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9"/>
  </p:notesMasterIdLst>
  <p:sldIdLst>
    <p:sldId id="318" r:id="rId2"/>
    <p:sldId id="330" r:id="rId3"/>
    <p:sldId id="331" r:id="rId4"/>
    <p:sldId id="319" r:id="rId5"/>
    <p:sldId id="335" r:id="rId6"/>
    <p:sldId id="284" r:id="rId7"/>
    <p:sldId id="336" r:id="rId8"/>
    <p:sldId id="337" r:id="rId9"/>
    <p:sldId id="329" r:id="rId10"/>
    <p:sldId id="285" r:id="rId11"/>
    <p:sldId id="343" r:id="rId12"/>
    <p:sldId id="333" r:id="rId13"/>
    <p:sldId id="340" r:id="rId14"/>
    <p:sldId id="313" r:id="rId15"/>
    <p:sldId id="338" r:id="rId16"/>
    <p:sldId id="344" r:id="rId17"/>
    <p:sldId id="339" r:id="rId18"/>
    <p:sldId id="345" r:id="rId19"/>
    <p:sldId id="346" r:id="rId20"/>
    <p:sldId id="325" r:id="rId21"/>
    <p:sldId id="332" r:id="rId22"/>
    <p:sldId id="350" r:id="rId23"/>
    <p:sldId id="323" r:id="rId24"/>
    <p:sldId id="347" r:id="rId25"/>
    <p:sldId id="348" r:id="rId26"/>
    <p:sldId id="327" r:id="rId27"/>
    <p:sldId id="349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228"/>
    <a:srgbClr val="4F7C38"/>
    <a:srgbClr val="FF0000"/>
    <a:srgbClr val="0000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80" d="100"/>
          <a:sy n="80" d="100"/>
        </p:scale>
        <p:origin x="-243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98867E4-9710-4010-A3C3-558F3F9F919C}" type="datetimeFigureOut">
              <a:rPr lang="en-US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CF907BD-4DD3-4A23-AF49-6590A4F8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B01A1D78-6408-40E6-A567-5A96A51AA4A4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178DA29-FF48-4B1B-9B27-DCE5336073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C5A96E-B227-4BED-A2F5-146D92ACC939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1BCFEF0-89F2-4BD9-AE57-4BA72AD6A7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A6CB0FB-59DE-4BCA-99B8-E3B18DE9C4B1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E686B84-5DE3-492E-9B4D-CE8F1F57C6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017D3FA-5B48-42AB-94A3-97DE69A3D1F3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2CCD47-C378-4735-A415-51870DEF35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A28123BB-482D-489C-B3E5-77332F9C90E6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CEC917D-E4A8-4C75-B83C-9284264937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D3D0B4-7124-463F-BFB6-6F11B9E70280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0B446134-7DC4-40D5-B4E7-13DEE64C0B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2BEE385-1852-4462-A88C-B83818A47E4D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39D4FB1C-AE30-4199-BA75-D17FFA4479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CED8DF-AF84-4EF6-9D1C-20BD0940BE49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14A38D-F604-4973-9887-962308A648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1B82D1-EDFF-4FCD-A220-FB1E7A2106D4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70568CA-7FFC-4905-8433-523A195003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B8300B1-F09A-4992-A8B7-524ECE0F234A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B2DF365-0859-4CB7-AF8F-6E3DE6809D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3318CB78-3026-451C-9E44-7EBDB9CA4AC8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1D9974-DCB2-4174-BAA6-FC2D332632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BC40DCE7-75EA-4F8E-9EE0-197A7C618367}" type="datetimeFigureOut">
              <a:rPr lang="en-US" smtClean="0"/>
              <a:pPr>
                <a:defRPr/>
              </a:pPr>
              <a:t>6/18/2012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24D8A71C-2561-4387-A3DA-084F28A8E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52227" name="Picture 3" descr="DSC00185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8" name="Picture 4" descr="DSC00197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2229" name="Picture 5" descr="picture 150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0" y="3430588"/>
            <a:ext cx="4572000" cy="34274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0" name="Picture 4" descr="DSCN3068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457200" y="2514600"/>
            <a:ext cx="8153400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en-US" sz="4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Fighting bacterial </a:t>
            </a:r>
            <a:r>
              <a:rPr lang="en-US" sz="4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wilt </a:t>
            </a:r>
            <a:r>
              <a:rPr lang="en-US" sz="4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with row covers</a:t>
            </a:r>
            <a:endParaRPr lang="en-US" sz="45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5181600" y="5562600"/>
            <a:ext cx="3962400" cy="1295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Erika Saalau and Mark L. Gleason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Plant Pathology Department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Iowa State University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1568450" y="304800"/>
            <a:ext cx="7270750" cy="1049338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How do they work?</a:t>
            </a:r>
          </a:p>
        </p:txBody>
      </p:sp>
      <p:pic>
        <p:nvPicPr>
          <p:cNvPr id="10247" name="Picture 7" descr="DSC00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885950"/>
            <a:ext cx="2209800" cy="1657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DSC00185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85800" y="1524000"/>
            <a:ext cx="2133600" cy="1600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51" name="Picture 11" descr="F:\everything summer 2010\Erika S\pictures\Pictures field work 2009\muscatine\rachel rc.jpg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2971800" y="2971800"/>
            <a:ext cx="3657483" cy="2743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Curved Down Arrow 11"/>
          <p:cNvSpPr/>
          <p:nvPr/>
        </p:nvSpPr>
        <p:spPr>
          <a:xfrm rot="2546172">
            <a:off x="2419665" y="2243163"/>
            <a:ext cx="1524000" cy="762000"/>
          </a:xfrm>
          <a:prstGeom prst="curvedDownArrow">
            <a:avLst>
              <a:gd name="adj1" fmla="val 25000"/>
              <a:gd name="adj2" fmla="val 50000"/>
              <a:gd name="adj3" fmla="val 29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19480087">
            <a:off x="6553200" y="3429000"/>
            <a:ext cx="1524000" cy="990600"/>
          </a:xfrm>
          <a:prstGeom prst="curvedUpArrow">
            <a:avLst>
              <a:gd name="adj1" fmla="val 25000"/>
              <a:gd name="adj2" fmla="val 50000"/>
              <a:gd name="adj3" fmla="val 27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7" descr="DSC00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4876800" cy="3657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1828800" y="1600200"/>
            <a:ext cx="5232400" cy="3698292"/>
            <a:chOff x="2438400" y="1905000"/>
            <a:chExt cx="5232400" cy="369829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2438400" y="1905000"/>
              <a:ext cx="5232400" cy="36982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&quot;No&quot; Symbol 17"/>
            <p:cNvSpPr/>
            <p:nvPr/>
          </p:nvSpPr>
          <p:spPr>
            <a:xfrm>
              <a:off x="3352800" y="2133600"/>
              <a:ext cx="3581400" cy="3048000"/>
            </a:xfrm>
            <a:prstGeom prst="noSmoking">
              <a:avLst>
                <a:gd name="adj" fmla="val 6626"/>
              </a:avLst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2" grpId="1" animBg="1"/>
      <p:bldP spid="13" grpId="0" animBg="1" autoUpdateAnimBg="0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083626"/>
            <a:ext cx="2667000" cy="25457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What about pollination?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25908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Timing of removal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Conventional removal= flowering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Could row covers stay on a bit longer?</a:t>
            </a:r>
          </a:p>
          <a:p>
            <a:pPr>
              <a:lnSpc>
                <a:spcPct val="200000"/>
              </a:lnSpc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lnSpc>
                <a:spcPct val="200000"/>
              </a:lnSpc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2000" y="3962400"/>
            <a:ext cx="1381125" cy="2209800"/>
            <a:chOff x="6934200" y="2209800"/>
            <a:chExt cx="1838325" cy="280035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2209800"/>
              <a:ext cx="1838325" cy="2800350"/>
            </a:xfrm>
            <a:prstGeom prst="rect">
              <a:avLst/>
            </a:prstGeom>
            <a:solidFill>
              <a:schemeClr val="tx1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3" name="Rectangle 12"/>
            <p:cNvSpPr/>
            <p:nvPr/>
          </p:nvSpPr>
          <p:spPr>
            <a:xfrm>
              <a:off x="6934200" y="2286000"/>
              <a:ext cx="381000" cy="685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7048500" y="2400300"/>
              <a:ext cx="381000" cy="609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loud Callout 15"/>
          <p:cNvSpPr/>
          <p:nvPr/>
        </p:nvSpPr>
        <p:spPr>
          <a:xfrm>
            <a:off x="2600325" y="1524000"/>
            <a:ext cx="3124200" cy="2438400"/>
          </a:xfrm>
          <a:prstGeom prst="cloudCallout">
            <a:avLst>
              <a:gd name="adj1" fmla="val 23914"/>
              <a:gd name="adj2" fmla="val 72206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muskmelon-cantaloupe-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725" y="1981200"/>
            <a:ext cx="1905000" cy="14763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Timing of removal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2233649" cy="2667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Content Placeholder 2"/>
          <p:cNvSpPr>
            <a:spLocks/>
          </p:cNvSpPr>
          <p:nvPr/>
        </p:nvSpPr>
        <p:spPr bwMode="auto">
          <a:xfrm>
            <a:off x="3429000" y="1524000"/>
            <a:ext cx="5410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Open row cover ends for pollinators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Add bumblebees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Remove row covers 10 days after flowering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endParaRPr lang="en-US" sz="3200" b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3" descr="F:\everything summer 2010\Erika S\pictures\Pictures field work 2009\103_PANA\P103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3124200" cy="2343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133850"/>
            <a:ext cx="3224512" cy="1962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893460" cy="1066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ISU field trials:</a:t>
            </a:r>
            <a:endParaRPr lang="en-US" sz="5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19050"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821956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wn Arrow 5"/>
          <p:cNvSpPr/>
          <p:nvPr/>
        </p:nvSpPr>
        <p:spPr>
          <a:xfrm>
            <a:off x="3429000" y="3429000"/>
            <a:ext cx="381000" cy="1143000"/>
          </a:xfrm>
          <a:prstGeom prst="downArrow">
            <a:avLst/>
          </a:prstGeom>
          <a:solidFill>
            <a:srgbClr val="C00000"/>
          </a:solidFill>
          <a:ln w="19050"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419600" y="2286000"/>
            <a:ext cx="381000" cy="1143000"/>
          </a:xfrm>
          <a:prstGeom prst="downArrow">
            <a:avLst/>
          </a:prstGeom>
          <a:solidFill>
            <a:srgbClr val="C00000"/>
          </a:solidFill>
          <a:ln w="19050"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705600" y="1524000"/>
            <a:ext cx="381000" cy="1143000"/>
          </a:xfrm>
          <a:prstGeom prst="downArrow">
            <a:avLst/>
          </a:prstGeom>
          <a:solidFill>
            <a:srgbClr val="C00000"/>
          </a:solidFill>
          <a:ln w="19050"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848600" y="1600200"/>
            <a:ext cx="381000" cy="1143000"/>
          </a:xfrm>
          <a:prstGeom prst="downArrow">
            <a:avLst/>
          </a:prstGeom>
          <a:solidFill>
            <a:srgbClr val="C00000"/>
          </a:solidFill>
          <a:ln w="19050"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3124200"/>
            <a:ext cx="79248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  <a:buClr>
                <a:schemeClr val="accent1"/>
              </a:buClr>
              <a:buFont typeface="Wingdings 2" pitchFamily="18" charset="2"/>
              <a:buChar char="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 were covered from transplant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 2" pitchFamily="18" charset="2"/>
              <a:buChar char="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No insecticides were applied!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962400" cy="26336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81000" y="3062288"/>
            <a:ext cx="1828800" cy="36671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Arial" charset="0"/>
              </a:rPr>
              <a:t>No Row Cover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667000" y="3352800"/>
            <a:ext cx="2247900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Remove covers at flowering</a:t>
            </a:r>
            <a:endParaRPr lang="en-US" dirty="0">
              <a:latin typeface="Arial" charset="0"/>
            </a:endParaRPr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419600"/>
            <a:ext cx="3124200" cy="20764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1981200" y="6096000"/>
            <a:ext cx="1676400" cy="366713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>
                <a:latin typeface="Arial" charset="0"/>
              </a:rPr>
              <a:t>No Row Cover</a:t>
            </a: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57200" y="-60325"/>
            <a:ext cx="8534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At flowering: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371600"/>
            <a:ext cx="3429000" cy="2279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7086600" y="3062288"/>
            <a:ext cx="1676400" cy="36671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Open ends</a:t>
            </a:r>
            <a:endParaRPr lang="en-US" dirty="0">
              <a:latin typeface="Arial" charset="0"/>
            </a:endParaRPr>
          </a:p>
        </p:txBody>
      </p:sp>
      <p:sp>
        <p:nvSpPr>
          <p:cNvPr id="44048" name="AutoShape 16"/>
          <p:cNvSpPr>
            <a:spLocks noChangeArrowheads="1"/>
          </p:cNvSpPr>
          <p:nvPr/>
        </p:nvSpPr>
        <p:spPr bwMode="auto">
          <a:xfrm rot="3159039">
            <a:off x="723900" y="3848100"/>
            <a:ext cx="1295400" cy="457200"/>
          </a:xfrm>
          <a:prstGeom prst="rightArrow">
            <a:avLst>
              <a:gd name="adj1" fmla="val 50000"/>
              <a:gd name="adj2" fmla="val 708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404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3962400"/>
            <a:ext cx="4476750" cy="272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800600" y="6096000"/>
            <a:ext cx="19050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Add bumblebees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Bacterial wilt incidence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431" y="1728136"/>
            <a:ext cx="6922169" cy="436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032738" y="2819400"/>
            <a:ext cx="1529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row covers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5029200" y="3124200"/>
            <a:ext cx="609600" cy="6096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62400" y="2057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Row covers removed @ anthesis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172200" y="22860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705600" y="3733800"/>
            <a:ext cx="1143000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96000" y="3352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Delayed-removal row covers</a:t>
            </a:r>
            <a:endParaRPr lang="en-US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115849"/>
            <a:ext cx="1143000" cy="88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ahoma" pitchFamily="34" charset="0"/>
                <a:cs typeface="Tahoma" pitchFamily="34" charset="0"/>
              </a:rPr>
              <a:t>Delayed row cover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Delaying removal by 10 days can provide season-long protection against bacterial wilt.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This strategy can reduce the need for insecticides.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Delayed planting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5532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81600" y="2054423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row covers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6324600" y="4343400"/>
            <a:ext cx="1295400" cy="1371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24600" y="39624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Row covers</a:t>
            </a:r>
            <a:endParaRPr 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73392" y="5337008"/>
            <a:ext cx="6918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Late planting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320"/>
            <a:ext cx="8229600" cy="45262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All row cover treatments suppressed bacterial wilt</a:t>
            </a:r>
          </a:p>
        </p:txBody>
      </p:sp>
      <p:pic>
        <p:nvPicPr>
          <p:cNvPr id="2050" name="Picture 2" descr="G:\everything summer 2010\Erika S\pictures\row cover pics\muskGuthrie08.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0"/>
            <a:ext cx="3733800" cy="24827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 descr="http://www.vegedge.umn.edu/MNFruit&amp;VegNews/vol5/62708S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33528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2009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No beetles!</a:t>
            </a:r>
          </a:p>
          <a:p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=</a:t>
            </a:r>
          </a:p>
          <a:p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No disease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43" name="Picture 3" descr="G:\everything summer 2010\Erika S\Row cover trials by year\Pictures\2009\2009-07-28-1809-56\PICT1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676400"/>
            <a:ext cx="3048000" cy="4584192"/>
          </a:xfrm>
          <a:prstGeom prst="rect">
            <a:avLst/>
          </a:prstGeom>
          <a:noFill/>
        </p:spPr>
      </p:pic>
      <p:pic>
        <p:nvPicPr>
          <p:cNvPr id="10245" name="Picture 5" descr="http://www.hort.purdue.edu/ext/senior/vegetabl/images/large/Muskmelon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962400"/>
            <a:ext cx="31750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Muskmelons</a:t>
            </a:r>
          </a:p>
        </p:txBody>
      </p:sp>
      <p:pic>
        <p:nvPicPr>
          <p:cNvPr id="6148" name="Picture 4" descr="muskmelon-cantaloupe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4343400" cy="33661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123" name="Rectangle 3"/>
          <p:cNvSpPr>
            <a:spLocks noGrp="1"/>
          </p:cNvSpPr>
          <p:nvPr>
            <p:ph type="body" sz="half" idx="4294967295"/>
          </p:nvPr>
        </p:nvSpPr>
        <p:spPr>
          <a:xfrm>
            <a:off x="5029200" y="1905000"/>
            <a:ext cx="3698875" cy="1295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Transplanted in May-June</a:t>
            </a:r>
          </a:p>
          <a:p>
            <a:pPr eaLnBrk="1" hangingPunct="1"/>
            <a:endParaRPr lang="en-US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eaLnBrk="1" hangingPunct="1"/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3"/>
          <p:cNvSpPr>
            <a:spLocks/>
          </p:cNvSpPr>
          <p:nvPr/>
        </p:nvSpPr>
        <p:spPr bwMode="auto">
          <a:xfrm>
            <a:off x="4953000" y="3429000"/>
            <a:ext cx="36988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292100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2800" dirty="0" smtClean="0">
                <a:ea typeface="Tahoma" pitchFamily="34" charset="0"/>
                <a:cs typeface="Tahoma" pitchFamily="34" charset="0"/>
              </a:rPr>
              <a:t>First harvest by August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4953000" y="4800600"/>
            <a:ext cx="3698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292100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2800" dirty="0" smtClean="0">
                <a:ea typeface="Tahoma" pitchFamily="34" charset="0"/>
                <a:cs typeface="Tahoma" pitchFamily="34" charset="0"/>
              </a:rPr>
              <a:t>Early muskmelons = premium prices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 they affordable? </a:t>
            </a:r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G:\everything summer 2010\Erika S\powerpoint presentations\APS posters 2010 NC\pictures\summer field and kentucky 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462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Are they affordable?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10405"/>
            <a:ext cx="7894685" cy="509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191000" y="3915228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Delayed RC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1752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Delayed RC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5240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None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0084" y="1676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RC removed at bloom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6147954" y="2157846"/>
            <a:ext cx="429492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038600" y="43434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239294" y="5128192"/>
            <a:ext cx="380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6629797" y="2590403"/>
            <a:ext cx="6096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658100" y="19431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29200" y="45720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None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4800600" y="48768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43200" y="4191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RC removed at bloom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3200" y="1524000"/>
            <a:ext cx="3124200" cy="4724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05400" y="1524000"/>
            <a:ext cx="3352800" cy="4648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14" grpId="0"/>
      <p:bldP spid="14" grpId="1"/>
      <p:bldP spid="16" grpId="0"/>
      <p:bldP spid="16" grpId="1"/>
      <p:bldP spid="17" grpId="0" animBg="1"/>
      <p:bldP spid="17" grpId="1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ahoma" pitchFamily="34" charset="0"/>
                <a:cs typeface="Tahoma" pitchFamily="34" charset="0"/>
              </a:rPr>
              <a:t>Take-home points</a:t>
            </a:r>
            <a:endParaRPr lang="en-US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Sporadic disease in the Midwest</a:t>
            </a:r>
          </a:p>
          <a:p>
            <a:pPr>
              <a:lnSpc>
                <a:spcPct val="150000"/>
              </a:lnSpc>
            </a:pPr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Delayed-removal strategy may provide consistent returns. </a:t>
            </a:r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8028"/>
          <a:stretch>
            <a:fillRect/>
          </a:stretch>
        </p:blipFill>
        <p:spPr bwMode="auto">
          <a:xfrm>
            <a:off x="4876800" y="3657600"/>
            <a:ext cx="4067175" cy="304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Do you feel lucky?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74642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514600" y="1752600"/>
            <a:ext cx="1447800" cy="403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62400" y="1752600"/>
            <a:ext cx="1447800" cy="403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10200" y="1748970"/>
            <a:ext cx="1447800" cy="403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0" y="1752600"/>
            <a:ext cx="1447800" cy="403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ahoma" pitchFamily="34" charset="0"/>
                <a:cs typeface="Tahoma" pitchFamily="34" charset="0"/>
              </a:rPr>
              <a:t>Take-home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Cost effectiveness is affected by how often bacterial wilt outbreaks occur. </a:t>
            </a:r>
          </a:p>
          <a:p>
            <a:pPr>
              <a:lnSpc>
                <a:spcPct val="150000"/>
              </a:lnSpc>
            </a:pPr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Delayed-removal strategy was advantageous when wilt occurred ≥ 50% of the growing seasons.</a:t>
            </a:r>
          </a:p>
          <a:p>
            <a:pPr>
              <a:lnSpc>
                <a:spcPct val="15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62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USDA's Organic Research and Extension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Pennsylvania, Kentucky, and Iowa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4" y="3581400"/>
            <a:ext cx="5468446" cy="302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19800" y="52694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http://organiccucurbit.org/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Other options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G:\everything summer 2010\Erika S\powerpoint presentations\APS posters 2010 NC\pictures\summer field and kentucky 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462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Thank you!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2133600" cy="2547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Picture 7" descr="DSC001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86200"/>
            <a:ext cx="3733800" cy="2800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Cucumber beetles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  <a:buClr>
                <a:srgbClr val="92D050"/>
              </a:buClr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Adult beetles overwinter near fields</a:t>
            </a:r>
          </a:p>
          <a:p>
            <a:pPr>
              <a:lnSpc>
                <a:spcPct val="200000"/>
              </a:lnSpc>
              <a:buClr>
                <a:srgbClr val="92D050"/>
              </a:buClr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Become active in May</a:t>
            </a:r>
          </a:p>
          <a:p>
            <a:pPr>
              <a:lnSpc>
                <a:spcPct val="200000"/>
              </a:lnSpc>
              <a:buClr>
                <a:srgbClr val="92D050"/>
              </a:buClr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Look for young cucurbits</a:t>
            </a:r>
          </a:p>
          <a:p>
            <a:pPr>
              <a:lnSpc>
                <a:spcPct val="200000"/>
              </a:lnSpc>
              <a:buClr>
                <a:srgbClr val="92D050"/>
              </a:buClr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Feed, reproduce, lay eggs</a:t>
            </a:r>
          </a:p>
          <a:p>
            <a:pPr>
              <a:lnSpc>
                <a:spcPct val="200000"/>
              </a:lnSpc>
              <a:buClr>
                <a:srgbClr val="92D050"/>
              </a:buClr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Next generation emerges in fields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http://www.organicgardenpests.com/images/cucumb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6303" y="2590800"/>
            <a:ext cx="3356697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Bacterial wilt of cucurbits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Caused by </a:t>
            </a:r>
            <a:r>
              <a:rPr lang="en-US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Erwinia tracheiphila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Transmitted by cucumber beetles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Plants wilt and die</a:t>
            </a:r>
          </a:p>
          <a:p>
            <a:pPr>
              <a:lnSpc>
                <a:spcPct val="150000"/>
              </a:lnSpc>
            </a:pP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0418" name="Picture 2" descr="http://i.acdn.us/image/A2464/246487/300_246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114800"/>
            <a:ext cx="2514600" cy="236372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276600" y="4800600"/>
            <a:ext cx="2057400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20" name="Picture 4" descr="http://www.apsnet.org/publications/imageresources/PublishingImages/1999/cucurb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629400" y="1981201"/>
            <a:ext cx="2285999" cy="1524000"/>
          </a:xfrm>
          <a:prstGeom prst="rect">
            <a:avLst/>
          </a:prstGeom>
          <a:noFill/>
        </p:spPr>
      </p:pic>
      <p:pic>
        <p:nvPicPr>
          <p:cNvPr id="60422" name="Picture 6" descr="http://www.omafra.gov.on.ca/IPM/images/cucurbit/diseases/bacterial-wilt/bac_wilt3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343400"/>
            <a:ext cx="3124200" cy="2075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pm.illinois.edu/ifvn/volume14/images/striped_cucumber_bee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1628775" cy="12239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1030" name="Picture 6" descr="http://www.vegedge.umn.edu/IMG/cukebe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105400"/>
            <a:ext cx="1390650" cy="1158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1042" name="Picture 18" descr="http://veg-fruit.cropsci.illinois.edu/pictures/Insects/Cucumber%20Beetle/stripecucbeetle.vt.e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5486400"/>
            <a:ext cx="1476600" cy="1171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1044" name="Picture 20" descr="http://t2.gstatic.com/images?q=tbn:ANd9GcR7TU80-dhTFYcGfyn8J4RWgHngtHx_9sXEHp4DrxmBPKLO7yK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819400"/>
            <a:ext cx="1981200" cy="13183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1048" name="Picture 24" descr="http://www.hort.uconn.edu/ipm/veg/pics/Strcucbtlel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667000"/>
            <a:ext cx="1905000" cy="13470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Picture 20" descr="http://t2.gstatic.com/images?q=tbn:ANd9GcR7TU80-dhTFYcGfyn8J4RWgHngtHx_9sXEHp4DrxmBPKLO7yK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953000"/>
            <a:ext cx="1981200" cy="13183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1050" name="Picture 26" descr="http://1.bp.blogspot.com/_Hy5iStLnFKI/S9CJ8SvBoGI/AAAAAAAAAKY/wOamq83YucQ/s1600/StripedCucumberbeetl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066800"/>
            <a:ext cx="1628993" cy="1219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4114800" y="1524000"/>
            <a:ext cx="838200" cy="3810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rved Down Arrow 19"/>
          <p:cNvSpPr/>
          <p:nvPr/>
        </p:nvSpPr>
        <p:spPr>
          <a:xfrm rot="3201093">
            <a:off x="6677903" y="1592285"/>
            <a:ext cx="1451742" cy="660339"/>
          </a:xfrm>
          <a:prstGeom prst="curvedDownArrow">
            <a:avLst>
              <a:gd name="adj1" fmla="val 25000"/>
              <a:gd name="adj2" fmla="val 48264"/>
              <a:gd name="adj3" fmla="val 25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6553200" y="4191000"/>
            <a:ext cx="381000" cy="6096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4495800" y="5410200"/>
            <a:ext cx="990600" cy="381000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rved Down Arrow 22"/>
          <p:cNvSpPr/>
          <p:nvPr/>
        </p:nvSpPr>
        <p:spPr>
          <a:xfrm rot="14228846">
            <a:off x="859664" y="4497322"/>
            <a:ext cx="1451742" cy="660339"/>
          </a:xfrm>
          <a:prstGeom prst="curvedDownArrow">
            <a:avLst>
              <a:gd name="adj1" fmla="val 25000"/>
              <a:gd name="adj2" fmla="val 48264"/>
              <a:gd name="adj3" fmla="val 25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 rot="4107920">
            <a:off x="2667092" y="3971426"/>
            <a:ext cx="1451742" cy="660339"/>
          </a:xfrm>
          <a:prstGeom prst="curvedDownArrow">
            <a:avLst>
              <a:gd name="adj1" fmla="val 25000"/>
              <a:gd name="adj2" fmla="val 48264"/>
              <a:gd name="adj3" fmla="val 25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/>
          <p:cNvSpPr/>
          <p:nvPr/>
        </p:nvSpPr>
        <p:spPr>
          <a:xfrm rot="17858415">
            <a:off x="1007094" y="1685236"/>
            <a:ext cx="1451742" cy="660339"/>
          </a:xfrm>
          <a:prstGeom prst="curvedDownArrow">
            <a:avLst>
              <a:gd name="adj1" fmla="val 25000"/>
              <a:gd name="adj2" fmla="val 48264"/>
              <a:gd name="adj3" fmla="val 25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5000" y="304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Overwintering adults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800" y="304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Cucurbit seedlings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9000" y="3200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Transmission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438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Symptoms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2400" y="4495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Beetles reproduce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4419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Acquire bacteria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52" name="Picture 28" descr="http://vegetablemdonline.ppath.cornell.edu/Images/Cucurbits/BWCyclePoster/PosterMicr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657600"/>
            <a:ext cx="1752600" cy="11830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28600" y="3416598"/>
            <a:ext cx="4267200" cy="301608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7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130175"/>
            <a:ext cx="7772400" cy="14700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How do plants become infected with the disease?</a:t>
            </a:r>
          </a:p>
        </p:txBody>
      </p:sp>
      <p:pic>
        <p:nvPicPr>
          <p:cNvPr id="5" name="Picture 9" descr="july 200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648199" y="3429000"/>
            <a:ext cx="4260843" cy="297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urved Down Arrow 5"/>
          <p:cNvSpPr/>
          <p:nvPr/>
        </p:nvSpPr>
        <p:spPr>
          <a:xfrm>
            <a:off x="2514600" y="1752600"/>
            <a:ext cx="4191000" cy="1524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22098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??</a:t>
            </a:r>
            <a:endParaRPr lang="en-US" sz="7200" dirty="0"/>
          </a:p>
        </p:txBody>
      </p:sp>
      <p:sp>
        <p:nvSpPr>
          <p:cNvPr id="9" name="Oval 8"/>
          <p:cNvSpPr/>
          <p:nvPr/>
        </p:nvSpPr>
        <p:spPr>
          <a:xfrm>
            <a:off x="2514600" y="4800600"/>
            <a:ext cx="1828800" cy="1447800"/>
          </a:xfrm>
          <a:prstGeom prst="ellipse">
            <a:avLst/>
          </a:prstGeom>
          <a:noFill/>
          <a:ln w="984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When should I protect my plants?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2286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Early!!!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Highest risk period= early beetles</a:t>
            </a:r>
          </a:p>
          <a:p>
            <a:pPr>
              <a:lnSpc>
                <a:spcPct val="150000"/>
              </a:lnSpc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24" name="Picture 4" descr="http://www.vegedge.umn.edu/MNFruit&amp;VegNews/vol5/62708SC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962400"/>
            <a:ext cx="30480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674" name="Picture 2" descr="http://live.psu.edu/fullimg/userpics/10043/P5squashbloss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62400"/>
            <a:ext cx="30480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628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Managing beetles!!!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Insecticides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Trap crops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Baited traps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Row covers</a:t>
            </a:r>
          </a:p>
          <a:p>
            <a:pPr>
              <a:lnSpc>
                <a:spcPct val="20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568450" y="304800"/>
            <a:ext cx="7270750" cy="1049338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Management</a:t>
            </a:r>
          </a:p>
        </p:txBody>
      </p:sp>
      <p:pic>
        <p:nvPicPr>
          <p:cNvPr id="3076" name="Picture 4" descr="http://vegetablemdonline.ppath.cornell.edu/Images/Cucurbits/Beetles/CucBeetleF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00200"/>
            <a:ext cx="3124200" cy="2093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8" name="Picture 6" descr="http://vegetablemdonline.ppath.cornell.edu/Images/Cucurbits/Beetles/CucBeetleFS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288536"/>
            <a:ext cx="3200400" cy="211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itle 1"/>
          <p:cNvSpPr>
            <a:spLocks/>
          </p:cNvSpPr>
          <p:nvPr/>
        </p:nvSpPr>
        <p:spPr bwMode="auto">
          <a:xfrm>
            <a:off x="1203325" y="228600"/>
            <a:ext cx="72707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2F52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Why row covers?</a:t>
            </a:r>
            <a:endParaRPr lang="en-US" sz="5400" b="1" dirty="0">
              <a:solidFill>
                <a:srgbClr val="2F522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685800" y="1828800"/>
            <a:ext cx="7772400" cy="3581400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3200" b="1" dirty="0" smtClean="0">
                <a:solidFill>
                  <a:srgbClr val="2F5228"/>
                </a:solidFill>
                <a:latin typeface="Arial" pitchFamily="34" charset="0"/>
                <a:cs typeface="Arial" pitchFamily="34" charset="0"/>
              </a:rPr>
              <a:t>Protect from frost and extreme weather conditions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3200" b="1" dirty="0" smtClean="0">
                <a:solidFill>
                  <a:srgbClr val="2F5228"/>
                </a:solidFill>
                <a:latin typeface="Arial" pitchFamily="34" charset="0"/>
                <a:cs typeface="Arial" pitchFamily="34" charset="0"/>
              </a:rPr>
              <a:t>Increase earliness and yield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3200" b="1" dirty="0" smtClean="0">
                <a:solidFill>
                  <a:srgbClr val="2F5228"/>
                </a:solidFill>
                <a:latin typeface="Arial" pitchFamily="34" charset="0"/>
                <a:cs typeface="Arial" pitchFamily="34" charset="0"/>
              </a:rPr>
              <a:t>Prevent insect damage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endParaRPr lang="en-US" sz="3200" b="1" dirty="0" smtClean="0">
              <a:solidFill>
                <a:srgbClr val="2F5228"/>
              </a:solidFill>
              <a:latin typeface="Arial" pitchFamily="34" charset="0"/>
              <a:cs typeface="Arial" pitchFamily="34" charset="0"/>
            </a:endParaRP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endParaRPr lang="en-US" sz="2800" b="1" dirty="0">
              <a:solidFill>
                <a:srgbClr val="2F52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762000" y="2971800"/>
            <a:ext cx="7772400" cy="914400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292100" algn="ctr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US" sz="3200" b="1" dirty="0" smtClean="0">
                <a:solidFill>
                  <a:srgbClr val="2F5228"/>
                </a:solidFill>
                <a:latin typeface="Arial" pitchFamily="34" charset="0"/>
                <a:cs typeface="Arial" pitchFamily="34" charset="0"/>
              </a:rPr>
              <a:t>Protect from bacterial wilt!!!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endParaRPr lang="en-US" sz="3200" b="1" dirty="0" smtClean="0">
              <a:solidFill>
                <a:srgbClr val="2F5228"/>
              </a:solidFill>
              <a:latin typeface="Arial" pitchFamily="34" charset="0"/>
              <a:cs typeface="Arial" pitchFamily="34" charset="0"/>
            </a:endParaRP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endParaRPr lang="en-US" sz="2800" b="1" dirty="0">
              <a:solidFill>
                <a:srgbClr val="2F5228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3" grpId="1" uiExpand="1" build="allAtOnce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Custom 5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6DAA2D"/>
      </a:accent1>
      <a:accent2>
        <a:srgbClr val="D3ECB9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3955</TotalTime>
  <Words>371</Words>
  <Application>Microsoft Office PowerPoint</Application>
  <PresentationFormat>On-screen Show (4:3)</PresentationFormat>
  <Paragraphs>99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Foundry</vt:lpstr>
      <vt:lpstr>Slide 1</vt:lpstr>
      <vt:lpstr>Muskmelons</vt:lpstr>
      <vt:lpstr>Cucumber beetles</vt:lpstr>
      <vt:lpstr>Bacterial wilt of cucurbits</vt:lpstr>
      <vt:lpstr>Slide 5</vt:lpstr>
      <vt:lpstr>How do plants become infected with the disease?</vt:lpstr>
      <vt:lpstr>When should I protect my plants?</vt:lpstr>
      <vt:lpstr>Management</vt:lpstr>
      <vt:lpstr>Slide 9</vt:lpstr>
      <vt:lpstr>How do they work?</vt:lpstr>
      <vt:lpstr>Slide 11</vt:lpstr>
      <vt:lpstr>Timing of removal</vt:lpstr>
      <vt:lpstr>ISU field trials:</vt:lpstr>
      <vt:lpstr>Slide 14</vt:lpstr>
      <vt:lpstr>Bacterial wilt incidence</vt:lpstr>
      <vt:lpstr>Delayed row cover removal</vt:lpstr>
      <vt:lpstr>Delayed planting</vt:lpstr>
      <vt:lpstr>Late planting</vt:lpstr>
      <vt:lpstr>2009</vt:lpstr>
      <vt:lpstr>Are they affordable? </vt:lpstr>
      <vt:lpstr>  Are they affordable?</vt:lpstr>
      <vt:lpstr>Take-home points</vt:lpstr>
      <vt:lpstr>Slide 23</vt:lpstr>
      <vt:lpstr>Take-home points</vt:lpstr>
      <vt:lpstr>Current projects</vt:lpstr>
      <vt:lpstr>Other options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Trap cropping striped cucumber beetle to control bacterial wilt in muskmelon production: a model</dc:title>
  <dc:creator>Saalau-Rojas, Erika [PL P]</dc:creator>
  <cp:lastModifiedBy>Beth Nelson</cp:lastModifiedBy>
  <cp:revision>125</cp:revision>
  <dcterms:created xsi:type="dcterms:W3CDTF">2008-12-05T01:22:13Z</dcterms:created>
  <dcterms:modified xsi:type="dcterms:W3CDTF">2012-06-18T20:00:21Z</dcterms:modified>
</cp:coreProperties>
</file>