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84" r:id="rId2"/>
    <p:sldId id="285" r:id="rId3"/>
    <p:sldId id="286" r:id="rId4"/>
    <p:sldId id="287" r:id="rId5"/>
    <p:sldId id="270" r:id="rId6"/>
    <p:sldId id="269" r:id="rId7"/>
    <p:sldId id="292" r:id="rId8"/>
    <p:sldId id="293" r:id="rId9"/>
    <p:sldId id="291" r:id="rId10"/>
    <p:sldId id="288" r:id="rId11"/>
    <p:sldId id="289" r:id="rId12"/>
    <p:sldId id="262" r:id="rId13"/>
    <p:sldId id="290" r:id="rId14"/>
    <p:sldId id="294" r:id="rId15"/>
    <p:sldId id="296" r:id="rId16"/>
    <p:sldId id="297" r:id="rId17"/>
    <p:sldId id="299" r:id="rId18"/>
    <p:sldId id="298" r:id="rId19"/>
    <p:sldId id="300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Squash</c:v>
                </c:pt>
              </c:strCache>
            </c:strRef>
          </c:tx>
          <c:xVal>
            <c:numRef>
              <c:f>Sheet1!$A$2:$A$4</c:f>
              <c:numCache>
                <c:formatCode>d\-mmm</c:formatCode>
                <c:ptCount val="3"/>
                <c:pt idx="0">
                  <c:v>40794</c:v>
                </c:pt>
                <c:pt idx="1">
                  <c:v>40802</c:v>
                </c:pt>
                <c:pt idx="2">
                  <c:v>40808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8.1</c:v>
                </c:pt>
                <c:pt idx="1">
                  <c:v>28.5</c:v>
                </c:pt>
                <c:pt idx="2">
                  <c:v>37.200000000000003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Melon</c:v>
                </c:pt>
              </c:strCache>
            </c:strRef>
          </c:tx>
          <c:xVal>
            <c:numRef>
              <c:f>Sheet1!$A$2:$A$4</c:f>
              <c:numCache>
                <c:formatCode>d\-mmm</c:formatCode>
                <c:ptCount val="3"/>
                <c:pt idx="0">
                  <c:v>40794</c:v>
                </c:pt>
                <c:pt idx="1">
                  <c:v>40802</c:v>
                </c:pt>
                <c:pt idx="2">
                  <c:v>40808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2.8</c:v>
                </c:pt>
                <c:pt idx="1">
                  <c:v>3.2</c:v>
                </c:pt>
                <c:pt idx="2">
                  <c:v>3.2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Melon Control</c:v>
                </c:pt>
              </c:strCache>
            </c:strRef>
          </c:tx>
          <c:xVal>
            <c:numRef>
              <c:f>Sheet1!$A$2:$A$4</c:f>
              <c:numCache>
                <c:formatCode>d\-mmm</c:formatCode>
                <c:ptCount val="3"/>
                <c:pt idx="0">
                  <c:v>40794</c:v>
                </c:pt>
                <c:pt idx="1">
                  <c:v>40802</c:v>
                </c:pt>
                <c:pt idx="2">
                  <c:v>40808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</c:ser>
        <c:dLbls/>
        <c:axId val="81581568"/>
        <c:axId val="81583104"/>
      </c:scatterChart>
      <c:valAx>
        <c:axId val="81581568"/>
        <c:scaling>
          <c:orientation val="minMax"/>
        </c:scaling>
        <c:axPos val="b"/>
        <c:numFmt formatCode="d\-mmm" sourceLinked="1"/>
        <c:tickLblPos val="nextTo"/>
        <c:crossAx val="81583104"/>
        <c:crosses val="autoZero"/>
        <c:crossBetween val="midCat"/>
        <c:majorUnit val="7"/>
      </c:valAx>
      <c:valAx>
        <c:axId val="81583104"/>
        <c:scaling>
          <c:orientation val="minMax"/>
        </c:scaling>
        <c:axPos val="l"/>
        <c:majorGridlines/>
        <c:numFmt formatCode="General" sourceLinked="1"/>
        <c:tickLblPos val="nextTo"/>
        <c:crossAx val="81581568"/>
        <c:crosses val="autoZero"/>
        <c:crossBetween val="midCat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Squash</c:v>
                </c:pt>
              </c:strCache>
            </c:strRef>
          </c:tx>
          <c:cat>
            <c:numRef>
              <c:f>Sheet1!$A$2:$A$3</c:f>
              <c:numCache>
                <c:formatCode>d\-mmm</c:formatCode>
                <c:ptCount val="2"/>
                <c:pt idx="0">
                  <c:v>40794</c:v>
                </c:pt>
                <c:pt idx="1">
                  <c:v>40802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15.7</c:v>
                </c:pt>
                <c:pt idx="1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Melon</c:v>
                </c:pt>
              </c:strCache>
            </c:strRef>
          </c:tx>
          <c:cat>
            <c:numRef>
              <c:f>Sheet1!$A$2:$A$3</c:f>
              <c:numCache>
                <c:formatCode>d\-mmm</c:formatCode>
                <c:ptCount val="2"/>
                <c:pt idx="0">
                  <c:v>40794</c:v>
                </c:pt>
                <c:pt idx="1">
                  <c:v>40802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Melon Control</c:v>
                </c:pt>
              </c:strCache>
            </c:strRef>
          </c:tx>
          <c:cat>
            <c:numRef>
              <c:f>Sheet1!$A$2:$A$3</c:f>
              <c:numCache>
                <c:formatCode>d\-mmm</c:formatCode>
                <c:ptCount val="2"/>
                <c:pt idx="0">
                  <c:v>40794</c:v>
                </c:pt>
                <c:pt idx="1">
                  <c:v>40802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/>
        <c:axId val="81679872"/>
        <c:axId val="81681408"/>
      </c:barChart>
      <c:catAx>
        <c:axId val="81679872"/>
        <c:scaling>
          <c:orientation val="minMax"/>
        </c:scaling>
        <c:delete val="1"/>
        <c:axPos val="b"/>
        <c:numFmt formatCode="d\-mmm" sourceLinked="1"/>
        <c:tickLblPos val="none"/>
        <c:crossAx val="81681408"/>
        <c:crosses val="autoZero"/>
        <c:lblAlgn val="ctr"/>
        <c:lblOffset val="100"/>
        <c:tickLblSkip val="8"/>
      </c:catAx>
      <c:valAx>
        <c:axId val="81681408"/>
        <c:scaling>
          <c:orientation val="minMax"/>
        </c:scaling>
        <c:axPos val="l"/>
        <c:majorGridlines/>
        <c:numFmt formatCode="General" sourceLinked="1"/>
        <c:tickLblPos val="nextTo"/>
        <c:crossAx val="816798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June 18,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June 18,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State </a:t>
            </a:r>
            <a:r>
              <a:rPr lang="en-US" dirty="0" err="1" smtClean="0"/>
              <a:t>Univ</a:t>
            </a:r>
            <a:r>
              <a:rPr lang="en-US" dirty="0" smtClean="0"/>
              <a:t>/OSU PTC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2011-2012 – Conventional production</a:t>
            </a:r>
          </a:p>
          <a:p>
            <a:endParaRPr lang="en-US" dirty="0" smtClean="0"/>
          </a:p>
          <a:p>
            <a:r>
              <a:rPr lang="en-US" dirty="0" smtClean="0"/>
              <a:t>Main crop – ‘Strike’ muskmelons</a:t>
            </a:r>
          </a:p>
          <a:p>
            <a:r>
              <a:rPr lang="en-US" dirty="0" smtClean="0"/>
              <a:t>Trap crop – Buttercup squash ‘Space Station F1’ – two rows surrounding main crop</a:t>
            </a:r>
          </a:p>
          <a:p>
            <a:endParaRPr lang="en-US" dirty="0" smtClean="0"/>
          </a:p>
          <a:p>
            <a:r>
              <a:rPr lang="en-US" dirty="0" smtClean="0"/>
              <a:t>Control melon plots surrounded by ryegrass</a:t>
            </a:r>
          </a:p>
          <a:p>
            <a:endParaRPr lang="en-US" dirty="0"/>
          </a:p>
          <a:p>
            <a:r>
              <a:rPr lang="en-US" dirty="0" smtClean="0"/>
              <a:t>Buttercup squash transplanted June 14, 2011</a:t>
            </a:r>
          </a:p>
          <a:p>
            <a:r>
              <a:rPr lang="en-US" dirty="0" smtClean="0"/>
              <a:t>Muskmelons planted June 30, 2011</a:t>
            </a:r>
          </a:p>
          <a:p>
            <a:endParaRPr lang="en-US" dirty="0"/>
          </a:p>
          <a:p>
            <a:r>
              <a:rPr lang="en-US" dirty="0" smtClean="0"/>
              <a:t>Four on-station, two on-farm plots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65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Wilt Incidence – Fry Farm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401729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10955" y="3384814"/>
            <a:ext cx="8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Wilt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0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Wilt – Snyder Farm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435870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1756" y="6465853"/>
            <a:ext cx="427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 8                                     Sep 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6774" y="3513076"/>
            <a:ext cx="8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Wilt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45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eetles per plant Row 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8666" y="1712456"/>
            <a:ext cx="6625938" cy="49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98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trap cropping be adapted for organic cucurbit production as a bacterial wilt management tool?</a:t>
            </a:r>
          </a:p>
          <a:p>
            <a:endParaRPr lang="en-US" dirty="0"/>
          </a:p>
          <a:p>
            <a:pPr lvl="1"/>
            <a:r>
              <a:rPr lang="en-US" dirty="0" smtClean="0"/>
              <a:t>Trap crop required several (four) insecticide sprays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to use a trap crop that is less susceptible to bacterial wilt than buttercup squash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Currently available organic approved insecticides may not be sufficiently effective against SCB to provide sufficient control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Options? Vacuuming, Surround(?), others?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9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Covers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502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Used </a:t>
            </a:r>
            <a:r>
              <a:rPr lang="en-US" dirty="0"/>
              <a:t>to protect cucurbit crops in the spring in northern regions</a:t>
            </a:r>
          </a:p>
          <a:p>
            <a:pPr lvl="1"/>
            <a:r>
              <a:rPr lang="en-US" dirty="0"/>
              <a:t>Accelerate crop development</a:t>
            </a:r>
          </a:p>
          <a:p>
            <a:pPr lvl="1"/>
            <a:r>
              <a:rPr lang="en-US" dirty="0"/>
              <a:t>Protect against environmental extremes</a:t>
            </a:r>
          </a:p>
          <a:p>
            <a:pPr lvl="1"/>
            <a:r>
              <a:rPr lang="en-US" dirty="0"/>
              <a:t>Exclude pests</a:t>
            </a:r>
          </a:p>
          <a:p>
            <a:pPr lvl="1"/>
            <a:r>
              <a:rPr lang="en-US" dirty="0"/>
              <a:t>Remain in place from seeding to </a:t>
            </a:r>
            <a:r>
              <a:rPr lang="en-US" dirty="0" err="1"/>
              <a:t>anthesis</a:t>
            </a:r>
            <a:r>
              <a:rPr lang="en-US" dirty="0"/>
              <a:t>; removed to allow pollination</a:t>
            </a:r>
          </a:p>
        </p:txBody>
      </p:sp>
      <p:pic>
        <p:nvPicPr>
          <p:cNvPr id="6" name="Picture 5" descr="DSCN58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2887" y="2517616"/>
            <a:ext cx="4093913" cy="30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16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Duration Row Covers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Preliminary results in Iowa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Maintaining row covers until 10 days past </a:t>
            </a:r>
            <a:r>
              <a:rPr lang="en-US" dirty="0" err="1" smtClean="0"/>
              <a:t>anthesis</a:t>
            </a:r>
            <a:r>
              <a:rPr lang="en-US" dirty="0" smtClean="0"/>
              <a:t> held bacterial wilt incidence to &lt;20% vs. 80% when row covers removed at </a:t>
            </a:r>
            <a:r>
              <a:rPr lang="en-US" dirty="0" err="1" smtClean="0"/>
              <a:t>anthesis</a:t>
            </a:r>
            <a:r>
              <a:rPr lang="en-US" dirty="0" smtClean="0"/>
              <a:t> vs. 100% when no row covers used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Row covers opened at ends to allow pollinators to enter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76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SARE ISU/OSU project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Extended Row Cover Evaluation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Untreated </a:t>
            </a:r>
            <a:r>
              <a:rPr lang="en-US" dirty="0"/>
              <a:t>Strike muskmelon seed were sown on May </a:t>
            </a:r>
            <a:r>
              <a:rPr lang="en-US" dirty="0" smtClean="0"/>
              <a:t>27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Fertrell</a:t>
            </a:r>
            <a:r>
              <a:rPr lang="en-US" dirty="0" smtClean="0"/>
              <a:t> </a:t>
            </a:r>
            <a:r>
              <a:rPr lang="en-US" dirty="0"/>
              <a:t>Super N 4-2-4 fertilizer was applied in to the field on June </a:t>
            </a:r>
            <a:r>
              <a:rPr lang="en-US" dirty="0" smtClean="0"/>
              <a:t>08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Beds were made; drip irrigation tape and black plastic layer were set into the field on June </a:t>
            </a:r>
            <a:r>
              <a:rPr lang="en-US" dirty="0" smtClean="0"/>
              <a:t>16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Muskmelon seedlings were transplanted </a:t>
            </a:r>
            <a:r>
              <a:rPr lang="en-US" dirty="0" smtClean="0"/>
              <a:t>on </a:t>
            </a:r>
            <a:r>
              <a:rPr lang="en-US" dirty="0"/>
              <a:t>June </a:t>
            </a:r>
            <a:r>
              <a:rPr lang="en-US" dirty="0" smtClean="0"/>
              <a:t>20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Wire hoops, row covers, sand bags and organic rye straw were placed in to the field on June </a:t>
            </a:r>
            <a:r>
              <a:rPr lang="en-US" dirty="0" smtClean="0"/>
              <a:t>20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Row covers were </a:t>
            </a:r>
            <a:r>
              <a:rPr lang="en-US" dirty="0" smtClean="0"/>
              <a:t>removed </a:t>
            </a:r>
            <a:r>
              <a:rPr lang="en-US" dirty="0"/>
              <a:t>opened or </a:t>
            </a:r>
            <a:r>
              <a:rPr lang="en-US" dirty="0" smtClean="0"/>
              <a:t>on </a:t>
            </a:r>
            <a:r>
              <a:rPr lang="en-US" dirty="0"/>
              <a:t>June </a:t>
            </a:r>
            <a:r>
              <a:rPr lang="en-US" dirty="0" smtClean="0"/>
              <a:t>20 (</a:t>
            </a:r>
            <a:r>
              <a:rPr lang="en-US" dirty="0" err="1" smtClean="0"/>
              <a:t>anthesis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June 30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4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Cover Treatments</a:t>
            </a:r>
            <a:endParaRPr lang="en-US" dirty="0"/>
          </a:p>
        </p:txBody>
      </p:sp>
      <p:pic>
        <p:nvPicPr>
          <p:cNvPr id="4" name="Content Placeholder 3" descr="DSCN58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5880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Row Covers Removed – After June 30</a:t>
            </a:r>
            <a:endParaRPr lang="en-US" dirty="0"/>
          </a:p>
        </p:txBody>
      </p:sp>
      <p:pic>
        <p:nvPicPr>
          <p:cNvPr id="4" name="Content Placeholder 3" descr="DSCN58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384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Beetles did not reach threshold levels in any of the treatments</a:t>
            </a:r>
          </a:p>
          <a:p>
            <a:endParaRPr lang="en-US" dirty="0"/>
          </a:p>
          <a:p>
            <a:r>
              <a:rPr lang="en-US" dirty="0" smtClean="0"/>
              <a:t>No bacterial wilt was observed</a:t>
            </a:r>
          </a:p>
          <a:p>
            <a:endParaRPr lang="en-US" dirty="0"/>
          </a:p>
          <a:p>
            <a:r>
              <a:rPr lang="en-US" dirty="0" smtClean="0"/>
              <a:t>Focus on yield data</a:t>
            </a:r>
            <a:endParaRPr lang="en-US" dirty="0"/>
          </a:p>
        </p:txBody>
      </p:sp>
      <p:pic>
        <p:nvPicPr>
          <p:cNvPr id="7" name="Content Placeholder 6" descr="DSCN586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4943049" y="1746374"/>
            <a:ext cx="3626066" cy="4236340"/>
          </a:xfrm>
        </p:spPr>
      </p:pic>
    </p:spTree>
    <p:extLst>
      <p:ext uri="{BB962C8B-B14F-4D97-AF65-F5344CB8AC3E}">
        <p14:creationId xmlns:p14="http://schemas.microsoft.com/office/powerpoint/2010/main" xmlns="" val="413870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PTC Experiment – Fry Farm, Wooster OH</a:t>
            </a:r>
            <a:endParaRPr lang="en-US" dirty="0"/>
          </a:p>
        </p:txBody>
      </p:sp>
      <p:pic>
        <p:nvPicPr>
          <p:cNvPr id="5" name="Picture 4" descr="DSCN58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4975" y="1495684"/>
            <a:ext cx="7149754" cy="53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10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</a:t>
            </a:r>
            <a:r>
              <a:rPr lang="en-US" dirty="0" smtClean="0"/>
              <a:t>Results – Marketable (number)</a:t>
            </a:r>
            <a:endParaRPr lang="en-US" dirty="0"/>
          </a:p>
        </p:txBody>
      </p:sp>
      <p:pic>
        <p:nvPicPr>
          <p:cNvPr id="3" name="Picture 2" descr="Number of Marketable Fruit Row 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6033" y="1524000"/>
            <a:ext cx="5632704" cy="51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54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Conclusions…so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advantage of using Extended Duration Row Covers depends on SCB/bacterial wilt pressure</a:t>
            </a:r>
          </a:p>
          <a:p>
            <a:pPr lvl="1"/>
            <a:r>
              <a:rPr lang="en-US" dirty="0" smtClean="0"/>
              <a:t>On-farm trials – beetle populations were very low</a:t>
            </a:r>
          </a:p>
          <a:p>
            <a:pPr lvl="1"/>
            <a:r>
              <a:rPr lang="en-US" dirty="0" smtClean="0"/>
              <a:t>No bacterial wilt or beetle damage to crop</a:t>
            </a:r>
          </a:p>
          <a:p>
            <a:pPr lvl="1"/>
            <a:r>
              <a:rPr lang="en-US" dirty="0" smtClean="0"/>
              <a:t>Reduced yield in row covers not balanced by losses in plots without row covers </a:t>
            </a:r>
          </a:p>
          <a:p>
            <a:pPr lvl="1"/>
            <a:endParaRPr lang="en-US" dirty="0"/>
          </a:p>
          <a:p>
            <a:r>
              <a:rPr lang="en-US" dirty="0" smtClean="0"/>
              <a:t>Cost and Returns…</a:t>
            </a:r>
          </a:p>
          <a:p>
            <a:pPr lvl="1"/>
            <a:r>
              <a:rPr lang="en-US" dirty="0" smtClean="0"/>
              <a:t>Row covers increase costs 45%</a:t>
            </a:r>
          </a:p>
          <a:p>
            <a:pPr lvl="1"/>
            <a:r>
              <a:rPr lang="en-US" dirty="0" smtClean="0"/>
              <a:t>Delaying removal of row covers – highest returns when bacterial wilt is present; lowest returns when it is not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value in areas where bacterial wilt is a recurring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00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Melons – No Trap Crop</a:t>
            </a:r>
            <a:endParaRPr lang="en-US" dirty="0"/>
          </a:p>
        </p:txBody>
      </p:sp>
      <p:pic>
        <p:nvPicPr>
          <p:cNvPr id="3" name="Picture 2" descr="DSCN58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7526" y="1609944"/>
            <a:ext cx="6896297" cy="51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8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Fry Farm Plots</a:t>
            </a:r>
            <a:endParaRPr lang="en-US" dirty="0"/>
          </a:p>
        </p:txBody>
      </p:sp>
      <p:pic>
        <p:nvPicPr>
          <p:cNvPr id="3" name="Picture 2" descr="DSCN58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961" y="1618930"/>
            <a:ext cx="6985425" cy="523906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104908" flipV="1">
            <a:off x="7345328" y="2240688"/>
            <a:ext cx="1094620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5234" y="2019858"/>
            <a:ext cx="92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41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Cucumber Beetle Counts</a:t>
            </a:r>
            <a:endParaRPr lang="en-US" dirty="0"/>
          </a:p>
        </p:txBody>
      </p:sp>
      <p:pic>
        <p:nvPicPr>
          <p:cNvPr id="3" name="Picture 2" descr="Beetles per Pla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1922" y="1524000"/>
            <a:ext cx="7044119" cy="52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1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Enemies</a:t>
            </a:r>
            <a:endParaRPr lang="en-US" dirty="0"/>
          </a:p>
        </p:txBody>
      </p:sp>
      <p:pic>
        <p:nvPicPr>
          <p:cNvPr id="6" name="Picture 5" descr="NE'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37192" y="1659845"/>
            <a:ext cx="6409763" cy="51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33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Wilt – Trap Crop</a:t>
            </a:r>
            <a:endParaRPr lang="en-US" dirty="0"/>
          </a:p>
        </p:txBody>
      </p:sp>
      <p:pic>
        <p:nvPicPr>
          <p:cNvPr id="3" name="Picture 2" descr="IMG00272-20110817-11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9539" y="1398248"/>
            <a:ext cx="7136707" cy="53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03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Wilt in Trap Crop</a:t>
            </a:r>
            <a:endParaRPr lang="en-US" dirty="0"/>
          </a:p>
        </p:txBody>
      </p:sp>
      <p:pic>
        <p:nvPicPr>
          <p:cNvPr id="3" name="Picture 2" descr="IMG00265-20110811-14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257" y="1612664"/>
            <a:ext cx="6993780" cy="52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5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Wilt - Melons</a:t>
            </a:r>
            <a:endParaRPr lang="en-US" dirty="0"/>
          </a:p>
        </p:txBody>
      </p:sp>
      <p:pic>
        <p:nvPicPr>
          <p:cNvPr id="3" name="Picture 2" descr="IMG00266-20110811-1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9539" y="1445548"/>
            <a:ext cx="7216602" cy="54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11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1075</TotalTime>
  <Words>487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Iowa State Univ/OSU PTC Study</vt:lpstr>
      <vt:lpstr>PTC Experiment – Fry Farm, Wooster OH</vt:lpstr>
      <vt:lpstr>Control Melons – No Trap Crop</vt:lpstr>
      <vt:lpstr>Fry Farm Plots</vt:lpstr>
      <vt:lpstr>Cucumber Beetle Counts</vt:lpstr>
      <vt:lpstr>Natural Enemies</vt:lpstr>
      <vt:lpstr>Bacterial Wilt – Trap Crop</vt:lpstr>
      <vt:lpstr>Bacterial Wilt in Trap Crop</vt:lpstr>
      <vt:lpstr>Bacterial Wilt - Melons</vt:lpstr>
      <vt:lpstr>Bacterial Wilt Incidence – Fry Farm </vt:lpstr>
      <vt:lpstr>Bacterial Wilt – Snyder Farm</vt:lpstr>
      <vt:lpstr>Slide 12</vt:lpstr>
      <vt:lpstr>Conclusions -</vt:lpstr>
      <vt:lpstr>Row Covers</vt:lpstr>
      <vt:lpstr>Extended Duration Row Covers</vt:lpstr>
      <vt:lpstr>NC SARE ISU/OSU project - 2011</vt:lpstr>
      <vt:lpstr>Row Cover Treatments</vt:lpstr>
      <vt:lpstr>Row Covers Removed – After June 30</vt:lpstr>
      <vt:lpstr>Results </vt:lpstr>
      <vt:lpstr>Yield Results – Marketable (number)</vt:lpstr>
      <vt:lpstr>Conclusions…so far</vt:lpstr>
    </vt:vector>
  </TitlesOfParts>
  <Company>The Ohio State University - OARDC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Cropping Strategies for Organic vegetables</dc:title>
  <dc:creator>Sally MIller</dc:creator>
  <cp:lastModifiedBy>Beth Nelson</cp:lastModifiedBy>
  <cp:revision>48</cp:revision>
  <dcterms:created xsi:type="dcterms:W3CDTF">2011-12-07T22:46:16Z</dcterms:created>
  <dcterms:modified xsi:type="dcterms:W3CDTF">2012-06-18T20:01:10Z</dcterms:modified>
</cp:coreProperties>
</file>