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6576000" cy="29260800"/>
  <p:notesSz cx="6858000" cy="9144000"/>
  <p:defaultTextStyle>
    <a:defPPr>
      <a:defRPr lang="en-US"/>
    </a:defPPr>
    <a:lvl1pPr algn="l" defTabSz="1879600" rtl="0" fontAlgn="base">
      <a:spcBef>
        <a:spcPct val="0"/>
      </a:spcBef>
      <a:spcAft>
        <a:spcPct val="0"/>
      </a:spcAft>
      <a:defRPr sz="7400" kern="1200">
        <a:solidFill>
          <a:schemeClr val="tx1"/>
        </a:solidFill>
        <a:latin typeface="Arial" charset="0"/>
        <a:ea typeface="ＭＳ Ｐゴシック" charset="-128"/>
        <a:cs typeface="ＭＳ Ｐゴシック" charset="-128"/>
      </a:defRPr>
    </a:lvl1pPr>
    <a:lvl2pPr marL="1879600" indent="-1422400" algn="l" defTabSz="1879600" rtl="0" fontAlgn="base">
      <a:spcBef>
        <a:spcPct val="0"/>
      </a:spcBef>
      <a:spcAft>
        <a:spcPct val="0"/>
      </a:spcAft>
      <a:defRPr sz="7400" kern="1200">
        <a:solidFill>
          <a:schemeClr val="tx1"/>
        </a:solidFill>
        <a:latin typeface="Arial" charset="0"/>
        <a:ea typeface="ＭＳ Ｐゴシック" charset="-128"/>
        <a:cs typeface="ＭＳ Ｐゴシック" charset="-128"/>
      </a:defRPr>
    </a:lvl2pPr>
    <a:lvl3pPr marL="3760788" indent="-2846388" algn="l" defTabSz="1879600" rtl="0" fontAlgn="base">
      <a:spcBef>
        <a:spcPct val="0"/>
      </a:spcBef>
      <a:spcAft>
        <a:spcPct val="0"/>
      </a:spcAft>
      <a:defRPr sz="7400" kern="1200">
        <a:solidFill>
          <a:schemeClr val="tx1"/>
        </a:solidFill>
        <a:latin typeface="Arial" charset="0"/>
        <a:ea typeface="ＭＳ Ｐゴシック" charset="-128"/>
        <a:cs typeface="ＭＳ Ｐゴシック" charset="-128"/>
      </a:defRPr>
    </a:lvl3pPr>
    <a:lvl4pPr marL="5641975" indent="-4270375" algn="l" defTabSz="1879600" rtl="0" fontAlgn="base">
      <a:spcBef>
        <a:spcPct val="0"/>
      </a:spcBef>
      <a:spcAft>
        <a:spcPct val="0"/>
      </a:spcAft>
      <a:defRPr sz="7400" kern="1200">
        <a:solidFill>
          <a:schemeClr val="tx1"/>
        </a:solidFill>
        <a:latin typeface="Arial" charset="0"/>
        <a:ea typeface="ＭＳ Ｐゴシック" charset="-128"/>
        <a:cs typeface="ＭＳ Ｐゴシック" charset="-128"/>
      </a:defRPr>
    </a:lvl4pPr>
    <a:lvl5pPr marL="7523163" indent="-5694363" algn="l" defTabSz="1879600" rtl="0" fontAlgn="base">
      <a:spcBef>
        <a:spcPct val="0"/>
      </a:spcBef>
      <a:spcAft>
        <a:spcPct val="0"/>
      </a:spcAft>
      <a:defRPr sz="7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7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7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7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7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7376" autoAdjust="0"/>
  </p:normalViewPr>
  <p:slideViewPr>
    <p:cSldViewPr snapToGrid="0" snapToObjects="1">
      <p:cViewPr>
        <p:scale>
          <a:sx n="33" d="100"/>
          <a:sy n="33" d="100"/>
        </p:scale>
        <p:origin x="312" y="534"/>
      </p:cViewPr>
      <p:guideLst>
        <p:guide orient="horz" pos="9216"/>
        <p:guide pos="115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peterjentsch:Desktop:2010%20Data:Clark.Pear:Clarks%20Pear%20Data.final.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peterjentsch:Desktop:2010%20Data:Clark.Pear:Clarks%20Pear%20Data.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Cumulative </a:t>
            </a:r>
            <a:r>
              <a:rPr lang="en-US" dirty="0"/>
              <a:t>PPsylla</a:t>
            </a:r>
            <a:r>
              <a:rPr lang="en-US" baseline="0" dirty="0" smtClean="0"/>
              <a:t> Adult </a:t>
            </a:r>
            <a:r>
              <a:rPr lang="en-US" dirty="0"/>
              <a:t>Days</a:t>
            </a:r>
            <a:endParaRPr lang="en-US" dirty="0" smtClean="0"/>
          </a:p>
          <a:p>
            <a:pPr>
              <a:defRPr/>
            </a:pPr>
            <a:r>
              <a:rPr lang="en-US" sz="1800" b="1" i="0" u="none" strike="noStrike" baseline="0" dirty="0" smtClean="0"/>
              <a:t>5 min. vacuum sampling of 5 trees / plot</a:t>
            </a:r>
          </a:p>
          <a:p>
            <a:pPr>
              <a:defRPr/>
            </a:pPr>
            <a:r>
              <a:rPr lang="en-US" sz="1800" b="1" i="0" u="none" strike="noStrike" baseline="0" dirty="0" smtClean="0"/>
              <a:t>7 </a:t>
            </a:r>
            <a:r>
              <a:rPr lang="en-US" sz="1800" b="1" i="0" u="none" strike="noStrike" baseline="0" dirty="0"/>
              <a:t>April - 26 July, 2010 </a:t>
            </a:r>
            <a:endParaRPr lang="en-US" dirty="0"/>
          </a:p>
        </c:rich>
      </c:tx>
      <c:layout/>
      <c:overlay val="0"/>
    </c:title>
    <c:autoTitleDeleted val="0"/>
    <c:plotArea>
      <c:layout/>
      <c:barChart>
        <c:barDir val="col"/>
        <c:grouping val="clustered"/>
        <c:varyColors val="0"/>
        <c:ser>
          <c:idx val="1"/>
          <c:order val="0"/>
          <c:tx>
            <c:strRef>
              <c:f>'Grap data'!$K$26</c:f>
              <c:strCache>
                <c:ptCount val="1"/>
                <c:pt idx="0">
                  <c:v>CPPAD</c:v>
                </c:pt>
              </c:strCache>
            </c:strRef>
          </c:tx>
          <c:spPr>
            <a:solidFill>
              <a:srgbClr val="008000"/>
            </a:solidFill>
          </c:spPr>
          <c:invertIfNegative val="0"/>
          <c:cat>
            <c:strRef>
              <c:f>'Grap data'!$B$27:$B$35</c:f>
              <c:strCache>
                <c:ptCount val="9"/>
                <c:pt idx="0">
                  <c:v>AgriMe-2 Appl. (Pyr.+ PB oil) HC 2.5 mph </c:v>
                </c:pt>
                <c:pt idx="1">
                  <c:v>AgriMek-1 Appl. (Pyr.+ PB oil) HC 2.5 mph </c:v>
                </c:pt>
                <c:pt idx="2">
                  <c:v>Surround / oil 100 GPA HC 1.25 mph</c:v>
                </c:pt>
                <c:pt idx="3">
                  <c:v>Surround / oil 200 GPA HC 1.25 mph </c:v>
                </c:pt>
                <c:pt idx="4">
                  <c:v>Surround / oil 100 GPA HC 2.5 mph</c:v>
                </c:pt>
                <c:pt idx="5">
                  <c:v>Surround / oil 100 GPA AIN 1.25 mph</c:v>
                </c:pt>
                <c:pt idx="6">
                  <c:v>Surround / oil 100 GPA AIN 2.5 mph</c:v>
                </c:pt>
                <c:pt idx="7">
                  <c:v>Surround / oil 200 GPA AIN 1.25 mph</c:v>
                </c:pt>
                <c:pt idx="8">
                  <c:v>UTC</c:v>
                </c:pt>
              </c:strCache>
            </c:strRef>
          </c:cat>
          <c:val>
            <c:numRef>
              <c:f>'Grap data'!$K$27:$K$35</c:f>
              <c:numCache>
                <c:formatCode>0.0</c:formatCode>
                <c:ptCount val="9"/>
                <c:pt idx="0">
                  <c:v>1026</c:v>
                </c:pt>
                <c:pt idx="1">
                  <c:v>1361.5</c:v>
                </c:pt>
                <c:pt idx="2">
                  <c:v>1019</c:v>
                </c:pt>
                <c:pt idx="3">
                  <c:v>928</c:v>
                </c:pt>
                <c:pt idx="4">
                  <c:v>1355.5</c:v>
                </c:pt>
                <c:pt idx="5">
                  <c:v>919</c:v>
                </c:pt>
                <c:pt idx="6">
                  <c:v>660</c:v>
                </c:pt>
                <c:pt idx="7">
                  <c:v>709.5</c:v>
                </c:pt>
                <c:pt idx="8">
                  <c:v>881.5</c:v>
                </c:pt>
              </c:numCache>
            </c:numRef>
          </c:val>
        </c:ser>
        <c:dLbls>
          <c:showLegendKey val="0"/>
          <c:showVal val="0"/>
          <c:showCatName val="0"/>
          <c:showSerName val="0"/>
          <c:showPercent val="0"/>
          <c:showBubbleSize val="0"/>
        </c:dLbls>
        <c:gapWidth val="150"/>
        <c:axId val="34908800"/>
        <c:axId val="35610624"/>
      </c:barChart>
      <c:catAx>
        <c:axId val="34908800"/>
        <c:scaling>
          <c:orientation val="minMax"/>
        </c:scaling>
        <c:delete val="0"/>
        <c:axPos val="b"/>
        <c:majorTickMark val="out"/>
        <c:minorTickMark val="none"/>
        <c:tickLblPos val="nextTo"/>
        <c:txPr>
          <a:bodyPr rot="-2100000"/>
          <a:lstStyle/>
          <a:p>
            <a:pPr>
              <a:defRPr sz="1100" b="1" i="0">
                <a:latin typeface="Arial Black"/>
              </a:defRPr>
            </a:pPr>
            <a:endParaRPr lang="en-US"/>
          </a:p>
        </c:txPr>
        <c:crossAx val="35610624"/>
        <c:crosses val="autoZero"/>
        <c:auto val="1"/>
        <c:lblAlgn val="ctr"/>
        <c:lblOffset val="100"/>
        <c:noMultiLvlLbl val="0"/>
      </c:catAx>
      <c:valAx>
        <c:axId val="35610624"/>
        <c:scaling>
          <c:orientation val="minMax"/>
        </c:scaling>
        <c:delete val="0"/>
        <c:axPos val="l"/>
        <c:majorGridlines/>
        <c:numFmt formatCode="0.0" sourceLinked="1"/>
        <c:majorTickMark val="out"/>
        <c:minorTickMark val="none"/>
        <c:tickLblPos val="nextTo"/>
        <c:txPr>
          <a:bodyPr/>
          <a:lstStyle/>
          <a:p>
            <a:pPr>
              <a:defRPr sz="1100" b="1" i="0"/>
            </a:pPr>
            <a:endParaRPr lang="en-US"/>
          </a:p>
        </c:txPr>
        <c:crossAx val="3490880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Cumulative </a:t>
            </a:r>
            <a:r>
              <a:rPr lang="en-US" dirty="0" err="1"/>
              <a:t>PPsylla</a:t>
            </a:r>
            <a:r>
              <a:rPr lang="en-US" baseline="0" dirty="0"/>
              <a:t> Nymph </a:t>
            </a:r>
            <a:r>
              <a:rPr lang="en-US" dirty="0" smtClean="0"/>
              <a:t>Days</a:t>
            </a:r>
          </a:p>
          <a:p>
            <a:pPr>
              <a:defRPr/>
            </a:pPr>
            <a:r>
              <a:rPr lang="en-US" sz="1800" b="1" i="0" u="none" strike="noStrike" baseline="0" dirty="0" smtClean="0"/>
              <a:t>50 lf. Samples of 10 trees / plot </a:t>
            </a:r>
            <a:endParaRPr lang="en-US" dirty="0" smtClean="0"/>
          </a:p>
          <a:p>
            <a:pPr>
              <a:defRPr/>
            </a:pPr>
            <a:r>
              <a:rPr lang="en-US" sz="1800" b="1" i="0" u="none" strike="noStrike" baseline="0" dirty="0"/>
              <a:t>7 April - 26 July, 2010 </a:t>
            </a:r>
            <a:endParaRPr lang="en-US" dirty="0"/>
          </a:p>
        </c:rich>
      </c:tx>
      <c:layout>
        <c:manualLayout>
          <c:xMode val="edge"/>
          <c:yMode val="edge"/>
          <c:x val="0.43001172417785999"/>
          <c:y val="1.1635905729739901E-2"/>
        </c:manualLayout>
      </c:layout>
      <c:overlay val="0"/>
    </c:title>
    <c:autoTitleDeleted val="0"/>
    <c:plotArea>
      <c:layout/>
      <c:barChart>
        <c:barDir val="col"/>
        <c:grouping val="clustered"/>
        <c:varyColors val="0"/>
        <c:ser>
          <c:idx val="0"/>
          <c:order val="0"/>
          <c:tx>
            <c:strRef>
              <c:f>'Grap data'!$K$13</c:f>
              <c:strCache>
                <c:ptCount val="1"/>
                <c:pt idx="0">
                  <c:v>CPPND</c:v>
                </c:pt>
              </c:strCache>
            </c:strRef>
          </c:tx>
          <c:spPr>
            <a:solidFill>
              <a:schemeClr val="accent2">
                <a:lumMod val="75000"/>
              </a:schemeClr>
            </a:solidFill>
          </c:spPr>
          <c:invertIfNegative val="0"/>
          <c:cat>
            <c:strRef>
              <c:f>'Grap data'!$B$14:$B$22</c:f>
              <c:strCache>
                <c:ptCount val="9"/>
                <c:pt idx="0">
                  <c:v>AgriMek-2 Appl. (Pyr.+ PB oil) HC 2.5 mph </c:v>
                </c:pt>
                <c:pt idx="1">
                  <c:v>AgriMek-1 Appl. (Pyr.+ PB oil) HC 2.5 mph </c:v>
                </c:pt>
                <c:pt idx="2">
                  <c:v>Surround / oil 100 GPA HC 1.25 mph</c:v>
                </c:pt>
                <c:pt idx="3">
                  <c:v>Surround / oil 200 GPA HC 1.25 mph </c:v>
                </c:pt>
                <c:pt idx="4">
                  <c:v>Surround / oil 100 GPA HC 2.5 mph</c:v>
                </c:pt>
                <c:pt idx="5">
                  <c:v>Surround / oil 100 GPA AIN 1.25 mph</c:v>
                </c:pt>
                <c:pt idx="6">
                  <c:v>Surround / oil 100 GPA AIN 2.5 mph</c:v>
                </c:pt>
                <c:pt idx="7">
                  <c:v>Surround / oil 200 GPA AIN 1.25 mph</c:v>
                </c:pt>
                <c:pt idx="8">
                  <c:v>UTC</c:v>
                </c:pt>
              </c:strCache>
            </c:strRef>
          </c:cat>
          <c:val>
            <c:numRef>
              <c:f>'Grap data'!$K$14:$K$22</c:f>
              <c:numCache>
                <c:formatCode>0.0</c:formatCode>
                <c:ptCount val="9"/>
                <c:pt idx="0">
                  <c:v>269.10000000000002</c:v>
                </c:pt>
                <c:pt idx="1">
                  <c:v>568.5</c:v>
                </c:pt>
                <c:pt idx="2">
                  <c:v>190.3</c:v>
                </c:pt>
                <c:pt idx="3">
                  <c:v>51.7</c:v>
                </c:pt>
                <c:pt idx="4">
                  <c:v>116.8</c:v>
                </c:pt>
                <c:pt idx="5">
                  <c:v>129.30000000000001</c:v>
                </c:pt>
                <c:pt idx="6">
                  <c:v>103</c:v>
                </c:pt>
                <c:pt idx="7">
                  <c:v>102.3</c:v>
                </c:pt>
                <c:pt idx="8">
                  <c:v>281.39999999999998</c:v>
                </c:pt>
              </c:numCache>
            </c:numRef>
          </c:val>
        </c:ser>
        <c:dLbls>
          <c:showLegendKey val="0"/>
          <c:showVal val="0"/>
          <c:showCatName val="0"/>
          <c:showSerName val="0"/>
          <c:showPercent val="0"/>
          <c:showBubbleSize val="0"/>
        </c:dLbls>
        <c:gapWidth val="150"/>
        <c:axId val="35643392"/>
        <c:axId val="35644928"/>
      </c:barChart>
      <c:catAx>
        <c:axId val="35643392"/>
        <c:scaling>
          <c:orientation val="minMax"/>
        </c:scaling>
        <c:delete val="0"/>
        <c:axPos val="b"/>
        <c:majorTickMark val="out"/>
        <c:minorTickMark val="none"/>
        <c:tickLblPos val="nextTo"/>
        <c:txPr>
          <a:bodyPr rot="-2100000"/>
          <a:lstStyle/>
          <a:p>
            <a:pPr>
              <a:defRPr sz="1100" b="1" i="0">
                <a:latin typeface="Arial Black"/>
              </a:defRPr>
            </a:pPr>
            <a:endParaRPr lang="en-US"/>
          </a:p>
        </c:txPr>
        <c:crossAx val="35644928"/>
        <c:crosses val="autoZero"/>
        <c:auto val="1"/>
        <c:lblAlgn val="ctr"/>
        <c:lblOffset val="100"/>
        <c:noMultiLvlLbl val="0"/>
      </c:catAx>
      <c:valAx>
        <c:axId val="35644928"/>
        <c:scaling>
          <c:orientation val="minMax"/>
        </c:scaling>
        <c:delete val="0"/>
        <c:axPos val="l"/>
        <c:majorGridlines/>
        <c:numFmt formatCode="0.0" sourceLinked="1"/>
        <c:majorTickMark val="out"/>
        <c:minorTickMark val="none"/>
        <c:tickLblPos val="nextTo"/>
        <c:txPr>
          <a:bodyPr/>
          <a:lstStyle/>
          <a:p>
            <a:pPr>
              <a:defRPr sz="1100" b="1" i="0"/>
            </a:pPr>
            <a:endParaRPr lang="en-US"/>
          </a:p>
        </c:txPr>
        <c:crossAx val="3564339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0.14286</cdr:x>
      <cdr:y>0.42169</cdr:y>
    </cdr:from>
    <cdr:to>
      <cdr:x>0.18069</cdr:x>
      <cdr:y>0.61412</cdr:y>
    </cdr:to>
    <cdr:sp macro="" textlink="">
      <cdr:nvSpPr>
        <cdr:cNvPr id="2" name="TextBox 1"/>
        <cdr:cNvSpPr txBox="1"/>
      </cdr:nvSpPr>
      <cdr:spPr>
        <a:xfrm xmlns:a="http://schemas.openxmlformats.org/drawingml/2006/main">
          <a:off x="1219200" y="2667000"/>
          <a:ext cx="322856" cy="1217043"/>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a:t>
          </a:r>
          <a:r>
            <a:rPr lang="en-US" sz="1400" b="1" baseline="0" dirty="0" smtClean="0"/>
            <a:t> / </a:t>
          </a:r>
          <a:r>
            <a:rPr lang="en-US" sz="1400" b="1" dirty="0" smtClean="0"/>
            <a:t>1</a:t>
          </a:r>
          <a:r>
            <a:rPr lang="en-US" sz="1400" b="1" baseline="0" dirty="0" smtClean="0"/>
            <a:t> min. per tree of 5 trees</a:t>
          </a:r>
        </a:p>
        <a:p xmlns:a="http://schemas.openxmlformats.org/drawingml/2006/main">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0.14336</cdr:x>
      <cdr:y>0.25346</cdr:y>
    </cdr:from>
    <cdr:to>
      <cdr:x>0.18119</cdr:x>
      <cdr:y>0.49185</cdr:y>
    </cdr:to>
    <cdr:sp macro="" textlink="">
      <cdr:nvSpPr>
        <cdr:cNvPr id="2" name="TextBox 1"/>
        <cdr:cNvSpPr txBox="1"/>
      </cdr:nvSpPr>
      <cdr:spPr>
        <a:xfrm xmlns:a="http://schemas.openxmlformats.org/drawingml/2006/main">
          <a:off x="1295400" y="1397000"/>
          <a:ext cx="341834" cy="1314006"/>
        </a:xfrm>
        <a:prstGeom xmlns:a="http://schemas.openxmlformats.org/drawingml/2006/main" prst="rect">
          <a:avLst/>
        </a:prstGeom>
      </cdr:spPr>
      <cdr:txBody>
        <a:bodyPr xmlns:a="http://schemas.openxmlformats.org/drawingml/2006/main" vert="vert270"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t>#</a:t>
          </a:r>
          <a:r>
            <a:rPr lang="en-US" sz="1400" b="1" baseline="0" dirty="0" smtClean="0"/>
            <a:t> / </a:t>
          </a:r>
          <a:r>
            <a:rPr lang="en-US" sz="1400" b="1" baseline="0" dirty="0"/>
            <a:t>leaf per day  </a:t>
          </a:r>
        </a:p>
        <a:p xmlns:a="http://schemas.openxmlformats.org/drawingml/2006/main">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C3D6D6AF-209B-4F1F-ABFB-F3E61BC7D8D3}" type="datetime1">
              <a:rPr lang="en-US"/>
              <a:pPr>
                <a:defRPr/>
              </a:pPr>
              <a:t>6/19/2012</a:t>
            </a:fld>
            <a:endParaRPr lang="en-US"/>
          </a:p>
        </p:txBody>
      </p:sp>
      <p:sp>
        <p:nvSpPr>
          <p:cNvPr id="13316" name="Placeholder 1028"/>
          <p:cNvSpPr>
            <a:spLocks noGrp="1" noRot="1" noChangeAspect="1" noChangeArrowheads="1" noTextEdit="1"/>
          </p:cNvSpPr>
          <p:nvPr>
            <p:ph type="sldImg" idx="2"/>
          </p:nvPr>
        </p:nvSpPr>
        <p:spPr bwMode="auto">
          <a:xfrm>
            <a:off x="1285875" y="685800"/>
            <a:ext cx="4286250" cy="3429000"/>
          </a:xfrm>
          <a:prstGeom prst="rect">
            <a:avLst/>
          </a:prstGeom>
          <a:noFill/>
          <a:ln w="9525">
            <a:solidFill>
              <a:srgbClr val="000000"/>
            </a:solidFill>
            <a:miter lim="800000"/>
            <a:headEnd/>
            <a:tailEnd/>
          </a:ln>
        </p:spPr>
      </p:sp>
      <p:sp>
        <p:nvSpPr>
          <p:cNvPr id="1434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55F5C15-CB01-495D-A89D-F52F7B2EB7DE}" type="slidenum">
              <a:rPr lang="en-US"/>
              <a:pPr>
                <a:defRPr/>
              </a:pPr>
              <a:t>‹#›</a:t>
            </a:fld>
            <a:endParaRPr lang="en-US"/>
          </a:p>
        </p:txBody>
      </p:sp>
    </p:spTree>
    <p:extLst>
      <p:ext uri="{BB962C8B-B14F-4D97-AF65-F5344CB8AC3E}">
        <p14:creationId xmlns:p14="http://schemas.microsoft.com/office/powerpoint/2010/main" val="26693987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1026"/>
          <p:cNvSpPr>
            <a:spLocks noGrp="1" noRot="1" noChangeAspect="1" noChangeArrowheads="1" noTextEdit="1"/>
          </p:cNvSpPr>
          <p:nvPr>
            <p:ph type="sldImg"/>
          </p:nvPr>
        </p:nvSpPr>
        <p:spPr>
          <a:ln/>
        </p:spPr>
      </p:sp>
      <p:sp>
        <p:nvSpPr>
          <p:cNvPr id="15362" name="Placeholder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817"/>
            <a:ext cx="31089600" cy="6272106"/>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6581120"/>
            <a:ext cx="25603200" cy="747776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B59DE6-A927-4F17-A9E0-65D34C0717B4}" type="datetimeFigureOut">
              <a:rPr lang="en-US"/>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740ABB-B41B-4603-82FF-2FCD565487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5DE06-338D-4C90-973C-DF2D66FAE464}" type="datetimeFigureOut">
              <a:rPr lang="en-US"/>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C8554D-25A5-498B-B83E-B1F1CD49B8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55052" y="6251792"/>
            <a:ext cx="26333448" cy="1331501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54700" y="6251792"/>
            <a:ext cx="78390753" cy="1331501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998D83-EB8B-4775-B411-B047953F671C}" type="datetimeFigureOut">
              <a:rPr lang="en-US"/>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43365-6D95-4F31-9222-8027330453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E517D8-7493-4B1C-B8F9-F25F043AD471}" type="datetimeFigureOut">
              <a:rPr lang="en-US"/>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E2B730-888B-4395-9B54-A4E1C57933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3" y="18802775"/>
            <a:ext cx="31089600" cy="581152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3" y="12401978"/>
            <a:ext cx="31089600" cy="64007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BFB433-FE49-48EE-BD54-47F147303E0F}" type="datetimeFigureOut">
              <a:rPr lang="en-US"/>
              <a:pPr>
                <a:defRPr/>
              </a:pPr>
              <a:t>6/19/2012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A407DC-09B8-496D-9F7A-B0680B2BA9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54703" y="36413441"/>
            <a:ext cx="52362100" cy="102988535"/>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826403" y="36413441"/>
            <a:ext cx="52362100" cy="102988535"/>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E5264B-09E8-4E54-A704-8D899D63C595}" type="datetimeFigureOut">
              <a:rPr lang="en-US"/>
              <a:pPr>
                <a:defRPr/>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2D3DF8-5731-47C0-A33E-75E3C0A829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789"/>
            <a:ext cx="3291840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549815"/>
            <a:ext cx="16160753" cy="2729651"/>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828800" y="9279466"/>
            <a:ext cx="16160753" cy="16858829"/>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3" y="6549815"/>
            <a:ext cx="16167100" cy="2729651"/>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8580103" y="9279466"/>
            <a:ext cx="16167100" cy="16858829"/>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2A1B9C-5072-434C-BB6C-CFDDE6CA3C10}" type="datetimeFigureOut">
              <a:rPr lang="en-US"/>
              <a:pPr>
                <a:defRPr/>
              </a:pPr>
              <a:t>6/19/2012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FE3745-3910-45D8-AABC-16F26D1C5E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9ABC76-DA04-4ED3-92F3-A0F6C9975308}" type="datetimeFigureOut">
              <a:rPr lang="en-US"/>
              <a:pPr>
                <a:defRPr/>
              </a:pPr>
              <a:t>6/19/2012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E4BBB8-EB0E-43C4-9CFE-96CE3D3172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F5073F-0E67-406B-BFBC-FDDF58632987}" type="datetimeFigureOut">
              <a:rPr lang="en-US"/>
              <a:pPr>
                <a:defRPr/>
              </a:pPr>
              <a:t>6/19/2012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7AA68B-9C94-4A2A-B609-2B5B955D87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165014"/>
            <a:ext cx="12033253" cy="495808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4300200" y="1165016"/>
            <a:ext cx="20447000" cy="2497328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1" y="6123096"/>
            <a:ext cx="12033253" cy="200152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2A5173-108D-44DC-AA3E-C147A980C39D}" type="datetimeFigureOut">
              <a:rPr lang="en-US"/>
              <a:pPr>
                <a:defRPr/>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DFD5BA-D76D-41E4-A78A-794564C471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3" y="20482561"/>
            <a:ext cx="21945600" cy="241808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7169153" y="2614506"/>
            <a:ext cx="21945600" cy="17556480"/>
          </a:xfrm>
        </p:spPr>
        <p:txBody>
          <a:bodyPr rtlCol="0">
            <a:normAutofit/>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pPr lvl="0"/>
            <a:endParaRPr lang="en-US" noProof="0"/>
          </a:p>
        </p:txBody>
      </p:sp>
      <p:sp>
        <p:nvSpPr>
          <p:cNvPr id="4" name="Text Placeholder 3"/>
          <p:cNvSpPr>
            <a:spLocks noGrp="1"/>
          </p:cNvSpPr>
          <p:nvPr>
            <p:ph type="body" sz="half" idx="2"/>
          </p:nvPr>
        </p:nvSpPr>
        <p:spPr>
          <a:xfrm>
            <a:off x="7169153" y="22900643"/>
            <a:ext cx="21945600" cy="343407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8857E6-16C7-4B49-91CA-2E6AC106DA61}" type="datetimeFigureOut">
              <a:rPr lang="en-US"/>
              <a:pPr>
                <a:defRPr/>
              </a:pPr>
              <a:t>6/19/2012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E78DA9-7478-4E31-A50C-E2949CDF20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171575"/>
            <a:ext cx="32918400" cy="4876800"/>
          </a:xfrm>
          <a:prstGeom prst="rect">
            <a:avLst/>
          </a:prstGeom>
          <a:noFill/>
          <a:ln w="9525">
            <a:noFill/>
            <a:miter lim="800000"/>
            <a:headEnd/>
            <a:tailEnd/>
          </a:ln>
        </p:spPr>
        <p:txBody>
          <a:bodyPr vert="horz" wrap="square" lIns="376202" tIns="188101" rIns="376202" bIns="1881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828800" y="6827838"/>
            <a:ext cx="32918400" cy="19310350"/>
          </a:xfrm>
          <a:prstGeom prst="rect">
            <a:avLst/>
          </a:prstGeom>
          <a:noFill/>
          <a:ln w="9525">
            <a:noFill/>
            <a:miter lim="800000"/>
            <a:headEnd/>
            <a:tailEnd/>
          </a:ln>
        </p:spPr>
        <p:txBody>
          <a:bodyPr vert="horz" wrap="square" lIns="376202" tIns="188101" rIns="376202" bIns="1881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7120850"/>
            <a:ext cx="8534400" cy="1557338"/>
          </a:xfrm>
          <a:prstGeom prst="rect">
            <a:avLst/>
          </a:prstGeom>
        </p:spPr>
        <p:txBody>
          <a:bodyPr vert="horz" lIns="376202" tIns="188101" rIns="376202" bIns="188101" rtlCol="0" anchor="ctr"/>
          <a:lstStyle>
            <a:lvl1pPr algn="l" defTabSz="1881012" fontAlgn="auto">
              <a:spcBef>
                <a:spcPts val="0"/>
              </a:spcBef>
              <a:spcAft>
                <a:spcPts val="0"/>
              </a:spcAft>
              <a:defRPr sz="4900">
                <a:solidFill>
                  <a:schemeClr val="tx1">
                    <a:tint val="75000"/>
                  </a:schemeClr>
                </a:solidFill>
                <a:latin typeface="+mn-lt"/>
                <a:ea typeface="+mn-ea"/>
                <a:cs typeface="+mn-cs"/>
              </a:defRPr>
            </a:lvl1pPr>
          </a:lstStyle>
          <a:p>
            <a:pPr>
              <a:defRPr/>
            </a:pPr>
            <a:fld id="{E7E6F60D-9DBD-4666-A97E-3382042860DC}" type="datetimeFigureOut">
              <a:rPr lang="en-US"/>
              <a:pPr>
                <a:defRPr/>
              </a:pPr>
              <a:t>6/19/2012</a:t>
            </a:fld>
            <a:endParaRPr lang="en-US"/>
          </a:p>
        </p:txBody>
      </p:sp>
      <p:sp>
        <p:nvSpPr>
          <p:cNvPr id="5" name="Footer Placeholder 4"/>
          <p:cNvSpPr>
            <a:spLocks noGrp="1"/>
          </p:cNvSpPr>
          <p:nvPr>
            <p:ph type="ftr" sz="quarter" idx="3"/>
          </p:nvPr>
        </p:nvSpPr>
        <p:spPr>
          <a:xfrm>
            <a:off x="12496800" y="27120850"/>
            <a:ext cx="11582400" cy="1557338"/>
          </a:xfrm>
          <a:prstGeom prst="rect">
            <a:avLst/>
          </a:prstGeom>
        </p:spPr>
        <p:txBody>
          <a:bodyPr vert="horz" lIns="376202" tIns="188101" rIns="376202" bIns="188101" rtlCol="0" anchor="ctr"/>
          <a:lstStyle>
            <a:lvl1pPr algn="ctr" defTabSz="1881012" fontAlgn="auto">
              <a:spcBef>
                <a:spcPts val="0"/>
              </a:spcBef>
              <a:spcAft>
                <a:spcPts val="0"/>
              </a:spcAft>
              <a:defRPr sz="4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6212800" y="27120850"/>
            <a:ext cx="8534400" cy="1557338"/>
          </a:xfrm>
          <a:prstGeom prst="rect">
            <a:avLst/>
          </a:prstGeom>
        </p:spPr>
        <p:txBody>
          <a:bodyPr vert="horz" lIns="376202" tIns="188101" rIns="376202" bIns="188101" rtlCol="0" anchor="ctr"/>
          <a:lstStyle>
            <a:lvl1pPr algn="r" defTabSz="1881012" fontAlgn="auto">
              <a:spcBef>
                <a:spcPts val="0"/>
              </a:spcBef>
              <a:spcAft>
                <a:spcPts val="0"/>
              </a:spcAft>
              <a:defRPr sz="4900">
                <a:solidFill>
                  <a:schemeClr val="tx1">
                    <a:tint val="75000"/>
                  </a:schemeClr>
                </a:solidFill>
                <a:latin typeface="+mn-lt"/>
                <a:ea typeface="+mn-ea"/>
                <a:cs typeface="+mn-cs"/>
              </a:defRPr>
            </a:lvl1pPr>
          </a:lstStyle>
          <a:p>
            <a:pPr>
              <a:defRPr/>
            </a:pPr>
            <a:fld id="{F8EDA430-4CE3-40AE-8BB3-30E024DEC2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879600" rtl="0" eaLnBrk="0" fontAlgn="base" hangingPunct="0">
        <a:spcBef>
          <a:spcPct val="0"/>
        </a:spcBef>
        <a:spcAft>
          <a:spcPct val="0"/>
        </a:spcAft>
        <a:defRPr sz="18100" kern="1200">
          <a:solidFill>
            <a:schemeClr val="tx1"/>
          </a:solidFill>
          <a:latin typeface="+mj-lt"/>
          <a:ea typeface="ＭＳ Ｐゴシック" charset="-128"/>
          <a:cs typeface="ＭＳ Ｐゴシック" charset="-128"/>
        </a:defRPr>
      </a:lvl1pPr>
      <a:lvl2pPr algn="ctr" defTabSz="1879600" rtl="0" eaLnBrk="0" fontAlgn="base" hangingPunct="0">
        <a:spcBef>
          <a:spcPct val="0"/>
        </a:spcBef>
        <a:spcAft>
          <a:spcPct val="0"/>
        </a:spcAft>
        <a:defRPr sz="18100">
          <a:solidFill>
            <a:schemeClr val="tx1"/>
          </a:solidFill>
          <a:latin typeface="Calibri" charset="0"/>
          <a:ea typeface="ＭＳ Ｐゴシック" charset="-128"/>
          <a:cs typeface="ＭＳ Ｐゴシック" charset="-128"/>
        </a:defRPr>
      </a:lvl2pPr>
      <a:lvl3pPr algn="ctr" defTabSz="1879600" rtl="0" eaLnBrk="0" fontAlgn="base" hangingPunct="0">
        <a:spcBef>
          <a:spcPct val="0"/>
        </a:spcBef>
        <a:spcAft>
          <a:spcPct val="0"/>
        </a:spcAft>
        <a:defRPr sz="18100">
          <a:solidFill>
            <a:schemeClr val="tx1"/>
          </a:solidFill>
          <a:latin typeface="Calibri" charset="0"/>
          <a:ea typeface="ＭＳ Ｐゴシック" charset="-128"/>
          <a:cs typeface="ＭＳ Ｐゴシック" charset="-128"/>
        </a:defRPr>
      </a:lvl3pPr>
      <a:lvl4pPr algn="ctr" defTabSz="1879600" rtl="0" eaLnBrk="0" fontAlgn="base" hangingPunct="0">
        <a:spcBef>
          <a:spcPct val="0"/>
        </a:spcBef>
        <a:spcAft>
          <a:spcPct val="0"/>
        </a:spcAft>
        <a:defRPr sz="18100">
          <a:solidFill>
            <a:schemeClr val="tx1"/>
          </a:solidFill>
          <a:latin typeface="Calibri" charset="0"/>
          <a:ea typeface="ＭＳ Ｐゴシック" charset="-128"/>
          <a:cs typeface="ＭＳ Ｐゴシック" charset="-128"/>
        </a:defRPr>
      </a:lvl4pPr>
      <a:lvl5pPr algn="ctr" defTabSz="1879600" rtl="0" eaLnBrk="0" fontAlgn="base" hangingPunct="0">
        <a:spcBef>
          <a:spcPct val="0"/>
        </a:spcBef>
        <a:spcAft>
          <a:spcPct val="0"/>
        </a:spcAft>
        <a:defRPr sz="18100">
          <a:solidFill>
            <a:schemeClr val="tx1"/>
          </a:solidFill>
          <a:latin typeface="Calibri" charset="0"/>
          <a:ea typeface="ＭＳ Ｐゴシック" charset="-128"/>
          <a:cs typeface="ＭＳ Ｐゴシック" charset="-128"/>
        </a:defRPr>
      </a:lvl5pPr>
      <a:lvl6pPr marL="457200" algn="ctr" defTabSz="1879600" rtl="0" fontAlgn="base">
        <a:spcBef>
          <a:spcPct val="0"/>
        </a:spcBef>
        <a:spcAft>
          <a:spcPct val="0"/>
        </a:spcAft>
        <a:defRPr sz="18100">
          <a:solidFill>
            <a:schemeClr val="tx1"/>
          </a:solidFill>
          <a:latin typeface="Calibri" charset="0"/>
          <a:ea typeface="ＭＳ Ｐゴシック" charset="-128"/>
          <a:cs typeface="ＭＳ Ｐゴシック" charset="-128"/>
        </a:defRPr>
      </a:lvl6pPr>
      <a:lvl7pPr marL="914400" algn="ctr" defTabSz="1879600" rtl="0" fontAlgn="base">
        <a:spcBef>
          <a:spcPct val="0"/>
        </a:spcBef>
        <a:spcAft>
          <a:spcPct val="0"/>
        </a:spcAft>
        <a:defRPr sz="18100">
          <a:solidFill>
            <a:schemeClr val="tx1"/>
          </a:solidFill>
          <a:latin typeface="Calibri" charset="0"/>
          <a:ea typeface="ＭＳ Ｐゴシック" charset="-128"/>
          <a:cs typeface="ＭＳ Ｐゴシック" charset="-128"/>
        </a:defRPr>
      </a:lvl7pPr>
      <a:lvl8pPr marL="1371600" algn="ctr" defTabSz="1879600" rtl="0" fontAlgn="base">
        <a:spcBef>
          <a:spcPct val="0"/>
        </a:spcBef>
        <a:spcAft>
          <a:spcPct val="0"/>
        </a:spcAft>
        <a:defRPr sz="18100">
          <a:solidFill>
            <a:schemeClr val="tx1"/>
          </a:solidFill>
          <a:latin typeface="Calibri" charset="0"/>
          <a:ea typeface="ＭＳ Ｐゴシック" charset="-128"/>
          <a:cs typeface="ＭＳ Ｐゴシック" charset="-128"/>
        </a:defRPr>
      </a:lvl8pPr>
      <a:lvl9pPr marL="1828800" algn="ctr" defTabSz="1879600" rtl="0" fontAlgn="base">
        <a:spcBef>
          <a:spcPct val="0"/>
        </a:spcBef>
        <a:spcAft>
          <a:spcPct val="0"/>
        </a:spcAft>
        <a:defRPr sz="18100">
          <a:solidFill>
            <a:schemeClr val="tx1"/>
          </a:solidFill>
          <a:latin typeface="Calibri" charset="0"/>
          <a:ea typeface="ＭＳ Ｐゴシック" charset="-128"/>
          <a:cs typeface="ＭＳ Ｐゴシック" charset="-128"/>
        </a:defRPr>
      </a:lvl9pPr>
    </p:titleStyle>
    <p:bodyStyle>
      <a:lvl1pPr marL="1409700" indent="-1409700" algn="l" defTabSz="1879600" rtl="0" eaLnBrk="0" fontAlgn="base" hangingPunct="0">
        <a:spcBef>
          <a:spcPct val="20000"/>
        </a:spcBef>
        <a:spcAft>
          <a:spcPct val="0"/>
        </a:spcAft>
        <a:buFont typeface="Arial" charset="0"/>
        <a:buChar char="•"/>
        <a:defRPr sz="13200" kern="1200">
          <a:solidFill>
            <a:schemeClr val="tx1"/>
          </a:solidFill>
          <a:latin typeface="+mn-lt"/>
          <a:ea typeface="ＭＳ Ｐゴシック" charset="-128"/>
          <a:cs typeface="ＭＳ Ｐゴシック" charset="-128"/>
        </a:defRPr>
      </a:lvl1pPr>
      <a:lvl2pPr marL="3055938" indent="-1174750" algn="l" defTabSz="1879600" rtl="0" eaLnBrk="0" fontAlgn="base" hangingPunct="0">
        <a:spcBef>
          <a:spcPct val="20000"/>
        </a:spcBef>
        <a:spcAft>
          <a:spcPct val="0"/>
        </a:spcAft>
        <a:buFont typeface="Arial" charset="0"/>
        <a:buChar char="–"/>
        <a:defRPr sz="11500" kern="1200">
          <a:solidFill>
            <a:schemeClr val="tx1"/>
          </a:solidFill>
          <a:latin typeface="+mn-lt"/>
          <a:ea typeface="ＭＳ Ｐゴシック" charset="-128"/>
          <a:cs typeface="+mn-cs"/>
        </a:defRPr>
      </a:lvl2pPr>
      <a:lvl3pPr marL="4702175" indent="-939800" algn="l" defTabSz="1879600" rtl="0" eaLnBrk="0" fontAlgn="base" hangingPunct="0">
        <a:spcBef>
          <a:spcPct val="20000"/>
        </a:spcBef>
        <a:spcAft>
          <a:spcPct val="0"/>
        </a:spcAft>
        <a:buFont typeface="Arial" charset="0"/>
        <a:buChar char="•"/>
        <a:defRPr sz="9900" kern="1200">
          <a:solidFill>
            <a:schemeClr val="tx1"/>
          </a:solidFill>
          <a:latin typeface="+mn-lt"/>
          <a:ea typeface="ＭＳ Ｐゴシック" charset="-128"/>
          <a:cs typeface="+mn-cs"/>
        </a:defRPr>
      </a:lvl3pPr>
      <a:lvl4pPr marL="6583363" indent="-939800" algn="l" defTabSz="1879600" rtl="0" eaLnBrk="0" fontAlgn="base" hangingPunct="0">
        <a:spcBef>
          <a:spcPct val="20000"/>
        </a:spcBef>
        <a:spcAft>
          <a:spcPct val="0"/>
        </a:spcAft>
        <a:buFont typeface="Arial" charset="0"/>
        <a:buChar char="–"/>
        <a:defRPr sz="8200" kern="1200">
          <a:solidFill>
            <a:schemeClr val="tx1"/>
          </a:solidFill>
          <a:latin typeface="+mn-lt"/>
          <a:ea typeface="ＭＳ Ｐゴシック" charset="-128"/>
          <a:cs typeface="+mn-cs"/>
        </a:defRPr>
      </a:lvl4pPr>
      <a:lvl5pPr marL="8464550" indent="-939800" algn="l" defTabSz="1879600" rtl="0" eaLnBrk="0" fontAlgn="base" hangingPunct="0">
        <a:spcBef>
          <a:spcPct val="20000"/>
        </a:spcBef>
        <a:spcAft>
          <a:spcPct val="0"/>
        </a:spcAft>
        <a:buFont typeface="Arial" charset="0"/>
        <a:buChar char="»"/>
        <a:defRPr sz="8200" kern="1200">
          <a:solidFill>
            <a:schemeClr val="tx1"/>
          </a:solidFill>
          <a:latin typeface="+mn-lt"/>
          <a:ea typeface="ＭＳ Ｐゴシック" charset="-128"/>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2.xml"/><Relationship Id="rId10" Type="http://schemas.openxmlformats.org/officeDocument/2006/relationships/image" Target="../media/image8.png"/><Relationship Id="rId19"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3763" y="4763"/>
            <a:ext cx="19356387" cy="4460875"/>
          </a:xfrm>
        </p:spPr>
        <p:txBody>
          <a:bodyPr>
            <a:normAutofit/>
          </a:bodyPr>
          <a:lstStyle/>
          <a:p>
            <a:pPr eaLnBrk="1" hangingPunct="1">
              <a:defRPr/>
            </a:pPr>
            <a:r>
              <a:rPr lang="en-US" sz="6700" smtClean="0"/>
              <a:t>Use of Surround WP ® and Horticultural Oil</a:t>
            </a:r>
            <a:br>
              <a:rPr lang="en-US" sz="6700" smtClean="0"/>
            </a:br>
            <a:r>
              <a:rPr lang="en-US" sz="6700" smtClean="0"/>
              <a:t>to Manage Pear Psylla &amp; </a:t>
            </a:r>
            <a:r>
              <a:rPr lang="en-US" sz="6700" i="1" smtClean="0"/>
              <a:t>Fabraea</a:t>
            </a:r>
            <a:r>
              <a:rPr lang="en-US" sz="6700" smtClean="0"/>
              <a:t> leaf spot</a:t>
            </a:r>
            <a:br>
              <a:rPr lang="en-US" sz="6700" smtClean="0"/>
            </a:br>
            <a:r>
              <a:rPr lang="en-US" sz="1400" smtClean="0"/>
              <a:t/>
            </a:r>
            <a:br>
              <a:rPr lang="en-US" sz="1400" smtClean="0"/>
            </a:br>
            <a:r>
              <a:rPr lang="en-US" sz="4800" smtClean="0"/>
              <a:t>P.J. Jentsch</a:t>
            </a:r>
            <a:br>
              <a:rPr lang="en-US" sz="4800" smtClean="0"/>
            </a:br>
            <a:r>
              <a:rPr lang="en-US" sz="1400" smtClean="0"/>
              <a:t/>
            </a:r>
            <a:br>
              <a:rPr lang="en-US" sz="1400" smtClean="0"/>
            </a:br>
            <a:r>
              <a:rPr lang="en-US" sz="3600" b="1" smtClean="0">
                <a:solidFill>
                  <a:srgbClr val="000000"/>
                </a:solidFill>
                <a:effectLst>
                  <a:outerShdw blurRad="38100" dist="38100" dir="2700000" algn="tl">
                    <a:srgbClr val="DDDDDD"/>
                  </a:outerShdw>
                </a:effectLst>
                <a:latin typeface="Geneva" charset="0"/>
              </a:rPr>
              <a:t>Cornell University</a:t>
            </a:r>
            <a:r>
              <a:rPr lang="ja-JP" altLang="en-US" sz="3600" b="1" smtClean="0">
                <a:solidFill>
                  <a:srgbClr val="000000"/>
                </a:solidFill>
                <a:effectLst>
                  <a:outerShdw blurRad="38100" dist="38100" dir="2700000" algn="tl">
                    <a:srgbClr val="DDDDDD"/>
                  </a:outerShdw>
                </a:effectLst>
                <a:latin typeface="Arial" charset="0"/>
              </a:rPr>
              <a:t>’</a:t>
            </a:r>
            <a:r>
              <a:rPr lang="en-US" sz="3600" b="1" smtClean="0">
                <a:solidFill>
                  <a:srgbClr val="000000"/>
                </a:solidFill>
                <a:effectLst>
                  <a:outerShdw blurRad="38100" dist="38100" dir="2700000" algn="tl">
                    <a:srgbClr val="DDDDDD"/>
                  </a:outerShdw>
                </a:effectLst>
                <a:latin typeface="Geneva" charset="0"/>
              </a:rPr>
              <a:t>s Hudson Valley Laboratory, Highland, NY</a:t>
            </a:r>
            <a:br>
              <a:rPr lang="en-US" sz="3600" b="1" smtClean="0">
                <a:solidFill>
                  <a:srgbClr val="000000"/>
                </a:solidFill>
                <a:effectLst>
                  <a:outerShdw blurRad="38100" dist="38100" dir="2700000" algn="tl">
                    <a:srgbClr val="DDDDDD"/>
                  </a:outerShdw>
                </a:effectLst>
                <a:latin typeface="Geneva" charset="0"/>
              </a:rPr>
            </a:br>
            <a:endParaRPr lang="en-US" sz="3600" b="1" smtClean="0">
              <a:solidFill>
                <a:srgbClr val="000000"/>
              </a:solidFill>
              <a:effectLst>
                <a:outerShdw blurRad="38100" dist="38100" dir="2700000" algn="tl">
                  <a:srgbClr val="DDDDDD"/>
                </a:outerShdw>
              </a:effectLst>
              <a:latin typeface="Geneva" charset="0"/>
            </a:endParaRPr>
          </a:p>
        </p:txBody>
      </p:sp>
      <p:sp>
        <p:nvSpPr>
          <p:cNvPr id="14338" name="Subtitle 2"/>
          <p:cNvSpPr>
            <a:spLocks noGrp="1"/>
          </p:cNvSpPr>
          <p:nvPr>
            <p:ph type="subTitle" idx="1"/>
          </p:nvPr>
        </p:nvSpPr>
        <p:spPr>
          <a:xfrm>
            <a:off x="292100" y="3862388"/>
            <a:ext cx="10561638" cy="25004712"/>
          </a:xfrm>
          <a:solidFill>
            <a:srgbClr val="E1FFD3"/>
          </a:solidFill>
        </p:spPr>
        <p:txBody>
          <a:bodyPr/>
          <a:lstStyle/>
          <a:p>
            <a:pPr>
              <a:lnSpc>
                <a:spcPct val="130000"/>
              </a:lnSpc>
            </a:pPr>
            <a:r>
              <a:rPr lang="en-US" sz="3200" b="1">
                <a:solidFill>
                  <a:schemeClr val="tx1"/>
                </a:solidFill>
                <a:latin typeface="Arial" charset="0"/>
              </a:rPr>
              <a:t>Overview </a:t>
            </a:r>
            <a:endParaRPr lang="en-US" sz="2400">
              <a:solidFill>
                <a:schemeClr val="tx1"/>
              </a:solidFill>
              <a:latin typeface="Arial" charset="0"/>
            </a:endParaRPr>
          </a:p>
          <a:p>
            <a:pPr algn="just">
              <a:lnSpc>
                <a:spcPct val="130000"/>
              </a:lnSpc>
            </a:pPr>
            <a:r>
              <a:rPr lang="en-US" sz="2400">
                <a:solidFill>
                  <a:schemeClr val="tx1"/>
                </a:solidFill>
                <a:latin typeface="Arial" charset="0"/>
              </a:rPr>
              <a:t>	Pear production in NYS is managed on nearly 2000 acres, with crop yields producing roughly 16,500 tons, valued at 3.85 million dollars. In the Hudson Valley region, pears comprise about 800 acres (USDA, 2005). The principle pests of pear production in the Northeastern US are pear psylla, Cacopsylla pyricola (Foerster)    (Image 1), and Fabraea leaf spot, </a:t>
            </a:r>
            <a:r>
              <a:rPr lang="en-US" sz="2400" i="1">
                <a:solidFill>
                  <a:schemeClr val="tx1"/>
                </a:solidFill>
                <a:latin typeface="Arial" charset="0"/>
              </a:rPr>
              <a:t>Fabraea maculata </a:t>
            </a:r>
            <a:r>
              <a:rPr lang="en-US" sz="2400">
                <a:solidFill>
                  <a:schemeClr val="tx1"/>
                </a:solidFill>
                <a:latin typeface="Arial" charset="0"/>
              </a:rPr>
              <a:t>(Image 2). These two pests cause premature defoliation, reduced size, quality, yield, premature decline of susceptible varieties (Image 3 &amp; 4).</a:t>
            </a:r>
          </a:p>
          <a:p>
            <a:pPr algn="just">
              <a:lnSpc>
                <a:spcPct val="130000"/>
              </a:lnSpc>
            </a:pPr>
            <a:r>
              <a:rPr lang="en-US" sz="2400">
                <a:solidFill>
                  <a:schemeClr val="tx1"/>
                </a:solidFill>
                <a:latin typeface="Arial" charset="0"/>
              </a:rPr>
              <a:t>	Development of insecticide resistance to the insecticides, such as the OP’s, carbamates &amp; pyrethroid classes, has resulted in lower levels of pear psylla susceptibility to conventional controls, reducing effectiveness of current pest management strategies. Recent studies conducted at Cornell University’s Hudson Valley Laboratory (HVL) have demonstrated excellent control of the pear psylla using two unique OMRI products. The kaolin clay product Surround WP (anhydrous aluminum silicate) applied pre-bloom and petal fall and highly refined horticultural oils (HRO’s) applied 1% dilute (1 gallon in 99 gallons of actual sprayed material) in post bloom seasonal programs maintained psylla populations below economic thresholds of 1 nymph per leaf. Furthermore, we observed applications of HRO’s suppressing </a:t>
            </a:r>
            <a:r>
              <a:rPr lang="en-US" sz="2400" i="1">
                <a:solidFill>
                  <a:schemeClr val="tx1"/>
                </a:solidFill>
                <a:latin typeface="Arial" charset="0"/>
              </a:rPr>
              <a:t>Fabraea</a:t>
            </a:r>
            <a:r>
              <a:rPr lang="en-US" sz="2400">
                <a:solidFill>
                  <a:schemeClr val="tx1"/>
                </a:solidFill>
                <a:latin typeface="Arial" charset="0"/>
              </a:rPr>
              <a:t> leaf spotting with subsequent reduction in defoliation compared to untreated trees. The need for season long management of </a:t>
            </a:r>
            <a:r>
              <a:rPr lang="en-US" sz="2400" i="1">
                <a:solidFill>
                  <a:schemeClr val="tx1"/>
                </a:solidFill>
                <a:latin typeface="Arial" charset="0"/>
              </a:rPr>
              <a:t>Fabraea</a:t>
            </a:r>
            <a:r>
              <a:rPr lang="en-US" sz="2400">
                <a:solidFill>
                  <a:schemeClr val="tx1"/>
                </a:solidFill>
                <a:latin typeface="Arial" charset="0"/>
              </a:rPr>
              <a:t> using fungicide applications at ten day to two-week intervals reduces the additional application costs of bi-weekly HRO applications for post bloom pear psylla management through the incorporation of HRO's when tank mixed to the fungicide program.</a:t>
            </a:r>
          </a:p>
          <a:p>
            <a:pPr eaLnBrk="1" hangingPunct="1">
              <a:lnSpc>
                <a:spcPct val="130000"/>
              </a:lnSpc>
              <a:spcBef>
                <a:spcPct val="0"/>
              </a:spcBef>
              <a:buFontTx/>
              <a:buNone/>
            </a:pPr>
            <a:r>
              <a:rPr lang="en-US" sz="3200" b="1">
                <a:solidFill>
                  <a:schemeClr val="tx1"/>
                </a:solidFill>
                <a:latin typeface="Arial" charset="0"/>
                <a:ea typeface="Arial" charset="0"/>
                <a:cs typeface="Arial" charset="0"/>
              </a:rPr>
              <a:t>Research Objectives</a:t>
            </a:r>
          </a:p>
          <a:p>
            <a:pPr algn="just" eaLnBrk="1" hangingPunct="1">
              <a:lnSpc>
                <a:spcPct val="130000"/>
              </a:lnSpc>
              <a:spcBef>
                <a:spcPct val="0"/>
              </a:spcBef>
              <a:buFontTx/>
              <a:buNone/>
            </a:pPr>
            <a:r>
              <a:rPr lang="en-US" sz="2500">
                <a:solidFill>
                  <a:schemeClr val="tx1"/>
                </a:solidFill>
                <a:latin typeface="Arial" charset="0"/>
                <a:ea typeface="Arial" charset="0"/>
                <a:cs typeface="Arial" charset="0"/>
              </a:rPr>
              <a:t>	To determine the efficacy of OMRI materials on populations of pear psylla throughout the season in a comparative commercial orchard and controlled research field plot study. </a:t>
            </a:r>
          </a:p>
          <a:p>
            <a:pPr eaLnBrk="1" hangingPunct="1">
              <a:lnSpc>
                <a:spcPct val="130000"/>
              </a:lnSpc>
              <a:spcBef>
                <a:spcPct val="0"/>
              </a:spcBef>
              <a:buFontTx/>
              <a:buNone/>
            </a:pPr>
            <a:r>
              <a:rPr lang="en-US" sz="3200" b="1">
                <a:solidFill>
                  <a:schemeClr val="tx1"/>
                </a:solidFill>
                <a:latin typeface="Arial" charset="0"/>
              </a:rPr>
              <a:t>Procedure</a:t>
            </a:r>
            <a:endParaRPr lang="en-US" sz="2400" b="1">
              <a:solidFill>
                <a:schemeClr val="tx1"/>
              </a:solidFill>
              <a:latin typeface="Arial" charset="0"/>
            </a:endParaRPr>
          </a:p>
          <a:p>
            <a:pPr algn="just">
              <a:lnSpc>
                <a:spcPct val="130000"/>
              </a:lnSpc>
            </a:pPr>
            <a:r>
              <a:rPr lang="en-US" sz="2400">
                <a:solidFill>
                  <a:schemeClr val="tx1"/>
                </a:solidFill>
                <a:latin typeface="Arial" charset="0"/>
              </a:rPr>
              <a:t>	 Treatments for the control of pear psylla and defoliation induced by psylla and </a:t>
            </a:r>
            <a:r>
              <a:rPr lang="en-US" sz="2400" i="1">
                <a:solidFill>
                  <a:schemeClr val="tx1"/>
                </a:solidFill>
                <a:latin typeface="Arial" charset="0"/>
              </a:rPr>
              <a:t>Fabraea</a:t>
            </a:r>
            <a:r>
              <a:rPr lang="en-US" sz="2400">
                <a:solidFill>
                  <a:schemeClr val="tx1"/>
                </a:solidFill>
                <a:latin typeface="Arial" charset="0"/>
              </a:rPr>
              <a:t> on European pear varieties of Bartlet and Bosc were made in a</a:t>
            </a:r>
            <a:r>
              <a:rPr lang="en-US" sz="2500">
                <a:solidFill>
                  <a:schemeClr val="tx1"/>
                </a:solidFill>
                <a:latin typeface="Arial" charset="0"/>
                <a:ea typeface="Arial" charset="0"/>
                <a:cs typeface="Arial" charset="0"/>
              </a:rPr>
              <a:t> commercial pear orchard (LM Clarke, in Milton, NY)</a:t>
            </a:r>
            <a:r>
              <a:rPr lang="en-US" sz="2400">
                <a:solidFill>
                  <a:schemeClr val="tx1"/>
                </a:solidFill>
                <a:latin typeface="Arial" charset="0"/>
              </a:rPr>
              <a:t> divided into nine plots (Table 1a), applied </a:t>
            </a:r>
            <a:r>
              <a:rPr lang="en-US" sz="2500">
                <a:solidFill>
                  <a:schemeClr val="tx1"/>
                </a:solidFill>
                <a:latin typeface="Arial" charset="0"/>
                <a:ea typeface="Arial" charset="0"/>
                <a:cs typeface="Arial" charset="0"/>
              </a:rPr>
              <a:t>using conventional equipment,</a:t>
            </a:r>
            <a:r>
              <a:rPr lang="en-US" sz="2400">
                <a:solidFill>
                  <a:schemeClr val="tx1"/>
                </a:solidFill>
                <a:latin typeface="Arial" charset="0"/>
              </a:rPr>
              <a:t> and a </a:t>
            </a:r>
            <a:r>
              <a:rPr lang="en-US" sz="2500">
                <a:solidFill>
                  <a:schemeClr val="tx1"/>
                </a:solidFill>
                <a:latin typeface="Arial" charset="0"/>
                <a:ea typeface="Arial" charset="0"/>
                <a:cs typeface="Arial" charset="0"/>
              </a:rPr>
              <a:t>one-acre experimental pear orchard at Cornell University’s Hudson Valley Laboratory in Highland, NY </a:t>
            </a:r>
            <a:r>
              <a:rPr lang="en-US" sz="2400">
                <a:solidFill>
                  <a:schemeClr val="tx1"/>
                </a:solidFill>
                <a:latin typeface="Arial" charset="0"/>
              </a:rPr>
              <a:t>contained two OMRI plots (Table 2), applied with tractor mounted pecan handgun at 300 psi. dilute to drip. Both sites had commercial standards and untreated controls. In the commercial site, applications were made using a tractor mounted three-point hitch PTO powered airblast sprayer using flip hollow cone (HC) or air induction (AIN) nozzles, trees spaced 12’H x 10’W on 22’ row middles. Two travel speeds, two volume outputs and two nozzle types evaluating deposition, distribution, droplet size and off-target drift were evaluated. OMRI program application timing coinsided with the onset of egg deposition by overwintering adults on 20 March, Bosc petal fall on 4 May,  2nd generation egg deposition on 17 May, nymph hatch on 1 June, and 3rd generation egg deposition on 1 July (Table 1b). Psylla 3rd - 4th generations declined due to natural causes.</a:t>
            </a:r>
          </a:p>
        </p:txBody>
      </p:sp>
      <p:sp>
        <p:nvSpPr>
          <p:cNvPr id="14339" name="TextBox 23"/>
          <p:cNvSpPr txBox="1">
            <a:spLocks noChangeArrowheads="1"/>
          </p:cNvSpPr>
          <p:nvPr/>
        </p:nvSpPr>
        <p:spPr bwMode="auto">
          <a:xfrm>
            <a:off x="25614313" y="9621838"/>
            <a:ext cx="10558462" cy="19245262"/>
          </a:xfrm>
          <a:prstGeom prst="rect">
            <a:avLst/>
          </a:prstGeom>
          <a:solidFill>
            <a:srgbClr val="E1FFD3"/>
          </a:solidFill>
          <a:ln w="9525">
            <a:noFill/>
            <a:miter lim="800000"/>
            <a:headEnd/>
            <a:tailEnd/>
          </a:ln>
        </p:spPr>
        <p:txBody>
          <a:bodyPr>
            <a:prstTxWarp prst="textNoShape">
              <a:avLst/>
            </a:prstTxWarp>
          </a:bodyPr>
          <a:lstStyle/>
          <a:p>
            <a:pPr algn="ctr">
              <a:lnSpc>
                <a:spcPct val="120000"/>
              </a:lnSpc>
              <a:spcAft>
                <a:spcPts val="600"/>
              </a:spcAft>
            </a:pPr>
            <a:r>
              <a:rPr lang="en-US" sz="3200" b="1">
                <a:ea typeface="Arial" charset="0"/>
                <a:cs typeface="Arial" charset="0"/>
              </a:rPr>
              <a:t>Results</a:t>
            </a:r>
            <a:endParaRPr lang="en-US" sz="2400">
              <a:ea typeface="Arial" charset="0"/>
              <a:cs typeface="Arial" charset="0"/>
            </a:endParaRPr>
          </a:p>
          <a:p>
            <a:pPr algn="just">
              <a:lnSpc>
                <a:spcPct val="120000"/>
              </a:lnSpc>
              <a:spcAft>
                <a:spcPts val="600"/>
              </a:spcAft>
            </a:pPr>
            <a:r>
              <a:rPr lang="en-US" sz="2400">
                <a:ea typeface="Arial" charset="0"/>
                <a:cs typeface="Arial" charset="0"/>
              </a:rPr>
              <a:t>	In 2010 we experienced relatively dry conditions, conducive for long residual of OMRI materials, requiring fewer applications than in ‘wet years’. Using the OMRI program we achieved control of the adult and egg form, comparable to the commercial standard (Graphs 1 &amp; 2). All OMRI program plots achieved greater degrees of control of the pear psylla nymph than did the commercial standard (Graphs 3). We did not observe dramatic differences  between hollow cone nozzles and air induction nozzles  across plots. The general trend we did observe was a greater degree of control using slower tractor speeds (1.25 mph vs. 2.5 mph) and higher application gallonage (200 GPA vs. 100 GPA). Applications made using handgun treatments to our research plots at the HVL provided data for defoliation assessments (Table 2). We observed statistically lower levels of defoliation using the OMRI programs of Surround WP and 1% dilute oil than the commercial standard or untreated control (UTC). </a:t>
            </a:r>
          </a:p>
          <a:p>
            <a:pPr algn="ctr">
              <a:lnSpc>
                <a:spcPct val="120000"/>
              </a:lnSpc>
              <a:spcAft>
                <a:spcPts val="600"/>
              </a:spcAft>
            </a:pPr>
            <a:r>
              <a:rPr lang="en-US" sz="3200" b="1">
                <a:ea typeface="Arial" charset="0"/>
                <a:cs typeface="Arial" charset="0"/>
              </a:rPr>
              <a:t>Conclusion</a:t>
            </a:r>
            <a:endParaRPr lang="en-US" sz="2400">
              <a:ea typeface="Arial" charset="0"/>
              <a:cs typeface="Arial" charset="0"/>
            </a:endParaRPr>
          </a:p>
          <a:p>
            <a:pPr algn="just">
              <a:lnSpc>
                <a:spcPct val="120000"/>
              </a:lnSpc>
              <a:spcAft>
                <a:spcPts val="600"/>
              </a:spcAft>
            </a:pPr>
            <a:r>
              <a:rPr lang="en-US" sz="2400">
                <a:ea typeface="Arial" charset="0"/>
                <a:cs typeface="Arial" charset="0"/>
              </a:rPr>
              <a:t>	From the first year use of this strategy in commercial pear insect management, we found the use of </a:t>
            </a:r>
            <a:r>
              <a:rPr lang="en-US" sz="2400"/>
              <a:t>the OMRI programs using </a:t>
            </a:r>
            <a:r>
              <a:rPr lang="en-US" sz="2400">
                <a:ea typeface="Arial" charset="0"/>
                <a:cs typeface="Arial" charset="0"/>
              </a:rPr>
              <a:t>2 early season applications of Surround WP at  50 lb./A followed by 3 mid to late season 1% dilute oil applications comparable in pear psylla management to the 3 grower applied in 2 conventional treatments of pyrethroids, followed by a single or a multiple AgriMek application at a 21d interval. The OMRI program provides an effective synthetic insecticide replacement strategy, to reduce the potential for insecticide resistance development in either conventional or organically grown pear. </a:t>
            </a:r>
          </a:p>
          <a:p>
            <a:pPr algn="just">
              <a:lnSpc>
                <a:spcPct val="120000"/>
              </a:lnSpc>
              <a:spcAft>
                <a:spcPts val="600"/>
              </a:spcAft>
            </a:pPr>
            <a:endParaRPr lang="en-US" sz="1400">
              <a:ea typeface="Arial" charset="0"/>
              <a:cs typeface="Arial" charset="0"/>
            </a:endParaRPr>
          </a:p>
          <a:p>
            <a:pPr algn="just">
              <a:lnSpc>
                <a:spcPct val="120000"/>
              </a:lnSpc>
              <a:spcAft>
                <a:spcPts val="600"/>
              </a:spcAft>
            </a:pPr>
            <a:r>
              <a:rPr lang="en-US" sz="2400"/>
              <a:t>	The need for management of </a:t>
            </a:r>
            <a:r>
              <a:rPr lang="en-US" sz="2400" i="1"/>
              <a:t>Fabraea maculata</a:t>
            </a:r>
            <a:r>
              <a:rPr lang="en-US" sz="2400"/>
              <a:t> using 10 day to two week fungicide intervals reduces the cost of HRO management of pear psylla when applied as a tank mix. Material costs for growers transitioning into using barrier film and HMO’s showed a 24% savings in 2010 over the conventional program. Lower levels of defoliation occur using HRO’s, providing more photosynthate and better over wintering conditions. Use of Surround WP and mid-season HRO’s in Northeastern and Pennsylvania pear management appears to be gaining favor in commercial orchards. </a:t>
            </a:r>
          </a:p>
          <a:p>
            <a:pPr algn="just">
              <a:lnSpc>
                <a:spcPct val="120000"/>
              </a:lnSpc>
              <a:spcAft>
                <a:spcPts val="600"/>
              </a:spcAft>
            </a:pPr>
            <a:r>
              <a:rPr lang="en-US" sz="2400">
                <a:ea typeface="Arial" charset="0"/>
                <a:cs typeface="Arial" charset="0"/>
              </a:rPr>
              <a:t>	Although results of the study show promise for the use of OMRI products as replacements for synthethic materials in pear pest management programs, additional testing for multiple years should be completed to determine the commercial efficacy of kaolin clay and HRO’s to control pear psylla in years of normal or excessive rainfall while evaluating its ability to reduce Fabraea maculata under adverse environmental conditions.</a:t>
            </a:r>
          </a:p>
        </p:txBody>
      </p:sp>
      <p:grpSp>
        <p:nvGrpSpPr>
          <p:cNvPr id="14340" name="Group 101"/>
          <p:cNvGrpSpPr>
            <a:grpSpLocks/>
          </p:cNvGrpSpPr>
          <p:nvPr/>
        </p:nvGrpSpPr>
        <p:grpSpPr bwMode="auto">
          <a:xfrm>
            <a:off x="2017713" y="482600"/>
            <a:ext cx="7204075" cy="3062288"/>
            <a:chOff x="1271" y="304"/>
            <a:chExt cx="4538" cy="1929"/>
          </a:xfrm>
        </p:grpSpPr>
        <p:pic>
          <p:nvPicPr>
            <p:cNvPr id="14410" name="Picture 22"/>
            <p:cNvPicPr>
              <a:picLocks noChangeAspect="1"/>
            </p:cNvPicPr>
            <p:nvPr/>
          </p:nvPicPr>
          <p:blipFill>
            <a:blip r:embed="rId3"/>
            <a:srcRect/>
            <a:stretch>
              <a:fillRect/>
            </a:stretch>
          </p:blipFill>
          <p:spPr bwMode="auto">
            <a:xfrm>
              <a:off x="1271" y="376"/>
              <a:ext cx="1800" cy="1808"/>
            </a:xfrm>
            <a:prstGeom prst="rect">
              <a:avLst/>
            </a:prstGeom>
            <a:noFill/>
            <a:ln w="9525">
              <a:noFill/>
              <a:miter lim="800000"/>
              <a:headEnd/>
              <a:tailEnd/>
            </a:ln>
          </p:spPr>
        </p:pic>
        <p:pic>
          <p:nvPicPr>
            <p:cNvPr id="14411" name="Picture 180"/>
            <p:cNvPicPr>
              <a:picLocks noChangeAspect="1"/>
            </p:cNvPicPr>
            <p:nvPr/>
          </p:nvPicPr>
          <p:blipFill>
            <a:blip r:embed="rId4"/>
            <a:srcRect/>
            <a:stretch>
              <a:fillRect/>
            </a:stretch>
          </p:blipFill>
          <p:spPr bwMode="auto">
            <a:xfrm>
              <a:off x="3584" y="304"/>
              <a:ext cx="2225" cy="1929"/>
            </a:xfrm>
            <a:prstGeom prst="rect">
              <a:avLst/>
            </a:prstGeom>
            <a:noFill/>
            <a:ln w="9525">
              <a:noFill/>
              <a:miter lim="800000"/>
              <a:headEnd/>
              <a:tailEnd/>
            </a:ln>
          </p:spPr>
        </p:pic>
      </p:grpSp>
      <p:grpSp>
        <p:nvGrpSpPr>
          <p:cNvPr id="14341" name="Group 99"/>
          <p:cNvGrpSpPr>
            <a:grpSpLocks/>
          </p:cNvGrpSpPr>
          <p:nvPr/>
        </p:nvGrpSpPr>
        <p:grpSpPr bwMode="auto">
          <a:xfrm>
            <a:off x="26373138" y="557213"/>
            <a:ext cx="9117012" cy="8542337"/>
            <a:chOff x="16685" y="351"/>
            <a:chExt cx="5743" cy="5381"/>
          </a:xfrm>
        </p:grpSpPr>
        <p:pic>
          <p:nvPicPr>
            <p:cNvPr id="14371" name="Picture 11"/>
            <p:cNvPicPr>
              <a:picLocks noChangeAspect="1" noChangeArrowheads="1"/>
            </p:cNvPicPr>
            <p:nvPr/>
          </p:nvPicPr>
          <p:blipFill>
            <a:blip r:embed="rId5"/>
            <a:srcRect/>
            <a:stretch>
              <a:fillRect/>
            </a:stretch>
          </p:blipFill>
          <p:spPr bwMode="auto">
            <a:xfrm>
              <a:off x="19525" y="423"/>
              <a:ext cx="2710" cy="1939"/>
            </a:xfrm>
            <a:prstGeom prst="rect">
              <a:avLst/>
            </a:prstGeom>
            <a:noFill/>
            <a:ln w="9525">
              <a:noFill/>
              <a:miter lim="800000"/>
              <a:headEnd/>
              <a:tailEnd/>
            </a:ln>
          </p:spPr>
        </p:pic>
        <p:sp>
          <p:nvSpPr>
            <p:cNvPr id="14372" name="Rectangle 83"/>
            <p:cNvSpPr>
              <a:spLocks noChangeArrowheads="1"/>
            </p:cNvSpPr>
            <p:nvPr/>
          </p:nvSpPr>
          <p:spPr bwMode="auto">
            <a:xfrm>
              <a:off x="21399" y="1840"/>
              <a:ext cx="103" cy="104"/>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14373" name="Line 85"/>
            <p:cNvSpPr>
              <a:spLocks noChangeShapeType="1"/>
            </p:cNvSpPr>
            <p:nvPr/>
          </p:nvSpPr>
          <p:spPr bwMode="auto">
            <a:xfrm flipH="1">
              <a:off x="19972" y="1840"/>
              <a:ext cx="1438"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4374" name="Line 86"/>
            <p:cNvSpPr>
              <a:spLocks noChangeShapeType="1"/>
            </p:cNvSpPr>
            <p:nvPr/>
          </p:nvSpPr>
          <p:spPr bwMode="auto">
            <a:xfrm>
              <a:off x="21502" y="1840"/>
              <a:ext cx="926" cy="579"/>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3368" name="Picture 56"/>
            <p:cNvPicPr>
              <a:picLocks noChangeAspect="1" noChangeArrowheads="1"/>
            </p:cNvPicPr>
            <p:nvPr/>
          </p:nvPicPr>
          <p:blipFill>
            <a:blip r:embed="rId6"/>
            <a:srcRect/>
            <a:stretch>
              <a:fillRect/>
            </a:stretch>
          </p:blipFill>
          <p:spPr bwMode="auto">
            <a:xfrm>
              <a:off x="16685" y="665"/>
              <a:ext cx="1683" cy="1522"/>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14376" name="Group 85"/>
            <p:cNvGrpSpPr>
              <a:grpSpLocks/>
            </p:cNvGrpSpPr>
            <p:nvPr/>
          </p:nvGrpSpPr>
          <p:grpSpPr bwMode="auto">
            <a:xfrm>
              <a:off x="16726" y="2427"/>
              <a:ext cx="3246" cy="3305"/>
              <a:chOff x="15438" y="2452"/>
              <a:chExt cx="3246" cy="3305"/>
            </a:xfrm>
          </p:grpSpPr>
          <p:sp>
            <p:nvSpPr>
              <p:cNvPr id="14381" name="TextBox 111"/>
              <p:cNvSpPr txBox="1">
                <a:spLocks noChangeArrowheads="1"/>
              </p:cNvSpPr>
              <p:nvPr/>
            </p:nvSpPr>
            <p:spPr bwMode="auto">
              <a:xfrm>
                <a:off x="16282" y="4403"/>
                <a:ext cx="116" cy="768"/>
              </a:xfrm>
              <a:prstGeom prst="rect">
                <a:avLst/>
              </a:prstGeom>
              <a:noFill/>
              <a:ln w="9525">
                <a:noFill/>
                <a:miter lim="800000"/>
                <a:headEnd/>
                <a:tailEnd/>
              </a:ln>
            </p:spPr>
            <p:txBody>
              <a:bodyPr wrap="none">
                <a:prstTxWarp prst="textNoShape">
                  <a:avLst/>
                </a:prstTxWarp>
                <a:spAutoFit/>
              </a:bodyPr>
              <a:lstStyle/>
              <a:p>
                <a:endParaRPr lang="en-US">
                  <a:latin typeface="Calibri" charset="0"/>
                </a:endParaRPr>
              </a:p>
            </p:txBody>
          </p:sp>
          <p:pic>
            <p:nvPicPr>
              <p:cNvPr id="1086" name="Picture 5"/>
              <p:cNvPicPr>
                <a:picLocks noChangeAspect="1" noChangeArrowheads="1"/>
              </p:cNvPicPr>
              <p:nvPr/>
            </p:nvPicPr>
            <p:blipFill>
              <a:blip r:embed="rId7"/>
              <a:srcRect l="17642" t="3186" b="4422"/>
              <a:stretch>
                <a:fillRect/>
              </a:stretch>
            </p:blipFill>
            <p:spPr bwMode="auto">
              <a:xfrm>
                <a:off x="15438" y="2452"/>
                <a:ext cx="3246" cy="3305"/>
              </a:xfrm>
              <a:prstGeom prst="rect">
                <a:avLst/>
              </a:prstGeom>
              <a:noFill/>
              <a:ln w="6350">
                <a:solidFill>
                  <a:srgbClr val="000000"/>
                </a:solidFill>
                <a:miter lim="800000"/>
                <a:headEnd/>
                <a:tailEnd/>
              </a:ln>
              <a:effectLst>
                <a:outerShdw blurRad="137160" dist="63500" dir="2700000" algn="ctr" rotWithShape="0">
                  <a:srgbClr val="000000">
                    <a:alpha val="37999"/>
                  </a:srgbClr>
                </a:outerShdw>
              </a:effectLst>
            </p:spPr>
          </p:pic>
          <p:sp>
            <p:nvSpPr>
              <p:cNvPr id="14383" name="Rectangle 6"/>
              <p:cNvSpPr>
                <a:spLocks noChangeAspect="1" noChangeArrowheads="1"/>
              </p:cNvSpPr>
              <p:nvPr/>
            </p:nvSpPr>
            <p:spPr bwMode="auto">
              <a:xfrm rot="998277">
                <a:off x="16365" y="3109"/>
                <a:ext cx="41" cy="446"/>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84" name="Rectangle 7"/>
              <p:cNvSpPr>
                <a:spLocks noChangeAspect="1" noChangeArrowheads="1"/>
              </p:cNvSpPr>
              <p:nvPr/>
            </p:nvSpPr>
            <p:spPr bwMode="auto">
              <a:xfrm rot="998277">
                <a:off x="16177" y="3033"/>
                <a:ext cx="43" cy="450"/>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85" name="Rectangle 8"/>
              <p:cNvSpPr>
                <a:spLocks noChangeAspect="1" noChangeArrowheads="1"/>
              </p:cNvSpPr>
              <p:nvPr/>
            </p:nvSpPr>
            <p:spPr bwMode="auto">
              <a:xfrm rot="998277">
                <a:off x="17642" y="4617"/>
                <a:ext cx="43" cy="468"/>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86" name="Rectangle 9"/>
              <p:cNvSpPr>
                <a:spLocks noChangeAspect="1" noChangeArrowheads="1"/>
              </p:cNvSpPr>
              <p:nvPr/>
            </p:nvSpPr>
            <p:spPr bwMode="auto">
              <a:xfrm rot="998277">
                <a:off x="17754" y="4650"/>
                <a:ext cx="44" cy="470"/>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87" name="Rectangle 10"/>
              <p:cNvSpPr>
                <a:spLocks noChangeAspect="1" noChangeArrowheads="1"/>
              </p:cNvSpPr>
              <p:nvPr/>
            </p:nvSpPr>
            <p:spPr bwMode="auto">
              <a:xfrm rot="998277">
                <a:off x="18043" y="4762"/>
                <a:ext cx="44" cy="470"/>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88" name="Rectangle 11"/>
              <p:cNvSpPr>
                <a:spLocks noChangeAspect="1" noChangeArrowheads="1"/>
              </p:cNvSpPr>
              <p:nvPr/>
            </p:nvSpPr>
            <p:spPr bwMode="auto">
              <a:xfrm rot="998277">
                <a:off x="17870" y="5456"/>
                <a:ext cx="88" cy="206"/>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89" name="Rectangle 12"/>
              <p:cNvSpPr>
                <a:spLocks noChangeAspect="1" noChangeArrowheads="1"/>
              </p:cNvSpPr>
              <p:nvPr/>
            </p:nvSpPr>
            <p:spPr bwMode="auto">
              <a:xfrm rot="998277">
                <a:off x="18350" y="4041"/>
                <a:ext cx="43" cy="467"/>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390" name="Rectangle 14"/>
              <p:cNvSpPr>
                <a:spLocks noChangeAspect="1" noChangeArrowheads="1"/>
              </p:cNvSpPr>
              <p:nvPr/>
            </p:nvSpPr>
            <p:spPr bwMode="auto">
              <a:xfrm rot="6398277">
                <a:off x="18381" y="4623"/>
                <a:ext cx="46" cy="265"/>
              </a:xfrm>
              <a:prstGeom prst="rect">
                <a:avLst/>
              </a:prstGeom>
              <a:noFill/>
              <a:ln w="38100">
                <a:solidFill>
                  <a:srgbClr val="FCF305"/>
                </a:solidFill>
                <a:miter lim="800000"/>
                <a:headEnd/>
                <a:tailEnd/>
              </a:ln>
            </p:spPr>
            <p:txBody>
              <a:bodyPr rot="10800000" vert="eaVert">
                <a:prstTxWarp prst="textNoShape">
                  <a:avLst/>
                </a:prstTxWarp>
              </a:bodyPr>
              <a:lstStyle/>
              <a:p>
                <a:pPr eaLnBrk="0" hangingPunct="0"/>
                <a:endParaRPr lang="en-US">
                  <a:latin typeface="Calibri" charset="0"/>
                </a:endParaRPr>
              </a:p>
            </p:txBody>
          </p:sp>
          <p:sp>
            <p:nvSpPr>
              <p:cNvPr id="14391" name="Text Box 20"/>
              <p:cNvSpPr txBox="1">
                <a:spLocks noChangeAspect="1" noChangeArrowheads="1"/>
              </p:cNvSpPr>
              <p:nvPr/>
            </p:nvSpPr>
            <p:spPr bwMode="auto">
              <a:xfrm>
                <a:off x="16186" y="2780"/>
                <a:ext cx="252"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1</a:t>
                </a:r>
                <a:endParaRPr lang="en-US" sz="2400">
                  <a:solidFill>
                    <a:schemeClr val="bg1"/>
                  </a:solidFill>
                  <a:latin typeface="Calibri" charset="0"/>
                </a:endParaRPr>
              </a:p>
            </p:txBody>
          </p:sp>
          <p:sp>
            <p:nvSpPr>
              <p:cNvPr id="14392" name="Rectangle 23"/>
              <p:cNvSpPr>
                <a:spLocks noChangeArrowheads="1"/>
              </p:cNvSpPr>
              <p:nvPr/>
            </p:nvSpPr>
            <p:spPr bwMode="auto">
              <a:xfrm rot="1019997">
                <a:off x="16075" y="3033"/>
                <a:ext cx="473" cy="522"/>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393" name="Text Box 24"/>
              <p:cNvSpPr txBox="1">
                <a:spLocks noChangeAspect="1" noChangeArrowheads="1"/>
              </p:cNvSpPr>
              <p:nvPr/>
            </p:nvSpPr>
            <p:spPr bwMode="auto">
              <a:xfrm>
                <a:off x="16375" y="2826"/>
                <a:ext cx="275"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2</a:t>
                </a:r>
                <a:endParaRPr lang="en-US" sz="2400">
                  <a:solidFill>
                    <a:schemeClr val="bg1"/>
                  </a:solidFill>
                  <a:latin typeface="Calibri" charset="0"/>
                </a:endParaRPr>
              </a:p>
            </p:txBody>
          </p:sp>
          <p:sp>
            <p:nvSpPr>
              <p:cNvPr id="14394" name="Rectangle 26"/>
              <p:cNvSpPr>
                <a:spLocks noChangeArrowheads="1"/>
              </p:cNvSpPr>
              <p:nvPr/>
            </p:nvSpPr>
            <p:spPr bwMode="auto">
              <a:xfrm rot="1019997">
                <a:off x="17557" y="4560"/>
                <a:ext cx="110" cy="927"/>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395" name="Rectangle 27"/>
              <p:cNvSpPr>
                <a:spLocks noChangeArrowheads="1"/>
              </p:cNvSpPr>
              <p:nvPr/>
            </p:nvSpPr>
            <p:spPr bwMode="auto">
              <a:xfrm rot="1019997">
                <a:off x="17666" y="4612"/>
                <a:ext cx="186" cy="934"/>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396" name="Rectangle 28"/>
              <p:cNvSpPr>
                <a:spLocks noChangeArrowheads="1"/>
              </p:cNvSpPr>
              <p:nvPr/>
            </p:nvSpPr>
            <p:spPr bwMode="auto">
              <a:xfrm rot="1019997">
                <a:off x="17840" y="4686"/>
                <a:ext cx="309" cy="995"/>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397" name="Rectangle 29"/>
              <p:cNvSpPr>
                <a:spLocks noChangeArrowheads="1"/>
              </p:cNvSpPr>
              <p:nvPr/>
            </p:nvSpPr>
            <p:spPr bwMode="auto">
              <a:xfrm rot="1019997">
                <a:off x="18315" y="3777"/>
                <a:ext cx="279" cy="929"/>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398" name="Rectangle 31"/>
              <p:cNvSpPr>
                <a:spLocks noChangeArrowheads="1"/>
              </p:cNvSpPr>
              <p:nvPr/>
            </p:nvSpPr>
            <p:spPr bwMode="auto">
              <a:xfrm rot="1019997">
                <a:off x="18205" y="4731"/>
                <a:ext cx="388" cy="361"/>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399" name="Rectangle 29"/>
              <p:cNvSpPr>
                <a:spLocks noChangeArrowheads="1"/>
              </p:cNvSpPr>
              <p:nvPr/>
            </p:nvSpPr>
            <p:spPr bwMode="auto">
              <a:xfrm rot="1019997">
                <a:off x="18436" y="3799"/>
                <a:ext cx="159" cy="924"/>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sp>
            <p:nvSpPr>
              <p:cNvPr id="14400" name="Text Box 24"/>
              <p:cNvSpPr txBox="1">
                <a:spLocks noChangeAspect="1" noChangeArrowheads="1"/>
              </p:cNvSpPr>
              <p:nvPr/>
            </p:nvSpPr>
            <p:spPr bwMode="auto">
              <a:xfrm>
                <a:off x="17642" y="4369"/>
                <a:ext cx="154"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3</a:t>
                </a:r>
                <a:endParaRPr lang="en-US" sz="2400">
                  <a:solidFill>
                    <a:schemeClr val="bg1"/>
                  </a:solidFill>
                  <a:latin typeface="Calibri" charset="0"/>
                </a:endParaRPr>
              </a:p>
            </p:txBody>
          </p:sp>
          <p:sp>
            <p:nvSpPr>
              <p:cNvPr id="14401" name="Text Box 24"/>
              <p:cNvSpPr txBox="1">
                <a:spLocks noChangeAspect="1" noChangeArrowheads="1"/>
              </p:cNvSpPr>
              <p:nvPr/>
            </p:nvSpPr>
            <p:spPr bwMode="auto">
              <a:xfrm>
                <a:off x="17806" y="4392"/>
                <a:ext cx="155"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4</a:t>
                </a:r>
                <a:endParaRPr lang="en-US" sz="2400">
                  <a:solidFill>
                    <a:schemeClr val="bg1"/>
                  </a:solidFill>
                  <a:latin typeface="Calibri" charset="0"/>
                </a:endParaRPr>
              </a:p>
            </p:txBody>
          </p:sp>
          <p:sp>
            <p:nvSpPr>
              <p:cNvPr id="14402" name="Text Box 24"/>
              <p:cNvSpPr txBox="1">
                <a:spLocks noChangeAspect="1" noChangeArrowheads="1"/>
              </p:cNvSpPr>
              <p:nvPr/>
            </p:nvSpPr>
            <p:spPr bwMode="auto">
              <a:xfrm>
                <a:off x="17995" y="4462"/>
                <a:ext cx="184"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5</a:t>
                </a:r>
                <a:endParaRPr lang="en-US" sz="2400">
                  <a:solidFill>
                    <a:schemeClr val="bg1"/>
                  </a:solidFill>
                  <a:latin typeface="Calibri" charset="0"/>
                </a:endParaRPr>
              </a:p>
            </p:txBody>
          </p:sp>
          <p:sp>
            <p:nvSpPr>
              <p:cNvPr id="14403" name="Text Box 24"/>
              <p:cNvSpPr txBox="1">
                <a:spLocks noChangeAspect="1" noChangeArrowheads="1"/>
              </p:cNvSpPr>
              <p:nvPr/>
            </p:nvSpPr>
            <p:spPr bwMode="auto">
              <a:xfrm>
                <a:off x="18364" y="3786"/>
                <a:ext cx="153"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7</a:t>
                </a:r>
                <a:endParaRPr lang="en-US" sz="2400">
                  <a:solidFill>
                    <a:schemeClr val="bg1"/>
                  </a:solidFill>
                  <a:latin typeface="Calibri" charset="0"/>
                </a:endParaRPr>
              </a:p>
            </p:txBody>
          </p:sp>
          <p:sp>
            <p:nvSpPr>
              <p:cNvPr id="14404" name="Text Box 24"/>
              <p:cNvSpPr txBox="1">
                <a:spLocks noChangeAspect="1" noChangeArrowheads="1"/>
              </p:cNvSpPr>
              <p:nvPr/>
            </p:nvSpPr>
            <p:spPr bwMode="auto">
              <a:xfrm>
                <a:off x="18509" y="3793"/>
                <a:ext cx="154"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8</a:t>
                </a:r>
                <a:endParaRPr lang="en-US" sz="2400">
                  <a:solidFill>
                    <a:schemeClr val="bg1"/>
                  </a:solidFill>
                  <a:latin typeface="Calibri" charset="0"/>
                </a:endParaRPr>
              </a:p>
            </p:txBody>
          </p:sp>
          <p:sp>
            <p:nvSpPr>
              <p:cNvPr id="14405" name="Text Box 24"/>
              <p:cNvSpPr txBox="1">
                <a:spLocks noChangeAspect="1" noChangeArrowheads="1"/>
              </p:cNvSpPr>
              <p:nvPr/>
            </p:nvSpPr>
            <p:spPr bwMode="auto">
              <a:xfrm>
                <a:off x="18301" y="4755"/>
                <a:ext cx="184"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6</a:t>
                </a:r>
                <a:endParaRPr lang="en-US" sz="2400">
                  <a:solidFill>
                    <a:schemeClr val="bg1"/>
                  </a:solidFill>
                  <a:latin typeface="Calibri" charset="0"/>
                </a:endParaRPr>
              </a:p>
            </p:txBody>
          </p:sp>
          <p:sp>
            <p:nvSpPr>
              <p:cNvPr id="14406" name="Rectangle 12"/>
              <p:cNvSpPr>
                <a:spLocks noChangeAspect="1" noChangeArrowheads="1"/>
              </p:cNvSpPr>
              <p:nvPr/>
            </p:nvSpPr>
            <p:spPr bwMode="auto">
              <a:xfrm rot="998277">
                <a:off x="18448" y="4082"/>
                <a:ext cx="44" cy="469"/>
              </a:xfrm>
              <a:prstGeom prst="rect">
                <a:avLst/>
              </a:prstGeom>
              <a:noFill/>
              <a:ln w="38100">
                <a:solidFill>
                  <a:srgbClr val="FCF305"/>
                </a:solidFill>
                <a:miter lim="800000"/>
                <a:headEnd/>
                <a:tailEnd/>
              </a:ln>
            </p:spPr>
            <p:txBody>
              <a:bodyPr>
                <a:prstTxWarp prst="textNoShape">
                  <a:avLst/>
                </a:prstTxWarp>
              </a:bodyPr>
              <a:lstStyle/>
              <a:p>
                <a:pPr eaLnBrk="0" hangingPunct="0"/>
                <a:endParaRPr lang="en-US">
                  <a:latin typeface="Calibri" charset="0"/>
                </a:endParaRPr>
              </a:p>
            </p:txBody>
          </p:sp>
          <p:sp>
            <p:nvSpPr>
              <p:cNvPr id="14407" name="Text Box 24"/>
              <p:cNvSpPr txBox="1">
                <a:spLocks noChangeAspect="1" noChangeArrowheads="1"/>
              </p:cNvSpPr>
              <p:nvPr/>
            </p:nvSpPr>
            <p:spPr bwMode="auto">
              <a:xfrm>
                <a:off x="18021" y="5459"/>
                <a:ext cx="184" cy="288"/>
              </a:xfrm>
              <a:prstGeom prst="rect">
                <a:avLst/>
              </a:prstGeom>
              <a:noFill/>
              <a:ln w="9525">
                <a:noFill/>
                <a:miter lim="800000"/>
                <a:headEnd/>
                <a:tailEnd/>
              </a:ln>
            </p:spPr>
            <p:txBody>
              <a:bodyPr>
                <a:prstTxWarp prst="textNoShape">
                  <a:avLst/>
                </a:prstTxWarp>
                <a:spAutoFit/>
              </a:bodyPr>
              <a:lstStyle/>
              <a:p>
                <a:pPr eaLnBrk="0" hangingPunct="0"/>
                <a:r>
                  <a:rPr lang="en-US" sz="2400">
                    <a:solidFill>
                      <a:schemeClr val="bg1"/>
                    </a:solidFill>
                    <a:latin typeface="Verdana" charset="0"/>
                  </a:rPr>
                  <a:t>9</a:t>
                </a:r>
                <a:endParaRPr lang="en-US" sz="2400">
                  <a:solidFill>
                    <a:schemeClr val="bg1"/>
                  </a:solidFill>
                  <a:latin typeface="Calibri" charset="0"/>
                </a:endParaRPr>
              </a:p>
            </p:txBody>
          </p:sp>
          <p:sp>
            <p:nvSpPr>
              <p:cNvPr id="14408" name="TextBox 30"/>
              <p:cNvSpPr txBox="1">
                <a:spLocks noChangeArrowheads="1"/>
              </p:cNvSpPr>
              <p:nvPr/>
            </p:nvSpPr>
            <p:spPr bwMode="auto">
              <a:xfrm>
                <a:off x="16935" y="2552"/>
                <a:ext cx="1601" cy="518"/>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bg1"/>
                    </a:solidFill>
                    <a:latin typeface="Calibri" charset="0"/>
                  </a:rPr>
                  <a:t>Clarks Orchard, Milton, NY</a:t>
                </a:r>
              </a:p>
            </p:txBody>
          </p:sp>
          <p:sp>
            <p:nvSpPr>
              <p:cNvPr id="14409" name="Rectangle 23"/>
              <p:cNvSpPr>
                <a:spLocks noChangeArrowheads="1"/>
              </p:cNvSpPr>
              <p:nvPr/>
            </p:nvSpPr>
            <p:spPr bwMode="auto">
              <a:xfrm rot="1019997">
                <a:off x="16279" y="3062"/>
                <a:ext cx="272" cy="524"/>
              </a:xfrm>
              <a:prstGeom prst="rect">
                <a:avLst/>
              </a:prstGeom>
              <a:noFill/>
              <a:ln w="28575">
                <a:solidFill>
                  <a:schemeClr val="bg1"/>
                </a:solidFill>
                <a:miter lim="800000"/>
                <a:headEnd/>
                <a:tailEnd/>
              </a:ln>
            </p:spPr>
            <p:txBody>
              <a:bodyPr wrap="none" anchor="ctr">
                <a:prstTxWarp prst="textNoShape">
                  <a:avLst/>
                </a:prstTxWarp>
              </a:bodyPr>
              <a:lstStyle/>
              <a:p>
                <a:pPr eaLnBrk="0" hangingPunct="0"/>
                <a:endParaRPr lang="en-US">
                  <a:latin typeface="Calibri" charset="0"/>
                </a:endParaRPr>
              </a:p>
            </p:txBody>
          </p:sp>
        </p:grpSp>
        <p:grpSp>
          <p:nvGrpSpPr>
            <p:cNvPr id="14377" name="Group 72"/>
            <p:cNvGrpSpPr>
              <a:grpSpLocks noChangeAspect="1"/>
            </p:cNvGrpSpPr>
            <p:nvPr/>
          </p:nvGrpSpPr>
          <p:grpSpPr bwMode="auto">
            <a:xfrm>
              <a:off x="20496" y="2427"/>
              <a:ext cx="1932" cy="3305"/>
              <a:chOff x="19781" y="2603"/>
              <a:chExt cx="1802" cy="3086"/>
            </a:xfrm>
          </p:grpSpPr>
          <p:pic>
            <p:nvPicPr>
              <p:cNvPr id="13381" name="Picture 69"/>
              <p:cNvPicPr>
                <a:picLocks noChangeAspect="1" noChangeArrowheads="1"/>
              </p:cNvPicPr>
              <p:nvPr/>
            </p:nvPicPr>
            <p:blipFill>
              <a:blip r:embed="rId8"/>
              <a:srcRect/>
              <a:stretch>
                <a:fillRect/>
              </a:stretch>
            </p:blipFill>
            <p:spPr bwMode="auto">
              <a:xfrm>
                <a:off x="19781" y="2603"/>
                <a:ext cx="1791" cy="3086"/>
              </a:xfrm>
              <a:prstGeom prst="rect">
                <a:avLst/>
              </a:prstGeom>
              <a:noFill/>
              <a:ln w="3175">
                <a:solidFill>
                  <a:schemeClr val="tx1"/>
                </a:solidFill>
                <a:miter lim="800000"/>
                <a:headEnd/>
                <a:tailEnd/>
              </a:ln>
              <a:effectLst>
                <a:outerShdw blurRad="63500" dist="38099" dir="2700000" algn="ctr" rotWithShape="0">
                  <a:srgbClr val="000000">
                    <a:alpha val="74998"/>
                  </a:srgbClr>
                </a:outerShdw>
              </a:effectLst>
            </p:spPr>
          </p:pic>
          <p:sp>
            <p:nvSpPr>
              <p:cNvPr id="14380" name="Text Box 71"/>
              <p:cNvSpPr txBox="1">
                <a:spLocks noChangeArrowheads="1"/>
              </p:cNvSpPr>
              <p:nvPr/>
            </p:nvSpPr>
            <p:spPr bwMode="auto">
              <a:xfrm>
                <a:off x="20648" y="2626"/>
                <a:ext cx="935" cy="808"/>
              </a:xfrm>
              <a:prstGeom prst="rect">
                <a:avLst/>
              </a:prstGeom>
              <a:noFill/>
              <a:ln w="9525">
                <a:noFill/>
                <a:miter lim="800000"/>
                <a:headEnd/>
                <a:tailEnd/>
              </a:ln>
            </p:spPr>
            <p:txBody>
              <a:bodyPr wrap="none">
                <a:prstTxWarp prst="textNoShape">
                  <a:avLst/>
                </a:prstTxWarp>
                <a:spAutoFit/>
              </a:bodyPr>
              <a:lstStyle/>
              <a:p>
                <a:pPr algn="ctr"/>
                <a:r>
                  <a:rPr lang="en-US" sz="2800" b="1">
                    <a:solidFill>
                      <a:schemeClr val="bg1"/>
                    </a:solidFill>
                    <a:latin typeface="Calibri" charset="0"/>
                  </a:rPr>
                  <a:t>HVL, </a:t>
                </a:r>
              </a:p>
              <a:p>
                <a:pPr algn="ctr"/>
                <a:r>
                  <a:rPr lang="en-US" sz="2800" b="1">
                    <a:solidFill>
                      <a:schemeClr val="bg1"/>
                    </a:solidFill>
                    <a:latin typeface="Calibri" charset="0"/>
                  </a:rPr>
                  <a:t>Highland,</a:t>
                </a:r>
              </a:p>
              <a:p>
                <a:pPr algn="ctr"/>
                <a:r>
                  <a:rPr lang="en-US" sz="2800" b="1">
                    <a:solidFill>
                      <a:schemeClr val="bg1"/>
                    </a:solidFill>
                    <a:latin typeface="Calibri" charset="0"/>
                  </a:rPr>
                  <a:t> NY</a:t>
                </a:r>
                <a:endParaRPr lang="en-US" sz="3200" b="1">
                  <a:solidFill>
                    <a:schemeClr val="bg1"/>
                  </a:solidFill>
                  <a:latin typeface="Calibri" charset="0"/>
                </a:endParaRPr>
              </a:p>
            </p:txBody>
          </p:sp>
        </p:grpSp>
        <p:sp>
          <p:nvSpPr>
            <p:cNvPr id="14378" name="Text Box 86"/>
            <p:cNvSpPr txBox="1">
              <a:spLocks noChangeArrowheads="1"/>
            </p:cNvSpPr>
            <p:nvPr/>
          </p:nvSpPr>
          <p:spPr bwMode="auto">
            <a:xfrm>
              <a:off x="16912" y="351"/>
              <a:ext cx="1237" cy="327"/>
            </a:xfrm>
            <a:prstGeom prst="rect">
              <a:avLst/>
            </a:prstGeom>
            <a:noFill/>
            <a:ln w="9525">
              <a:noFill/>
              <a:miter lim="800000"/>
              <a:headEnd/>
              <a:tailEnd/>
            </a:ln>
          </p:spPr>
          <p:txBody>
            <a:bodyPr wrap="none">
              <a:prstTxWarp prst="textNoShape">
                <a:avLst/>
              </a:prstTxWarp>
              <a:spAutoFit/>
            </a:bodyPr>
            <a:lstStyle/>
            <a:p>
              <a:r>
                <a:rPr lang="en-US" sz="2800"/>
                <a:t>Funded by:</a:t>
              </a:r>
            </a:p>
          </p:txBody>
        </p:sp>
      </p:grpSp>
      <p:pic>
        <p:nvPicPr>
          <p:cNvPr id="14342" name="Picture 60"/>
          <p:cNvPicPr>
            <a:picLocks noChangeAspect="1" noChangeArrowheads="1"/>
          </p:cNvPicPr>
          <p:nvPr/>
        </p:nvPicPr>
        <p:blipFill>
          <a:blip r:embed="rId9"/>
          <a:srcRect/>
          <a:stretch>
            <a:fillRect/>
          </a:stretch>
        </p:blipFill>
        <p:spPr bwMode="auto">
          <a:xfrm>
            <a:off x="18859500" y="23829963"/>
            <a:ext cx="6046788" cy="2787650"/>
          </a:xfrm>
          <a:prstGeom prst="rect">
            <a:avLst/>
          </a:prstGeom>
          <a:noFill/>
          <a:ln w="9525">
            <a:noFill/>
            <a:miter lim="800000"/>
            <a:headEnd/>
            <a:tailEnd/>
          </a:ln>
        </p:spPr>
      </p:pic>
      <p:sp>
        <p:nvSpPr>
          <p:cNvPr id="14343" name="TextBox 4"/>
          <p:cNvSpPr txBox="1">
            <a:spLocks noChangeArrowheads="1"/>
          </p:cNvSpPr>
          <p:nvPr/>
        </p:nvSpPr>
        <p:spPr bwMode="auto">
          <a:xfrm>
            <a:off x="11455400" y="7712075"/>
            <a:ext cx="13344525" cy="1317625"/>
          </a:xfrm>
          <a:prstGeom prst="rect">
            <a:avLst/>
          </a:prstGeom>
          <a:noFill/>
          <a:ln w="9525">
            <a:noFill/>
            <a:miter lim="800000"/>
            <a:headEnd/>
            <a:tailEnd/>
          </a:ln>
        </p:spPr>
        <p:txBody>
          <a:bodyPr>
            <a:prstTxWarp prst="textNoShape">
              <a:avLst/>
            </a:prstTxWarp>
          </a:bodyPr>
          <a:lstStyle/>
          <a:p>
            <a:pPr algn="ctr" eaLnBrk="0" hangingPunct="0"/>
            <a:r>
              <a:rPr lang="en-US" sz="3200" b="1">
                <a:ea typeface="Arial" charset="0"/>
                <a:cs typeface="Arial" charset="0"/>
              </a:rPr>
              <a:t>2010 Pear Psylla Management Trial</a:t>
            </a:r>
          </a:p>
          <a:p>
            <a:pPr algn="ctr" eaLnBrk="0" hangingPunct="0"/>
            <a:endParaRPr lang="en-US" sz="1200" b="1">
              <a:ea typeface="Arial" charset="0"/>
              <a:cs typeface="Arial" charset="0"/>
            </a:endParaRPr>
          </a:p>
          <a:p>
            <a:pPr eaLnBrk="0" hangingPunct="0"/>
            <a:r>
              <a:rPr lang="en-US" sz="3200" b="1">
                <a:ea typeface="Arial" charset="0"/>
                <a:cs typeface="Arial" charset="0"/>
              </a:rPr>
              <a:t>  Commercial Spray Schedule	        Commercial Farm Data</a:t>
            </a:r>
          </a:p>
        </p:txBody>
      </p:sp>
      <p:sp>
        <p:nvSpPr>
          <p:cNvPr id="14344" name="TextBox 4"/>
          <p:cNvSpPr txBox="1">
            <a:spLocks noChangeAspect="1" noChangeArrowheads="1"/>
          </p:cNvSpPr>
          <p:nvPr/>
        </p:nvSpPr>
        <p:spPr bwMode="auto">
          <a:xfrm>
            <a:off x="11450638" y="9280525"/>
            <a:ext cx="6965950" cy="4446588"/>
          </a:xfrm>
          <a:prstGeom prst="rect">
            <a:avLst/>
          </a:prstGeom>
          <a:noFill/>
          <a:ln w="9525">
            <a:noFill/>
            <a:miter lim="800000"/>
            <a:headEnd/>
            <a:tailEnd/>
          </a:ln>
        </p:spPr>
        <p:txBody>
          <a:bodyPr>
            <a:prstTxWarp prst="textNoShape">
              <a:avLst/>
            </a:prstTxWarp>
          </a:bodyPr>
          <a:lstStyle/>
          <a:p>
            <a:pPr fontAlgn="ctr">
              <a:lnSpc>
                <a:spcPct val="140000"/>
              </a:lnSpc>
              <a:spcAft>
                <a:spcPts val="300"/>
              </a:spcAft>
            </a:pPr>
            <a:r>
              <a:rPr lang="en-US" sz="1800">
                <a:ea typeface="Arial" charset="0"/>
                <a:cs typeface="Arial" charset="0"/>
              </a:rPr>
              <a:t>1. Asana XL/ oil; AgriMek 20.0 oz. / oil (2 Appl.)  HC   2.5 mph</a:t>
            </a:r>
          </a:p>
          <a:p>
            <a:pPr fontAlgn="ctr">
              <a:lnSpc>
                <a:spcPct val="140000"/>
              </a:lnSpc>
              <a:spcAft>
                <a:spcPts val="300"/>
              </a:spcAft>
            </a:pPr>
            <a:r>
              <a:rPr lang="en-US" sz="1800">
                <a:ea typeface="Arial" charset="0"/>
                <a:cs typeface="Arial" charset="0"/>
              </a:rPr>
              <a:t>2. Asana XL / oil; AgriMek 20.0 oz. / oil (1 Appl.)  HC   2.5 mph </a:t>
            </a:r>
          </a:p>
          <a:p>
            <a:pPr fontAlgn="ctr">
              <a:lnSpc>
                <a:spcPct val="140000"/>
              </a:lnSpc>
              <a:spcAft>
                <a:spcPts val="300"/>
              </a:spcAft>
            </a:pPr>
            <a:r>
              <a:rPr lang="en-US" sz="1800">
                <a:ea typeface="Arial" charset="0"/>
                <a:cs typeface="Arial" charset="0"/>
              </a:rPr>
              <a:t>3. Surround WP 50 lb./A ; 1% oil     </a:t>
            </a:r>
            <a:r>
              <a:rPr lang="en-US" sz="1800" u="sng">
                <a:ea typeface="Arial" charset="0"/>
                <a:cs typeface="Arial" charset="0"/>
              </a:rPr>
              <a:t>100 GPA      </a:t>
            </a:r>
            <a:r>
              <a:rPr lang="en-US" sz="1800" b="1" u="sng">
                <a:ea typeface="Arial" charset="0"/>
                <a:cs typeface="Arial" charset="0"/>
              </a:rPr>
              <a:t>HC  </a:t>
            </a:r>
            <a:r>
              <a:rPr lang="en-US" sz="1800" u="sng">
                <a:ea typeface="Arial" charset="0"/>
                <a:cs typeface="Arial" charset="0"/>
              </a:rPr>
              <a:t>1.25 mph</a:t>
            </a:r>
            <a:endParaRPr lang="en-US" sz="1800" i="1" u="sng">
              <a:ea typeface="Arial" charset="0"/>
              <a:cs typeface="Arial" charset="0"/>
            </a:endParaRPr>
          </a:p>
          <a:p>
            <a:pPr fontAlgn="ctr">
              <a:lnSpc>
                <a:spcPct val="140000"/>
              </a:lnSpc>
              <a:spcAft>
                <a:spcPts val="300"/>
              </a:spcAft>
            </a:pPr>
            <a:r>
              <a:rPr lang="en-US" sz="1800">
                <a:ea typeface="Arial" charset="0"/>
                <a:cs typeface="Arial" charset="0"/>
              </a:rPr>
              <a:t>4. Surround WP 50 lb./A ; 1% oil     </a:t>
            </a:r>
            <a:r>
              <a:rPr lang="en-US" sz="1800" u="sng">
                <a:ea typeface="Arial" charset="0"/>
                <a:cs typeface="Arial" charset="0"/>
              </a:rPr>
              <a:t>200 GPA      </a:t>
            </a:r>
            <a:r>
              <a:rPr lang="en-US" sz="1800" b="1" u="sng">
                <a:ea typeface="Arial" charset="0"/>
                <a:cs typeface="Arial" charset="0"/>
              </a:rPr>
              <a:t>HC</a:t>
            </a:r>
            <a:r>
              <a:rPr lang="en-US" sz="1800" u="sng">
                <a:ea typeface="Arial" charset="0"/>
                <a:cs typeface="Arial" charset="0"/>
              </a:rPr>
              <a:t>  1.25 mph</a:t>
            </a:r>
            <a:r>
              <a:rPr lang="en-US" sz="1800" i="1" u="sng">
                <a:ea typeface="Arial" charset="0"/>
                <a:cs typeface="Arial" charset="0"/>
              </a:rPr>
              <a:t> </a:t>
            </a:r>
          </a:p>
          <a:p>
            <a:pPr fontAlgn="ctr">
              <a:lnSpc>
                <a:spcPct val="140000"/>
              </a:lnSpc>
              <a:spcAft>
                <a:spcPts val="300"/>
              </a:spcAft>
            </a:pPr>
            <a:r>
              <a:rPr lang="en-US" sz="1800">
                <a:ea typeface="Arial" charset="0"/>
                <a:cs typeface="Arial" charset="0"/>
              </a:rPr>
              <a:t>5. Surround WP 50 lb./A ; 1% oil     </a:t>
            </a:r>
            <a:r>
              <a:rPr lang="en-US" sz="1800" u="sng">
                <a:ea typeface="Arial" charset="0"/>
                <a:cs typeface="Arial" charset="0"/>
              </a:rPr>
              <a:t>100 GPA      </a:t>
            </a:r>
            <a:r>
              <a:rPr lang="en-US" sz="1800" b="1" u="sng">
                <a:ea typeface="Arial" charset="0"/>
                <a:cs typeface="Arial" charset="0"/>
              </a:rPr>
              <a:t>HC</a:t>
            </a:r>
            <a:r>
              <a:rPr lang="en-US" sz="1800" u="sng">
                <a:ea typeface="Arial" charset="0"/>
                <a:cs typeface="Arial" charset="0"/>
              </a:rPr>
              <a:t>  2.50 mph</a:t>
            </a:r>
          </a:p>
          <a:p>
            <a:pPr fontAlgn="ctr">
              <a:lnSpc>
                <a:spcPct val="140000"/>
              </a:lnSpc>
              <a:spcAft>
                <a:spcPts val="300"/>
              </a:spcAft>
            </a:pPr>
            <a:r>
              <a:rPr lang="en-US" sz="1800">
                <a:ea typeface="Arial" charset="0"/>
                <a:cs typeface="Arial" charset="0"/>
              </a:rPr>
              <a:t>6. Surround WP 50 lb./A ; 1% oil     </a:t>
            </a:r>
            <a:r>
              <a:rPr lang="en-US" sz="1800" u="sng">
                <a:ea typeface="Arial" charset="0"/>
                <a:cs typeface="Arial" charset="0"/>
              </a:rPr>
              <a:t>100 GPA      </a:t>
            </a:r>
            <a:r>
              <a:rPr lang="en-US" sz="1800" b="1" u="sng">
                <a:ea typeface="Arial" charset="0"/>
                <a:cs typeface="Arial" charset="0"/>
              </a:rPr>
              <a:t>AIN </a:t>
            </a:r>
            <a:r>
              <a:rPr lang="en-US" sz="1800" u="sng">
                <a:ea typeface="Arial" charset="0"/>
                <a:cs typeface="Arial" charset="0"/>
              </a:rPr>
              <a:t>1.25 mph</a:t>
            </a:r>
            <a:endParaRPr lang="en-US" sz="1800" i="1" u="sng">
              <a:ea typeface="Arial" charset="0"/>
              <a:cs typeface="Arial" charset="0"/>
            </a:endParaRPr>
          </a:p>
          <a:p>
            <a:pPr fontAlgn="ctr">
              <a:lnSpc>
                <a:spcPct val="140000"/>
              </a:lnSpc>
              <a:spcAft>
                <a:spcPts val="300"/>
              </a:spcAft>
            </a:pPr>
            <a:r>
              <a:rPr lang="en-US" sz="1800">
                <a:ea typeface="Arial" charset="0"/>
                <a:cs typeface="Arial" charset="0"/>
              </a:rPr>
              <a:t>7. Surround WP 50 lb./A ; 1% oil     </a:t>
            </a:r>
            <a:r>
              <a:rPr lang="en-US" sz="1800" u="sng">
                <a:ea typeface="Arial" charset="0"/>
                <a:cs typeface="Arial" charset="0"/>
              </a:rPr>
              <a:t>100 GPA      </a:t>
            </a:r>
            <a:r>
              <a:rPr lang="en-US" sz="1800" b="1" u="sng">
                <a:ea typeface="Arial" charset="0"/>
                <a:cs typeface="Arial" charset="0"/>
              </a:rPr>
              <a:t>AIN </a:t>
            </a:r>
            <a:r>
              <a:rPr lang="en-US" sz="1800" u="sng">
                <a:ea typeface="Arial" charset="0"/>
                <a:cs typeface="Arial" charset="0"/>
              </a:rPr>
              <a:t>2.50 mph</a:t>
            </a:r>
            <a:endParaRPr lang="en-US" sz="1800" i="1" u="sng">
              <a:ea typeface="Arial" charset="0"/>
              <a:cs typeface="Arial" charset="0"/>
            </a:endParaRPr>
          </a:p>
          <a:p>
            <a:pPr fontAlgn="ctr">
              <a:lnSpc>
                <a:spcPct val="140000"/>
              </a:lnSpc>
              <a:spcAft>
                <a:spcPts val="300"/>
              </a:spcAft>
            </a:pPr>
            <a:r>
              <a:rPr lang="en-US" sz="1800">
                <a:ea typeface="Arial" charset="0"/>
                <a:cs typeface="Arial" charset="0"/>
              </a:rPr>
              <a:t>8. Surround WP 50 lb./A ; 1% oil     </a:t>
            </a:r>
            <a:r>
              <a:rPr lang="en-US" sz="1800" u="sng">
                <a:ea typeface="Arial" charset="0"/>
                <a:cs typeface="Arial" charset="0"/>
              </a:rPr>
              <a:t>200 GPA      </a:t>
            </a:r>
            <a:r>
              <a:rPr lang="en-US" sz="1800" b="1" u="sng">
                <a:ea typeface="Arial" charset="0"/>
                <a:cs typeface="Arial" charset="0"/>
              </a:rPr>
              <a:t>AIN </a:t>
            </a:r>
            <a:r>
              <a:rPr lang="en-US" sz="1800" u="sng">
                <a:ea typeface="Arial" charset="0"/>
                <a:cs typeface="Arial" charset="0"/>
              </a:rPr>
              <a:t>1.25 mph</a:t>
            </a:r>
            <a:endParaRPr lang="en-US" sz="1800" i="1" u="sng">
              <a:ea typeface="Arial" charset="0"/>
              <a:cs typeface="Arial" charset="0"/>
            </a:endParaRPr>
          </a:p>
          <a:p>
            <a:pPr fontAlgn="ctr">
              <a:lnSpc>
                <a:spcPct val="140000"/>
              </a:lnSpc>
              <a:spcAft>
                <a:spcPts val="300"/>
              </a:spcAft>
            </a:pPr>
            <a:r>
              <a:rPr lang="en-US" sz="1800">
                <a:ea typeface="Arial" charset="0"/>
                <a:cs typeface="Arial" charset="0"/>
              </a:rPr>
              <a:t>9. Untreated</a:t>
            </a:r>
          </a:p>
          <a:p>
            <a:pPr fontAlgn="ctr">
              <a:lnSpc>
                <a:spcPct val="140000"/>
              </a:lnSpc>
              <a:spcAft>
                <a:spcPts val="1800"/>
              </a:spcAft>
            </a:pPr>
            <a:r>
              <a:rPr lang="en-US" sz="1400" b="1">
                <a:ea typeface="Arial" charset="0"/>
                <a:cs typeface="Arial" charset="0"/>
              </a:rPr>
              <a:t>HC</a:t>
            </a:r>
            <a:r>
              <a:rPr lang="en-US" sz="1400">
                <a:ea typeface="Arial" charset="0"/>
                <a:cs typeface="Arial" charset="0"/>
              </a:rPr>
              <a:t> = Hollow Cone; </a:t>
            </a:r>
            <a:r>
              <a:rPr lang="en-US" sz="1400" b="1">
                <a:ea typeface="Arial" charset="0"/>
                <a:cs typeface="Arial" charset="0"/>
              </a:rPr>
              <a:t>AIN</a:t>
            </a:r>
            <a:r>
              <a:rPr lang="en-US" sz="1400">
                <a:ea typeface="Arial" charset="0"/>
                <a:cs typeface="Arial" charset="0"/>
              </a:rPr>
              <a:t> = Air Induction Nozzle; Trmts 1 &amp; 2 @ 100 GPA</a:t>
            </a:r>
          </a:p>
        </p:txBody>
      </p:sp>
      <p:sp>
        <p:nvSpPr>
          <p:cNvPr id="14345" name="Text Box 73"/>
          <p:cNvSpPr txBox="1">
            <a:spLocks noChangeArrowheads="1"/>
          </p:cNvSpPr>
          <p:nvPr/>
        </p:nvSpPr>
        <p:spPr bwMode="auto">
          <a:xfrm>
            <a:off x="12458700" y="18472150"/>
            <a:ext cx="4951413" cy="579438"/>
          </a:xfrm>
          <a:prstGeom prst="rect">
            <a:avLst/>
          </a:prstGeom>
          <a:noFill/>
          <a:ln w="9525">
            <a:noFill/>
            <a:miter lim="800000"/>
            <a:headEnd/>
            <a:tailEnd/>
          </a:ln>
        </p:spPr>
        <p:txBody>
          <a:bodyPr wrap="none">
            <a:prstTxWarp prst="textNoShape">
              <a:avLst/>
            </a:prstTxWarp>
            <a:spAutoFit/>
          </a:bodyPr>
          <a:lstStyle/>
          <a:p>
            <a:r>
              <a:rPr lang="en-US" sz="3200" b="1">
                <a:ea typeface="Arial" charset="0"/>
                <a:cs typeface="Arial" charset="0"/>
              </a:rPr>
              <a:t>2010 HVL Research Data</a:t>
            </a:r>
          </a:p>
        </p:txBody>
      </p:sp>
      <p:pic>
        <p:nvPicPr>
          <p:cNvPr id="14346" name="Picture 82"/>
          <p:cNvPicPr>
            <a:picLocks noChangeAspect="1" noChangeArrowheads="1"/>
          </p:cNvPicPr>
          <p:nvPr/>
        </p:nvPicPr>
        <p:blipFill>
          <a:blip r:embed="rId10"/>
          <a:srcRect t="6279"/>
          <a:stretch>
            <a:fillRect/>
          </a:stretch>
        </p:blipFill>
        <p:spPr bwMode="auto">
          <a:xfrm>
            <a:off x="11323638" y="23445788"/>
            <a:ext cx="7450137" cy="5473700"/>
          </a:xfrm>
          <a:prstGeom prst="rect">
            <a:avLst/>
          </a:prstGeom>
          <a:noFill/>
          <a:ln w="9525">
            <a:noFill/>
            <a:miter lim="800000"/>
            <a:headEnd/>
            <a:tailEnd/>
          </a:ln>
        </p:spPr>
      </p:pic>
      <p:pic>
        <p:nvPicPr>
          <p:cNvPr id="14347" name="Picture 84"/>
          <p:cNvPicPr>
            <a:picLocks noChangeAspect="1" noChangeArrowheads="1"/>
          </p:cNvPicPr>
          <p:nvPr/>
        </p:nvPicPr>
        <p:blipFill>
          <a:blip r:embed="rId11"/>
          <a:srcRect/>
          <a:stretch>
            <a:fillRect/>
          </a:stretch>
        </p:blipFill>
        <p:spPr bwMode="auto">
          <a:xfrm>
            <a:off x="11298238" y="19153188"/>
            <a:ext cx="7448550" cy="3732212"/>
          </a:xfrm>
          <a:prstGeom prst="rect">
            <a:avLst/>
          </a:prstGeom>
          <a:noFill/>
          <a:ln w="9525">
            <a:noFill/>
            <a:miter lim="800000"/>
            <a:headEnd/>
            <a:tailEnd/>
          </a:ln>
        </p:spPr>
      </p:pic>
      <p:sp>
        <p:nvSpPr>
          <p:cNvPr id="14348" name="Rectangle 93"/>
          <p:cNvSpPr>
            <a:spLocks noChangeArrowheads="1"/>
          </p:cNvSpPr>
          <p:nvPr/>
        </p:nvSpPr>
        <p:spPr bwMode="auto">
          <a:xfrm>
            <a:off x="11298238" y="23326725"/>
            <a:ext cx="7448550" cy="822325"/>
          </a:xfrm>
          <a:prstGeom prst="rect">
            <a:avLst/>
          </a:prstGeom>
          <a:solidFill>
            <a:schemeClr val="bg1"/>
          </a:solidFill>
          <a:ln w="9525">
            <a:noFill/>
            <a:miter lim="800000"/>
            <a:headEnd/>
            <a:tailEnd/>
          </a:ln>
        </p:spPr>
        <p:txBody>
          <a:bodyPr anchor="b">
            <a:prstTxWarp prst="textNoShape">
              <a:avLst/>
            </a:prstTxWarp>
          </a:bodyPr>
          <a:lstStyle/>
          <a:p>
            <a:pPr algn="ctr"/>
            <a:r>
              <a:rPr lang="en-US" sz="1200"/>
              <a:t>Image 3. Season long pear psylla and </a:t>
            </a:r>
            <a:r>
              <a:rPr lang="en-US" sz="1200" i="1"/>
              <a:t>Fabraea </a:t>
            </a:r>
            <a:r>
              <a:rPr lang="en-US" sz="1200"/>
              <a:t>control (left), complete defoliation in untreated Bosc (right).</a:t>
            </a:r>
          </a:p>
        </p:txBody>
      </p:sp>
      <p:pic>
        <p:nvPicPr>
          <p:cNvPr id="14349" name="Picture 104"/>
          <p:cNvPicPr>
            <a:picLocks noChangeAspect="1" noChangeArrowheads="1"/>
          </p:cNvPicPr>
          <p:nvPr/>
        </p:nvPicPr>
        <p:blipFill>
          <a:blip r:embed="rId12"/>
          <a:srcRect/>
          <a:stretch>
            <a:fillRect/>
          </a:stretch>
        </p:blipFill>
        <p:spPr bwMode="auto">
          <a:xfrm>
            <a:off x="11333163" y="13739813"/>
            <a:ext cx="7450137" cy="4381500"/>
          </a:xfrm>
          <a:prstGeom prst="rect">
            <a:avLst/>
          </a:prstGeom>
          <a:noFill/>
          <a:ln w="9525">
            <a:noFill/>
            <a:miter lim="800000"/>
            <a:headEnd/>
            <a:tailEnd/>
          </a:ln>
        </p:spPr>
      </p:pic>
      <p:sp>
        <p:nvSpPr>
          <p:cNvPr id="14350" name="Rectangle 106"/>
          <p:cNvSpPr>
            <a:spLocks noChangeArrowheads="1"/>
          </p:cNvSpPr>
          <p:nvPr/>
        </p:nvSpPr>
        <p:spPr bwMode="auto">
          <a:xfrm>
            <a:off x="11298238" y="18916650"/>
            <a:ext cx="692150" cy="274638"/>
          </a:xfrm>
          <a:prstGeom prst="rect">
            <a:avLst/>
          </a:prstGeom>
          <a:noFill/>
          <a:ln w="9525">
            <a:noFill/>
            <a:miter lim="800000"/>
            <a:headEnd/>
            <a:tailEnd/>
          </a:ln>
        </p:spPr>
        <p:txBody>
          <a:bodyPr wrap="none">
            <a:prstTxWarp prst="textNoShape">
              <a:avLst/>
            </a:prstTxWarp>
            <a:spAutoFit/>
          </a:bodyPr>
          <a:lstStyle/>
          <a:p>
            <a:r>
              <a:rPr lang="en-US" sz="1200">
                <a:ea typeface="Arial" charset="0"/>
                <a:cs typeface="Arial" charset="0"/>
              </a:rPr>
              <a:t>Table 2</a:t>
            </a:r>
            <a:endParaRPr lang="en-US" sz="3200" b="1">
              <a:ea typeface="Arial" charset="0"/>
              <a:cs typeface="Arial" charset="0"/>
            </a:endParaRPr>
          </a:p>
        </p:txBody>
      </p:sp>
      <p:grpSp>
        <p:nvGrpSpPr>
          <p:cNvPr id="14351" name="Group 113"/>
          <p:cNvGrpSpPr>
            <a:grpSpLocks/>
          </p:cNvGrpSpPr>
          <p:nvPr/>
        </p:nvGrpSpPr>
        <p:grpSpPr bwMode="auto">
          <a:xfrm>
            <a:off x="19235738" y="13777913"/>
            <a:ext cx="5959475" cy="4746625"/>
            <a:chOff x="12117" y="9107"/>
            <a:chExt cx="3754" cy="2990"/>
          </a:xfrm>
        </p:grpSpPr>
        <p:pic>
          <p:nvPicPr>
            <p:cNvPr id="14369" name="Chart 190"/>
            <p:cNvPicPr>
              <a:picLocks noChangeAspect="1" noChangeArrowheads="1"/>
            </p:cNvPicPr>
            <p:nvPr/>
          </p:nvPicPr>
          <p:blipFill>
            <a:blip r:embed="rId13"/>
            <a:srcRect b="10487"/>
            <a:stretch>
              <a:fillRect/>
            </a:stretch>
          </p:blipFill>
          <p:spPr bwMode="auto">
            <a:xfrm>
              <a:off x="12117" y="9107"/>
              <a:ext cx="3754" cy="2990"/>
            </a:xfrm>
            <a:prstGeom prst="rect">
              <a:avLst/>
            </a:prstGeom>
            <a:noFill/>
            <a:ln w="9525">
              <a:noFill/>
              <a:miter lim="800000"/>
              <a:headEnd/>
              <a:tailEnd/>
            </a:ln>
          </p:spPr>
        </p:pic>
        <p:sp>
          <p:nvSpPr>
            <p:cNvPr id="14370" name="Rectangle 107"/>
            <p:cNvSpPr>
              <a:spLocks noChangeArrowheads="1"/>
            </p:cNvSpPr>
            <p:nvPr/>
          </p:nvSpPr>
          <p:spPr bwMode="auto">
            <a:xfrm>
              <a:off x="12117" y="9115"/>
              <a:ext cx="636" cy="231"/>
            </a:xfrm>
            <a:prstGeom prst="rect">
              <a:avLst/>
            </a:prstGeom>
            <a:noFill/>
            <a:ln w="9525">
              <a:noFill/>
              <a:miter lim="800000"/>
              <a:headEnd/>
              <a:tailEnd/>
            </a:ln>
          </p:spPr>
          <p:txBody>
            <a:bodyPr wrap="none">
              <a:prstTxWarp prst="textNoShape">
                <a:avLst/>
              </a:prstTxWarp>
              <a:spAutoFit/>
            </a:bodyPr>
            <a:lstStyle/>
            <a:p>
              <a:r>
                <a:rPr lang="en-US" sz="1800">
                  <a:ea typeface="Arial" charset="0"/>
                  <a:cs typeface="Arial" charset="0"/>
                </a:rPr>
                <a:t>Graph 2</a:t>
              </a:r>
              <a:endParaRPr lang="en-US" sz="3200" b="1">
                <a:ea typeface="Arial" charset="0"/>
                <a:cs typeface="Arial" charset="0"/>
              </a:endParaRPr>
            </a:p>
          </p:txBody>
        </p:sp>
      </p:grpSp>
      <p:grpSp>
        <p:nvGrpSpPr>
          <p:cNvPr id="14352" name="Group 115"/>
          <p:cNvGrpSpPr>
            <a:grpSpLocks/>
          </p:cNvGrpSpPr>
          <p:nvPr/>
        </p:nvGrpSpPr>
        <p:grpSpPr bwMode="auto">
          <a:xfrm>
            <a:off x="19235738" y="9244013"/>
            <a:ext cx="5959475" cy="4570412"/>
            <a:chOff x="12117" y="5823"/>
            <a:chExt cx="3754" cy="2879"/>
          </a:xfrm>
        </p:grpSpPr>
        <p:graphicFrame>
          <p:nvGraphicFramePr>
            <p:cNvPr id="192" name="Chart 191"/>
            <p:cNvGraphicFramePr/>
            <p:nvPr/>
          </p:nvGraphicFramePr>
          <p:xfrm>
            <a:off x="12124" y="5829"/>
            <a:ext cx="3742" cy="2868"/>
          </p:xfrm>
          <a:graphic>
            <a:graphicData uri="http://schemas.openxmlformats.org/drawingml/2006/chart">
              <c:chart xmlns:c="http://schemas.openxmlformats.org/drawingml/2006/chart" xmlns:r="http://schemas.openxmlformats.org/officeDocument/2006/relationships" r:id="rId14"/>
            </a:graphicData>
          </a:graphic>
        </p:graphicFrame>
        <p:sp>
          <p:nvSpPr>
            <p:cNvPr id="14368" name="Rectangle 108"/>
            <p:cNvSpPr>
              <a:spLocks noChangeArrowheads="1"/>
            </p:cNvSpPr>
            <p:nvPr/>
          </p:nvSpPr>
          <p:spPr bwMode="auto">
            <a:xfrm>
              <a:off x="12117" y="5823"/>
              <a:ext cx="636" cy="231"/>
            </a:xfrm>
            <a:prstGeom prst="rect">
              <a:avLst/>
            </a:prstGeom>
            <a:noFill/>
            <a:ln w="9525">
              <a:noFill/>
              <a:miter lim="800000"/>
              <a:headEnd/>
              <a:tailEnd/>
            </a:ln>
          </p:spPr>
          <p:txBody>
            <a:bodyPr wrap="none">
              <a:prstTxWarp prst="textNoShape">
                <a:avLst/>
              </a:prstTxWarp>
              <a:spAutoFit/>
            </a:bodyPr>
            <a:lstStyle/>
            <a:p>
              <a:r>
                <a:rPr lang="en-US" sz="1800">
                  <a:ea typeface="Arial" charset="0"/>
                  <a:cs typeface="Arial" charset="0"/>
                </a:rPr>
                <a:t>Graph 1</a:t>
              </a:r>
              <a:endParaRPr lang="en-US" sz="3200" b="1">
                <a:ea typeface="Arial" charset="0"/>
                <a:cs typeface="Arial" charset="0"/>
              </a:endParaRPr>
            </a:p>
          </p:txBody>
        </p:sp>
      </p:grpSp>
      <p:grpSp>
        <p:nvGrpSpPr>
          <p:cNvPr id="14353" name="Group 114"/>
          <p:cNvGrpSpPr>
            <a:grpSpLocks/>
          </p:cNvGrpSpPr>
          <p:nvPr/>
        </p:nvGrpSpPr>
        <p:grpSpPr bwMode="auto">
          <a:xfrm>
            <a:off x="19237325" y="18527713"/>
            <a:ext cx="5959475" cy="4716462"/>
            <a:chOff x="12118" y="12631"/>
            <a:chExt cx="3754" cy="2971"/>
          </a:xfrm>
        </p:grpSpPr>
        <p:graphicFrame>
          <p:nvGraphicFramePr>
            <p:cNvPr id="3" name="Chart 21"/>
            <p:cNvGraphicFramePr/>
            <p:nvPr/>
          </p:nvGraphicFramePr>
          <p:xfrm>
            <a:off x="12123" y="12637"/>
            <a:ext cx="3744" cy="2958"/>
          </p:xfrm>
          <a:graphic>
            <a:graphicData uri="http://schemas.openxmlformats.org/drawingml/2006/chart">
              <c:chart xmlns:c="http://schemas.openxmlformats.org/drawingml/2006/chart" xmlns:r="http://schemas.openxmlformats.org/officeDocument/2006/relationships" r:id="rId15"/>
            </a:graphicData>
          </a:graphic>
        </p:graphicFrame>
        <p:sp>
          <p:nvSpPr>
            <p:cNvPr id="14366" name="Rectangle 109"/>
            <p:cNvSpPr>
              <a:spLocks noChangeArrowheads="1"/>
            </p:cNvSpPr>
            <p:nvPr/>
          </p:nvSpPr>
          <p:spPr bwMode="auto">
            <a:xfrm>
              <a:off x="12127" y="12639"/>
              <a:ext cx="636" cy="231"/>
            </a:xfrm>
            <a:prstGeom prst="rect">
              <a:avLst/>
            </a:prstGeom>
            <a:noFill/>
            <a:ln w="9525">
              <a:noFill/>
              <a:miter lim="800000"/>
              <a:headEnd/>
              <a:tailEnd/>
            </a:ln>
          </p:spPr>
          <p:txBody>
            <a:bodyPr wrap="none">
              <a:prstTxWarp prst="textNoShape">
                <a:avLst/>
              </a:prstTxWarp>
              <a:spAutoFit/>
            </a:bodyPr>
            <a:lstStyle/>
            <a:p>
              <a:r>
                <a:rPr lang="en-US" sz="1800">
                  <a:ea typeface="Arial" charset="0"/>
                  <a:cs typeface="Arial" charset="0"/>
                </a:rPr>
                <a:t>Graph 3</a:t>
              </a:r>
              <a:endParaRPr lang="en-US" sz="3200" b="1">
                <a:ea typeface="Arial" charset="0"/>
                <a:cs typeface="Arial" charset="0"/>
              </a:endParaRPr>
            </a:p>
          </p:txBody>
        </p:sp>
      </p:grpSp>
      <p:sp>
        <p:nvSpPr>
          <p:cNvPr id="14354" name="Rectangle 110"/>
          <p:cNvSpPr>
            <a:spLocks noChangeArrowheads="1"/>
          </p:cNvSpPr>
          <p:nvPr/>
        </p:nvSpPr>
        <p:spPr bwMode="auto">
          <a:xfrm>
            <a:off x="11298238" y="13741400"/>
            <a:ext cx="7448550" cy="438785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4355" name="Rectangle 111"/>
          <p:cNvSpPr>
            <a:spLocks noChangeArrowheads="1"/>
          </p:cNvSpPr>
          <p:nvPr/>
        </p:nvSpPr>
        <p:spPr bwMode="auto">
          <a:xfrm>
            <a:off x="11298238" y="8948738"/>
            <a:ext cx="1073150" cy="366712"/>
          </a:xfrm>
          <a:prstGeom prst="rect">
            <a:avLst/>
          </a:prstGeom>
          <a:noFill/>
          <a:ln w="9525">
            <a:noFill/>
            <a:miter lim="800000"/>
            <a:headEnd/>
            <a:tailEnd/>
          </a:ln>
        </p:spPr>
        <p:txBody>
          <a:bodyPr wrap="none">
            <a:prstTxWarp prst="textNoShape">
              <a:avLst/>
            </a:prstTxWarp>
            <a:spAutoFit/>
          </a:bodyPr>
          <a:lstStyle/>
          <a:p>
            <a:r>
              <a:rPr lang="en-US" sz="1800">
                <a:ea typeface="Arial" charset="0"/>
                <a:cs typeface="Arial" charset="0"/>
              </a:rPr>
              <a:t>Table 1a</a:t>
            </a:r>
            <a:endParaRPr lang="en-US" sz="3200" b="1">
              <a:ea typeface="Arial" charset="0"/>
              <a:cs typeface="Arial" charset="0"/>
            </a:endParaRPr>
          </a:p>
        </p:txBody>
      </p:sp>
      <p:sp>
        <p:nvSpPr>
          <p:cNvPr id="14356" name="Rectangle 112"/>
          <p:cNvSpPr>
            <a:spLocks noChangeArrowheads="1"/>
          </p:cNvSpPr>
          <p:nvPr/>
        </p:nvSpPr>
        <p:spPr bwMode="auto">
          <a:xfrm>
            <a:off x="11226800" y="13741400"/>
            <a:ext cx="1073150" cy="366713"/>
          </a:xfrm>
          <a:prstGeom prst="rect">
            <a:avLst/>
          </a:prstGeom>
          <a:noFill/>
          <a:ln w="9525">
            <a:noFill/>
            <a:miter lim="800000"/>
            <a:headEnd/>
            <a:tailEnd/>
          </a:ln>
        </p:spPr>
        <p:txBody>
          <a:bodyPr wrap="none">
            <a:prstTxWarp prst="textNoShape">
              <a:avLst/>
            </a:prstTxWarp>
            <a:spAutoFit/>
          </a:bodyPr>
          <a:lstStyle/>
          <a:p>
            <a:r>
              <a:rPr lang="en-US" sz="1800">
                <a:ea typeface="Arial" charset="0"/>
                <a:cs typeface="Arial" charset="0"/>
              </a:rPr>
              <a:t>Table 1b</a:t>
            </a:r>
            <a:endParaRPr lang="en-US" sz="3200" b="1">
              <a:ea typeface="Arial" charset="0"/>
              <a:cs typeface="Arial" charset="0"/>
            </a:endParaRPr>
          </a:p>
        </p:txBody>
      </p:sp>
      <p:pic>
        <p:nvPicPr>
          <p:cNvPr id="43019" name="Picture 11"/>
          <p:cNvPicPr>
            <a:picLocks noChangeAspect="1" noChangeArrowheads="1"/>
          </p:cNvPicPr>
          <p:nvPr/>
        </p:nvPicPr>
        <p:blipFill>
          <a:blip r:embed="rId16"/>
          <a:srcRect/>
          <a:stretch>
            <a:fillRect/>
          </a:stretch>
        </p:blipFill>
        <p:spPr bwMode="auto">
          <a:xfrm rot="-5400000">
            <a:off x="18736469" y="27029569"/>
            <a:ext cx="2073275" cy="1554163"/>
          </a:xfrm>
          <a:prstGeom prst="rect">
            <a:avLst/>
          </a:prstGeom>
          <a:noFill/>
          <a:ln w="3175">
            <a:solidFill>
              <a:schemeClr val="tx1"/>
            </a:solidFill>
            <a:miter lim="800000"/>
            <a:headEnd/>
            <a:tailEnd/>
          </a:ln>
          <a:effectLst>
            <a:outerShdw blurRad="63500" dist="38099" dir="2700000" algn="ctr" rotWithShape="0">
              <a:srgbClr val="000000">
                <a:alpha val="74997"/>
              </a:srgbClr>
            </a:outerShdw>
          </a:effectLst>
        </p:spPr>
      </p:pic>
      <p:pic>
        <p:nvPicPr>
          <p:cNvPr id="43016" name="Picture 12"/>
          <p:cNvPicPr>
            <a:picLocks noChangeAspect="1"/>
          </p:cNvPicPr>
          <p:nvPr/>
        </p:nvPicPr>
        <p:blipFill>
          <a:blip r:embed="rId17"/>
          <a:srcRect/>
          <a:stretch>
            <a:fillRect/>
          </a:stretch>
        </p:blipFill>
        <p:spPr bwMode="auto">
          <a:xfrm>
            <a:off x="20645438" y="26781125"/>
            <a:ext cx="2763837" cy="2074863"/>
          </a:xfrm>
          <a:prstGeom prst="rect">
            <a:avLst/>
          </a:prstGeom>
          <a:noFill/>
          <a:ln w="3175">
            <a:solidFill>
              <a:srgbClr val="000000"/>
            </a:solidFill>
            <a:miter lim="800000"/>
            <a:headEnd/>
            <a:tailEnd/>
          </a:ln>
          <a:effectLst>
            <a:outerShdw blurRad="63500" dist="38099" dir="2700000" algn="ctr" rotWithShape="0">
              <a:srgbClr val="000000">
                <a:alpha val="74998"/>
              </a:srgbClr>
            </a:outerShdw>
          </a:effectLst>
        </p:spPr>
      </p:pic>
      <p:pic>
        <p:nvPicPr>
          <p:cNvPr id="14359" name="Chart 21"/>
          <p:cNvPicPr>
            <a:picLocks noChangeAspect="1" noChangeArrowheads="1"/>
          </p:cNvPicPr>
          <p:nvPr/>
        </p:nvPicPr>
        <p:blipFill>
          <a:blip r:embed="rId18"/>
          <a:srcRect t="62505"/>
          <a:stretch>
            <a:fillRect/>
          </a:stretch>
        </p:blipFill>
        <p:spPr bwMode="auto">
          <a:xfrm>
            <a:off x="19238913" y="16800513"/>
            <a:ext cx="5959475" cy="1768475"/>
          </a:xfrm>
          <a:prstGeom prst="rect">
            <a:avLst/>
          </a:prstGeom>
          <a:noFill/>
          <a:ln w="9525">
            <a:noFill/>
            <a:miter lim="800000"/>
            <a:headEnd/>
            <a:tailEnd/>
          </a:ln>
        </p:spPr>
      </p:pic>
      <p:sp>
        <p:nvSpPr>
          <p:cNvPr id="14360" name="Text Box 120"/>
          <p:cNvSpPr txBox="1">
            <a:spLocks noChangeArrowheads="1"/>
          </p:cNvSpPr>
          <p:nvPr/>
        </p:nvSpPr>
        <p:spPr bwMode="auto">
          <a:xfrm>
            <a:off x="18810288" y="26266775"/>
            <a:ext cx="6502400" cy="457200"/>
          </a:xfrm>
          <a:prstGeom prst="rect">
            <a:avLst/>
          </a:prstGeom>
          <a:solidFill>
            <a:schemeClr val="bg1"/>
          </a:solidFill>
          <a:ln w="9525">
            <a:noFill/>
            <a:miter lim="800000"/>
            <a:headEnd/>
            <a:tailEnd/>
          </a:ln>
        </p:spPr>
        <p:txBody>
          <a:bodyPr wrap="none">
            <a:prstTxWarp prst="textNoShape">
              <a:avLst/>
            </a:prstTxWarp>
            <a:spAutoFit/>
          </a:bodyPr>
          <a:lstStyle/>
          <a:p>
            <a:r>
              <a:rPr lang="en-US" sz="1200"/>
              <a:t>Image 4. Early instar nymph secrete ‘Honey Dew’, acts as substrate for sooty mold on foliage </a:t>
            </a:r>
          </a:p>
          <a:p>
            <a:r>
              <a:rPr lang="en-US" sz="1200"/>
              <a:t>and fruit causing darkened raised lenticels, leaf scortch and blackened fruit blotching.</a:t>
            </a:r>
            <a:endParaRPr lang="en-US" sz="1400"/>
          </a:p>
        </p:txBody>
      </p:sp>
      <p:grpSp>
        <p:nvGrpSpPr>
          <p:cNvPr id="14361" name="Group 123"/>
          <p:cNvGrpSpPr>
            <a:grpSpLocks/>
          </p:cNvGrpSpPr>
          <p:nvPr/>
        </p:nvGrpSpPr>
        <p:grpSpPr bwMode="auto">
          <a:xfrm>
            <a:off x="11471275" y="4313238"/>
            <a:ext cx="13927138" cy="2870200"/>
            <a:chOff x="7226" y="2717"/>
            <a:chExt cx="8773" cy="1808"/>
          </a:xfrm>
        </p:grpSpPr>
        <p:pic>
          <p:nvPicPr>
            <p:cNvPr id="14362" name="Picture 59"/>
            <p:cNvPicPr>
              <a:picLocks noChangeAspect="1" noChangeArrowheads="1"/>
            </p:cNvPicPr>
            <p:nvPr/>
          </p:nvPicPr>
          <p:blipFill>
            <a:blip r:embed="rId19"/>
            <a:srcRect/>
            <a:stretch>
              <a:fillRect/>
            </a:stretch>
          </p:blipFill>
          <p:spPr bwMode="auto">
            <a:xfrm>
              <a:off x="7226" y="2717"/>
              <a:ext cx="4293" cy="1768"/>
            </a:xfrm>
            <a:prstGeom prst="rect">
              <a:avLst/>
            </a:prstGeom>
            <a:noFill/>
            <a:ln w="9525">
              <a:noFill/>
              <a:miter lim="800000"/>
              <a:headEnd/>
              <a:tailEnd/>
            </a:ln>
          </p:spPr>
        </p:pic>
        <p:pic>
          <p:nvPicPr>
            <p:cNvPr id="14363" name="Picture 116"/>
            <p:cNvPicPr>
              <a:picLocks noChangeAspect="1" noChangeArrowheads="1"/>
            </p:cNvPicPr>
            <p:nvPr/>
          </p:nvPicPr>
          <p:blipFill>
            <a:blip r:embed="rId20"/>
            <a:srcRect r="5544"/>
            <a:stretch>
              <a:fillRect/>
            </a:stretch>
          </p:blipFill>
          <p:spPr bwMode="auto">
            <a:xfrm>
              <a:off x="11543" y="2717"/>
              <a:ext cx="4288" cy="1808"/>
            </a:xfrm>
            <a:prstGeom prst="rect">
              <a:avLst/>
            </a:prstGeom>
            <a:noFill/>
            <a:ln w="9525">
              <a:noFill/>
              <a:miter lim="800000"/>
              <a:headEnd/>
              <a:tailEnd/>
            </a:ln>
          </p:spPr>
        </p:pic>
        <p:sp>
          <p:nvSpPr>
            <p:cNvPr id="14364" name="Rectangle 122"/>
            <p:cNvSpPr>
              <a:spLocks noChangeArrowheads="1"/>
            </p:cNvSpPr>
            <p:nvPr/>
          </p:nvSpPr>
          <p:spPr bwMode="auto">
            <a:xfrm>
              <a:off x="15809" y="4264"/>
              <a:ext cx="190" cy="181"/>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8309</TotalTime>
  <Words>332</Words>
  <Application>Microsoft Office PowerPoint</Application>
  <PresentationFormat>Custom</PresentationFormat>
  <Paragraphs>60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Use of Surround WP ® and Horticultural Oil to Manage Pear Psylla &amp; Fabraea leaf spot  P.J. Jentsch  Cornell University’s Hudson Valley Laboratory, Highland, NY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Cornell HLV Entomology</dc:creator>
  <cp:lastModifiedBy>IET</cp:lastModifiedBy>
  <cp:revision>58</cp:revision>
  <cp:lastPrinted>2012-01-05T19:44:14Z</cp:lastPrinted>
  <dcterms:created xsi:type="dcterms:W3CDTF">2011-12-20T13:57:41Z</dcterms:created>
  <dcterms:modified xsi:type="dcterms:W3CDTF">2012-06-19T20:17:16Z</dcterms:modified>
</cp:coreProperties>
</file>