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83" r:id="rId7"/>
    <p:sldId id="291" r:id="rId8"/>
    <p:sldId id="262" r:id="rId9"/>
    <p:sldId id="284" r:id="rId10"/>
    <p:sldId id="265" r:id="rId11"/>
    <p:sldId id="263" r:id="rId12"/>
    <p:sldId id="287" r:id="rId13"/>
    <p:sldId id="266" r:id="rId14"/>
    <p:sldId id="278" r:id="rId15"/>
    <p:sldId id="280" r:id="rId16"/>
    <p:sldId id="286" r:id="rId17"/>
    <p:sldId id="282" r:id="rId18"/>
    <p:sldId id="267" r:id="rId19"/>
    <p:sldId id="285" r:id="rId20"/>
    <p:sldId id="268" r:id="rId21"/>
    <p:sldId id="292" r:id="rId22"/>
    <p:sldId id="269" r:id="rId23"/>
    <p:sldId id="270" r:id="rId24"/>
    <p:sldId id="288" r:id="rId25"/>
    <p:sldId id="289" r:id="rId26"/>
    <p:sldId id="271" r:id="rId27"/>
    <p:sldId id="272" r:id="rId28"/>
    <p:sldId id="273" r:id="rId29"/>
    <p:sldId id="274" r:id="rId30"/>
    <p:sldId id="296" r:id="rId31"/>
    <p:sldId id="290" r:id="rId32"/>
    <p:sldId id="293" r:id="rId33"/>
    <p:sldId id="294" r:id="rId34"/>
    <p:sldId id="295" r:id="rId35"/>
    <p:sldId id="275" r:id="rId36"/>
    <p:sldId id="276" r:id="rId37"/>
    <p:sldId id="27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3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4A28-C704-44AE-9E74-EACDFF73DA8D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E4F75-2359-4503-B42C-F7788F47F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le%20Foot\Documents\Karen\Masters%20Project\KMW%20Masters%20spreadsheet%20MAIN.xlsx!Shoot%20Length!%5bKMW%20Masters%20spreadsheet%20MAIN.xlsx%5dShoot%20Length%20Chart%20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le%20Foot\Documents\Karen\Masters%20Project\KMW%20Masters%20spreadsheet%20MAIN.xlsx!Harvest%20Data!%5bKMW%20Masters%20spreadsheet%20MAIN.xlsx%5dHarvest%20Data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le%20Foot\Documents\Karen\Masters%20Project\KMW%20Masters%20spreadsheet%20MAIN.xlsx!Treatment%20Data!%5bKMW%20Masters%20spreadsheet%20MAIN.xlsx%5dTreatment%20Data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le%20Foot\Documents\Karen\Masters%20Project\KMW%20Masters%20spreadsheet%20MAIN.xlsx!Harvest%20Data!%5bKMW%20Masters%20spreadsheet%20MAIN.xlsx%5dHarvest%20Data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le%20Foot\Documents\Karen\Masters%20Project\Masters%20Expense%20Report.xlsx!Sheet1!R1C1:R14C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le%20Foot\Documents\Karen\Masters%20Project\Masters%20Expense%20Report.xlsx!Sheet2!%5bMasters%20Expense%20Report.xlsx%5dSheet2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le%20Foot\Documents\Karen\Masters%20Project\Masters%20Expense%20Report.xlsx!Sheet2!%5bMasters%20Expense%20Report.xlsx%5dSheet2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le%20Foot\Documents\Karen\Masters%20Project\Masters%20Expense%20Report.xlsx!Sheet1!R18C1:R33C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60985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/>
              <a:t>The Effects of LED Lighting on Winter Greenhouse Grown Sugar Snap Peas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305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Masters of Professional Studies in Horticulture Integrated Project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Karen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Weiss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December, 2011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Introduction-Economics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cost – 2010- $6-7/watt, 2011  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smtClean="0">
                <a:cs typeface="Arial"/>
              </a:rPr>
              <a:t>20</a:t>
            </a:r>
            <a:r>
              <a:rPr lang="en-US" dirty="0" smtClean="0">
                <a:latin typeface="Arial"/>
                <a:cs typeface="Arial"/>
              </a:rPr>
              <a:t>%</a:t>
            </a:r>
            <a:endParaRPr lang="en-US" dirty="0" smtClean="0"/>
          </a:p>
          <a:p>
            <a:r>
              <a:rPr lang="en-US" dirty="0" smtClean="0"/>
              <a:t>Long-term cost- low energy use   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70-80%</a:t>
            </a:r>
          </a:p>
          <a:p>
            <a:r>
              <a:rPr lang="en-US" dirty="0" smtClean="0"/>
              <a:t>Watt per sq. ft ?</a:t>
            </a:r>
          </a:p>
          <a:p>
            <a:r>
              <a:rPr lang="en-US" dirty="0" smtClean="0"/>
              <a:t>Management requirements</a:t>
            </a:r>
          </a:p>
          <a:p>
            <a:pPr lvl="1"/>
            <a:r>
              <a:rPr lang="en-US" dirty="0" smtClean="0"/>
              <a:t>Small coverage area</a:t>
            </a:r>
          </a:p>
          <a:p>
            <a:pPr lvl="1"/>
            <a:r>
              <a:rPr lang="en-US" dirty="0" smtClean="0"/>
              <a:t>Distance from plants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858000" y="17526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400800" y="22860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Methods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Experiment- establish protocol for</a:t>
            </a:r>
          </a:p>
          <a:p>
            <a:pPr>
              <a:buNone/>
            </a:pPr>
            <a:r>
              <a:rPr lang="en-US" dirty="0" smtClean="0"/>
              <a:t>    Primary Experiment</a:t>
            </a:r>
          </a:p>
          <a:p>
            <a:pPr lvl="1"/>
            <a:r>
              <a:rPr lang="en-US" dirty="0" smtClean="0"/>
              <a:t>Greenhouse Layout</a:t>
            </a:r>
          </a:p>
          <a:p>
            <a:pPr lvl="1"/>
            <a:r>
              <a:rPr lang="en-US" dirty="0" smtClean="0"/>
              <a:t>Cultivar</a:t>
            </a:r>
          </a:p>
          <a:p>
            <a:pPr lvl="1"/>
            <a:r>
              <a:rPr lang="en-US" dirty="0" smtClean="0"/>
              <a:t>Growing medium</a:t>
            </a:r>
          </a:p>
          <a:p>
            <a:pPr lvl="1"/>
            <a:r>
              <a:rPr lang="en-US" dirty="0" smtClean="0"/>
              <a:t>Planting dates</a:t>
            </a:r>
          </a:p>
          <a:p>
            <a:pPr lvl="1"/>
            <a:r>
              <a:rPr lang="en-US" dirty="0" smtClean="0"/>
              <a:t>Set-up</a:t>
            </a:r>
          </a:p>
          <a:p>
            <a:pPr lvl="1"/>
            <a:r>
              <a:rPr lang="en-US" dirty="0" smtClean="0"/>
              <a:t>Lighting treatments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Materials and Methods- </a:t>
            </a:r>
            <a:r>
              <a:rPr lang="en-US" b="1" i="1" dirty="0" smtClean="0"/>
              <a:t>Preliminary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“Cascadia”</a:t>
            </a:r>
          </a:p>
          <a:p>
            <a:r>
              <a:rPr lang="en-US" dirty="0" smtClean="0"/>
              <a:t>Straw-bales</a:t>
            </a:r>
          </a:p>
          <a:p>
            <a:r>
              <a:rPr lang="en-US" dirty="0" smtClean="0"/>
              <a:t>2 growing mediums</a:t>
            </a:r>
          </a:p>
          <a:p>
            <a:pPr lvl="1"/>
            <a:r>
              <a:rPr lang="en-US" dirty="0" smtClean="0"/>
              <a:t>Compost + worm castings</a:t>
            </a:r>
          </a:p>
          <a:p>
            <a:pPr lvl="1"/>
            <a:r>
              <a:rPr lang="en-US" dirty="0" smtClean="0"/>
              <a:t>Sunshine organic potting soil+ Sust</a:t>
            </a:r>
            <a:r>
              <a:rPr lang="en-US" dirty="0" smtClean="0">
                <a:cs typeface="Arial"/>
              </a:rPr>
              <a:t>å</a:t>
            </a:r>
            <a:r>
              <a:rPr lang="en-US" dirty="0" smtClean="0"/>
              <a:t>ne</a:t>
            </a:r>
          </a:p>
          <a:p>
            <a:r>
              <a:rPr lang="en-US" dirty="0" smtClean="0"/>
              <a:t>Direct seeded and transplanted</a:t>
            </a:r>
          </a:p>
          <a:p>
            <a:r>
              <a:rPr lang="en-US" dirty="0" smtClean="0"/>
              <a:t>6 hours supplemental light</a:t>
            </a:r>
          </a:p>
          <a:p>
            <a:pPr lvl="1"/>
            <a:r>
              <a:rPr lang="en-US" dirty="0" smtClean="0"/>
              <a:t>100% Red, 80% red + 20% full/8%blue</a:t>
            </a:r>
          </a:p>
          <a:p>
            <a:r>
              <a:rPr lang="en-US" dirty="0" smtClean="0"/>
              <a:t>40</a:t>
            </a:r>
            <a:r>
              <a:rPr lang="en-US" dirty="0" smtClean="0">
                <a:latin typeface="Arial"/>
                <a:cs typeface="Arial"/>
              </a:rPr>
              <a:t>° 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Materials and Methods-</a:t>
            </a:r>
            <a:r>
              <a:rPr lang="en-US" b="1" i="1" dirty="0" smtClean="0"/>
              <a:t>Primary </a:t>
            </a:r>
            <a:r>
              <a:rPr lang="en-US" dirty="0" smtClean="0"/>
              <a:t>Experiment- Growing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Johnny’s ‘Super’ Sugar snap peas</a:t>
            </a:r>
          </a:p>
          <a:p>
            <a:pPr lvl="1"/>
            <a:r>
              <a:rPr lang="en-US" dirty="0" smtClean="0"/>
              <a:t>Taller, higher yielding</a:t>
            </a:r>
          </a:p>
          <a:p>
            <a:r>
              <a:rPr lang="en-US" dirty="0" smtClean="0"/>
              <a:t>2-3” Sunshine organic potting mix </a:t>
            </a:r>
          </a:p>
          <a:p>
            <a:r>
              <a:rPr lang="en-US" dirty="0" smtClean="0"/>
              <a:t> Sust</a:t>
            </a:r>
            <a:r>
              <a:rPr lang="en-US" dirty="0" smtClean="0">
                <a:cs typeface="Arial"/>
              </a:rPr>
              <a:t>åne  8 oz./ 36” </a:t>
            </a:r>
          </a:p>
          <a:p>
            <a:r>
              <a:rPr lang="en-US" dirty="0" smtClean="0">
                <a:cs typeface="Arial"/>
              </a:rPr>
              <a:t>Transplants</a:t>
            </a:r>
          </a:p>
          <a:p>
            <a:r>
              <a:rPr lang="en-US" dirty="0" smtClean="0">
                <a:cs typeface="Arial"/>
              </a:rPr>
              <a:t>2” spacing</a:t>
            </a:r>
          </a:p>
          <a:p>
            <a:r>
              <a:rPr lang="en-US" dirty="0" smtClean="0">
                <a:cs typeface="Arial"/>
              </a:rPr>
              <a:t>42° F</a:t>
            </a:r>
          </a:p>
          <a:p>
            <a:r>
              <a:rPr lang="en-US" dirty="0" smtClean="0">
                <a:cs typeface="Arial"/>
              </a:rPr>
              <a:t>Watered as needed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609600" y="381000"/>
            <a:ext cx="777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Materials and Methods- Greenhouse Layout</a:t>
            </a:r>
          </a:p>
        </p:txBody>
      </p:sp>
      <p:grpSp>
        <p:nvGrpSpPr>
          <p:cNvPr id="2" name="Group 93"/>
          <p:cNvGrpSpPr/>
          <p:nvPr/>
        </p:nvGrpSpPr>
        <p:grpSpPr>
          <a:xfrm>
            <a:off x="3124200" y="1447801"/>
            <a:ext cx="5289176" cy="3657599"/>
            <a:chOff x="2209800" y="2062549"/>
            <a:chExt cx="4495800" cy="5715000"/>
          </a:xfrm>
        </p:grpSpPr>
        <p:sp>
          <p:nvSpPr>
            <p:cNvPr id="4" name="Rectangle 3"/>
            <p:cNvSpPr/>
            <p:nvPr/>
          </p:nvSpPr>
          <p:spPr>
            <a:xfrm>
              <a:off x="2209800" y="2062549"/>
              <a:ext cx="4495800" cy="5715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707564" y="5530936"/>
              <a:ext cx="904583" cy="48638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A4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07564" y="3585368"/>
              <a:ext cx="904583" cy="486386"/>
            </a:xfrm>
            <a:prstGeom prst="rect">
              <a:avLst/>
            </a:prstGeom>
            <a:solidFill>
              <a:srgbClr val="99AE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B3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07564" y="5054069"/>
              <a:ext cx="904583" cy="4863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                B4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07564" y="4577202"/>
              <a:ext cx="904583" cy="4863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                B4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707564" y="4087635"/>
              <a:ext cx="904583" cy="4863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            XX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707564" y="3095801"/>
              <a:ext cx="904583" cy="486386"/>
            </a:xfrm>
            <a:prstGeom prst="rect">
              <a:avLst/>
            </a:prstGeom>
            <a:solidFill>
              <a:srgbClr val="99AE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B3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07564" y="6020504"/>
              <a:ext cx="904583" cy="48638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A4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 flipH="1">
              <a:off x="5707564" y="2618934"/>
              <a:ext cx="904583" cy="4863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             C4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flipH="1">
              <a:off x="5707564" y="2129367"/>
              <a:ext cx="904583" cy="4863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             C4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888186" y="4457700"/>
              <a:ext cx="904583" cy="48638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A3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88186" y="2616200"/>
              <a:ext cx="904583" cy="4863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C2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888186" y="5422900"/>
              <a:ext cx="904583" cy="4863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C3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88186" y="4940300"/>
              <a:ext cx="904583" cy="4863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C3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88186" y="3987800"/>
              <a:ext cx="904583" cy="48638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A3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888186" y="3530600"/>
              <a:ext cx="904583" cy="486387"/>
            </a:xfrm>
            <a:prstGeom prst="rect">
              <a:avLst/>
            </a:prstGeom>
            <a:solidFill>
              <a:srgbClr val="99AE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B2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88186" y="3073400"/>
              <a:ext cx="904583" cy="486387"/>
            </a:xfrm>
            <a:prstGeom prst="rect">
              <a:avLst/>
            </a:prstGeom>
            <a:solidFill>
              <a:srgbClr val="99AE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B2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88186" y="2133600"/>
              <a:ext cx="904583" cy="4863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C2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79043" y="2133600"/>
              <a:ext cx="904583" cy="4863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flipH="1">
              <a:off x="4794837" y="2133600"/>
              <a:ext cx="904583" cy="4863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280074" y="5545227"/>
              <a:ext cx="904583" cy="48638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A2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280074" y="4088607"/>
              <a:ext cx="904583" cy="486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C1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80074" y="5057247"/>
              <a:ext cx="904583" cy="48638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A1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80074" y="4569267"/>
              <a:ext cx="904583" cy="48638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A1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280074" y="3600627"/>
              <a:ext cx="904583" cy="486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C1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280074" y="6033204"/>
              <a:ext cx="904583" cy="48638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A2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flipH="1">
              <a:off x="2280074" y="3112647"/>
              <a:ext cx="904583" cy="486386"/>
            </a:xfrm>
            <a:prstGeom prst="rect">
              <a:avLst/>
            </a:prstGeom>
            <a:solidFill>
              <a:srgbClr val="99AE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B1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flipH="1">
              <a:off x="2280074" y="2624667"/>
              <a:ext cx="904583" cy="486386"/>
            </a:xfrm>
            <a:prstGeom prst="rect">
              <a:avLst/>
            </a:prstGeom>
            <a:solidFill>
              <a:srgbClr val="99AE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          B1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273822" y="2222906"/>
              <a:ext cx="315022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XX</a:t>
              </a:r>
              <a:endParaRPr lang="en-US" sz="1400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089617" y="2222906"/>
              <a:ext cx="315022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XX</a:t>
              </a:r>
              <a:endParaRPr lang="en-US" sz="1400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16200000" flipV="1">
              <a:off x="804208" y="4538007"/>
              <a:ext cx="3886200" cy="17185"/>
            </a:xfrm>
            <a:prstGeom prst="line">
              <a:avLst/>
            </a:prstGeom>
            <a:ln w="25400">
              <a:solidFill>
                <a:srgbClr val="4D4D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V="1">
              <a:off x="4022969" y="4315068"/>
              <a:ext cx="4273420" cy="25043"/>
            </a:xfrm>
            <a:prstGeom prst="line">
              <a:avLst/>
            </a:prstGeom>
            <a:ln w="25400">
              <a:solidFill>
                <a:srgbClr val="4D4D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2490915" y="4024190"/>
              <a:ext cx="3670299" cy="16123"/>
            </a:xfrm>
            <a:prstGeom prst="line">
              <a:avLst/>
            </a:prstGeom>
            <a:ln w="47625" cap="rnd">
              <a:solidFill>
                <a:srgbClr val="4D4D4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2"/>
          <p:cNvGrpSpPr/>
          <p:nvPr/>
        </p:nvGrpSpPr>
        <p:grpSpPr>
          <a:xfrm>
            <a:off x="497797" y="1523999"/>
            <a:ext cx="2069589" cy="4770110"/>
            <a:chOff x="415263" y="2462112"/>
            <a:chExt cx="1064109" cy="5251189"/>
          </a:xfrm>
        </p:grpSpPr>
        <p:grpSp>
          <p:nvGrpSpPr>
            <p:cNvPr id="5" name="Group 40"/>
            <p:cNvGrpSpPr/>
            <p:nvPr/>
          </p:nvGrpSpPr>
          <p:grpSpPr>
            <a:xfrm>
              <a:off x="551107" y="2462112"/>
              <a:ext cx="847087" cy="995414"/>
              <a:chOff x="503020" y="2995512"/>
              <a:chExt cx="847087" cy="99541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81379" y="2995512"/>
                <a:ext cx="685800" cy="41018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03020" y="3414938"/>
                <a:ext cx="847087" cy="575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/>
                  <a:t>4 Red LED Lights*</a:t>
                </a:r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:endParaRPr lang="en-US" sz="1200" dirty="0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51107" y="3300963"/>
              <a:ext cx="820085" cy="1418115"/>
              <a:chOff x="551107" y="3291763"/>
              <a:chExt cx="820085" cy="141811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9465" y="3291763"/>
                <a:ext cx="685800" cy="410185"/>
              </a:xfrm>
              <a:prstGeom prst="rect">
                <a:avLst/>
              </a:prstGeom>
              <a:solidFill>
                <a:srgbClr val="99AEF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51107" y="3795073"/>
                <a:ext cx="820085" cy="914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/>
                  <a:t>Full Spectrum**</a:t>
                </a:r>
                <a:br>
                  <a:rPr lang="en-US" sz="1600" dirty="0" smtClean="0"/>
                </a:br>
                <a:r>
                  <a:rPr lang="en-US" sz="1600" dirty="0" smtClean="0"/>
                  <a:t>3 Red LED Lights</a:t>
                </a:r>
                <a:br>
                  <a:rPr lang="en-US" sz="1600" dirty="0" smtClean="0"/>
                </a:br>
                <a:r>
                  <a:rPr lang="en-US" sz="1600" dirty="0" smtClean="0"/>
                  <a:t>2 Blue LED Lights</a:t>
                </a:r>
                <a:endParaRPr lang="en-US" sz="1600" dirty="0"/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595298" y="5796634"/>
              <a:ext cx="704038" cy="880699"/>
              <a:chOff x="595300" y="5257800"/>
              <a:chExt cx="704038" cy="88069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04415" y="5257800"/>
                <a:ext cx="685800" cy="41018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5300" y="5765801"/>
                <a:ext cx="704038" cy="372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/>
                  <a:t>Bale Not Used</a:t>
                </a:r>
                <a:endParaRPr lang="en-US" sz="1600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89804" y="5309006"/>
                <a:ext cx="315022" cy="45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XX</a:t>
                </a:r>
              </a:p>
            </p:txBody>
          </p:sp>
        </p:grpSp>
        <p:grpSp>
          <p:nvGrpSpPr>
            <p:cNvPr id="8" name="Group 53"/>
            <p:cNvGrpSpPr/>
            <p:nvPr/>
          </p:nvGrpSpPr>
          <p:grpSpPr>
            <a:xfrm>
              <a:off x="604415" y="4853422"/>
              <a:ext cx="685800" cy="880698"/>
              <a:chOff x="554522" y="6248400"/>
              <a:chExt cx="685800" cy="88069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4522" y="6248400"/>
                <a:ext cx="685800" cy="41018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58674" y="6756400"/>
                <a:ext cx="677498" cy="372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/>
                  <a:t>No LED Lights</a:t>
                </a:r>
                <a:endParaRPr lang="en-US" sz="1600" dirty="0"/>
              </a:p>
            </p:txBody>
          </p:sp>
        </p:grpSp>
        <p:grpSp>
          <p:nvGrpSpPr>
            <p:cNvPr id="9" name="Group 87"/>
            <p:cNvGrpSpPr/>
            <p:nvPr/>
          </p:nvGrpSpPr>
          <p:grpSpPr>
            <a:xfrm>
              <a:off x="415263" y="6765246"/>
              <a:ext cx="1064109" cy="448073"/>
              <a:chOff x="509065" y="6538978"/>
              <a:chExt cx="1064109" cy="448073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12508" y="6614353"/>
                <a:ext cx="657223" cy="372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/>
                  <a:t>Chicken Wire</a:t>
                </a:r>
                <a:endParaRPr lang="en-US" sz="1600" dirty="0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509065" y="6538978"/>
                <a:ext cx="1064109" cy="16877"/>
              </a:xfrm>
              <a:prstGeom prst="line">
                <a:avLst/>
              </a:prstGeom>
              <a:ln w="47625" cap="rnd">
                <a:solidFill>
                  <a:srgbClr val="4D4D4D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88"/>
            <p:cNvGrpSpPr/>
            <p:nvPr/>
          </p:nvGrpSpPr>
          <p:grpSpPr>
            <a:xfrm>
              <a:off x="416965" y="7288530"/>
              <a:ext cx="1060704" cy="424771"/>
              <a:chOff x="467967" y="7047230"/>
              <a:chExt cx="1060704" cy="424771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10800000" flipH="1" flipV="1">
                <a:off x="467967" y="7047230"/>
                <a:ext cx="1060704" cy="12700"/>
              </a:xfrm>
              <a:prstGeom prst="line">
                <a:avLst/>
              </a:prstGeom>
              <a:ln w="25400">
                <a:solidFill>
                  <a:srgbClr val="4D4D4D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tangle 103"/>
              <p:cNvSpPr/>
              <p:nvPr/>
            </p:nvSpPr>
            <p:spPr>
              <a:xfrm>
                <a:off x="685797" y="7099302"/>
                <a:ext cx="625046" cy="372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/>
                  <a:t>Woven Wire</a:t>
                </a:r>
                <a:endParaRPr lang="en-US" sz="1600" dirty="0"/>
              </a:p>
            </p:txBody>
          </p:sp>
        </p:grpSp>
      </p:grpSp>
      <p:grpSp>
        <p:nvGrpSpPr>
          <p:cNvPr id="11" name="Group 121"/>
          <p:cNvGrpSpPr/>
          <p:nvPr/>
        </p:nvGrpSpPr>
        <p:grpSpPr>
          <a:xfrm>
            <a:off x="2438400" y="5105401"/>
            <a:ext cx="6034329" cy="838200"/>
            <a:chOff x="1445761" y="8077200"/>
            <a:chExt cx="2626020" cy="739757"/>
          </a:xfrm>
        </p:grpSpPr>
        <p:sp>
          <p:nvSpPr>
            <p:cNvPr id="111" name="Rectangle 110"/>
            <p:cNvSpPr/>
            <p:nvPr/>
          </p:nvSpPr>
          <p:spPr>
            <a:xfrm>
              <a:off x="1663662" y="8077200"/>
              <a:ext cx="2377320" cy="422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*Each 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red </a:t>
              </a:r>
              <a:r>
                <a:rPr lang="en-US" sz="2000" dirty="0" smtClean="0"/>
                <a:t>LED bulb has 200 diodes and is 10 watts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445761" y="8394699"/>
              <a:ext cx="2626020" cy="422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*Each 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blue</a:t>
              </a:r>
              <a:r>
                <a:rPr lang="en-US" sz="2000" dirty="0" smtClean="0"/>
                <a:t> LED bulb = 60 diodes and is 4 watts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6096000" y="4648200"/>
            <a:ext cx="1750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1 Bale = 18” x 36”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5257800" y="4648200"/>
            <a:ext cx="143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North</a:t>
            </a:r>
            <a:endParaRPr lang="en-US" dirty="0"/>
          </a:p>
        </p:txBody>
      </p:sp>
      <p:sp>
        <p:nvSpPr>
          <p:cNvPr id="75" name="Left Arrow 74"/>
          <p:cNvSpPr/>
          <p:nvPr/>
        </p:nvSpPr>
        <p:spPr>
          <a:xfrm>
            <a:off x="4038600" y="4648200"/>
            <a:ext cx="986118" cy="2978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09600" y="6248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1.  Greenhouse Layout - Sugar Snap Pea LED Lighting Evaluation - Jan. 8,</a:t>
            </a:r>
          </a:p>
          <a:p>
            <a:r>
              <a:rPr lang="en-US" dirty="0" smtClean="0"/>
              <a:t>                 2011- May 4,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Materials and Methods-LED Lighting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 Hours</a:t>
            </a:r>
          </a:p>
          <a:p>
            <a:pPr lvl="1"/>
            <a:r>
              <a:rPr lang="en-US" dirty="0" smtClean="0"/>
              <a:t>Treatment A-40 watts - 100% Red spectrum</a:t>
            </a:r>
          </a:p>
          <a:p>
            <a:pPr lvl="1"/>
            <a:r>
              <a:rPr lang="en-US" dirty="0" smtClean="0"/>
              <a:t>Treatment B- 38 watts</a:t>
            </a:r>
          </a:p>
          <a:p>
            <a:pPr lvl="2"/>
            <a:r>
              <a:rPr lang="en-US" dirty="0" smtClean="0"/>
              <a:t>30 watts Red spectrum</a:t>
            </a:r>
          </a:p>
          <a:p>
            <a:pPr lvl="2"/>
            <a:r>
              <a:rPr lang="en-US" dirty="0" smtClean="0"/>
              <a:t>8 watts Full spectrum</a:t>
            </a:r>
          </a:p>
          <a:p>
            <a:pPr lvl="1"/>
            <a:r>
              <a:rPr lang="en-US" dirty="0" smtClean="0"/>
              <a:t>Treatment C- no light</a:t>
            </a:r>
          </a:p>
          <a:p>
            <a:r>
              <a:rPr lang="en-US" sz="2800" dirty="0" smtClean="0"/>
              <a:t>Lights clamped to woven</a:t>
            </a:r>
          </a:p>
          <a:p>
            <a:pPr>
              <a:buNone/>
            </a:pPr>
            <a:r>
              <a:rPr lang="en-US" sz="2800" dirty="0" smtClean="0"/>
              <a:t>    wire 14-18” above plants </a:t>
            </a:r>
          </a:p>
          <a:p>
            <a:r>
              <a:rPr lang="en-US" sz="2800" dirty="0" smtClean="0"/>
              <a:t>Moved weekly </a:t>
            </a:r>
            <a:endParaRPr lang="en-US" sz="2800" dirty="0"/>
          </a:p>
        </p:txBody>
      </p:sp>
      <p:pic>
        <p:nvPicPr>
          <p:cNvPr id="5" name="Picture 4" descr="2011 Feb to Apr 014.JPG"/>
          <p:cNvPicPr>
            <a:picLocks noChangeAspect="1"/>
          </p:cNvPicPr>
          <p:nvPr/>
        </p:nvPicPr>
        <p:blipFill>
          <a:blip r:embed="rId2" cstate="print"/>
          <a:srcRect r="38333" b="27777"/>
          <a:stretch>
            <a:fillRect/>
          </a:stretch>
        </p:blipFill>
        <p:spPr>
          <a:xfrm>
            <a:off x="5029200" y="3352800"/>
            <a:ext cx="353943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Materials and Methods-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Time to First Blossom -</a:t>
            </a:r>
            <a:r>
              <a:rPr lang="en-US" sz="2400" b="1" dirty="0" smtClean="0"/>
              <a:t>TFB</a:t>
            </a:r>
          </a:p>
          <a:p>
            <a:r>
              <a:rPr lang="en-US" sz="2400" dirty="0" smtClean="0"/>
              <a:t>Average Shoot length – 30 and 60 day- </a:t>
            </a:r>
            <a:r>
              <a:rPr lang="en-US" sz="2400" b="1" dirty="0" smtClean="0"/>
              <a:t>ASL</a:t>
            </a:r>
          </a:p>
          <a:p>
            <a:r>
              <a:rPr lang="en-US" sz="2400" dirty="0" smtClean="0"/>
              <a:t>Harvest Dates</a:t>
            </a:r>
          </a:p>
          <a:p>
            <a:pPr lvl="1"/>
            <a:r>
              <a:rPr lang="en-US" sz="2000" dirty="0" smtClean="0"/>
              <a:t>Time to First Harvest - </a:t>
            </a:r>
            <a:r>
              <a:rPr lang="en-US" sz="2000" b="1" dirty="0" smtClean="0"/>
              <a:t>TFH</a:t>
            </a:r>
          </a:p>
          <a:p>
            <a:pPr lvl="1"/>
            <a:r>
              <a:rPr lang="en-US" sz="2000" dirty="0" smtClean="0"/>
              <a:t>Length of harvest -</a:t>
            </a:r>
            <a:r>
              <a:rPr lang="en-US" sz="2000" b="1" dirty="0" smtClean="0"/>
              <a:t>LH</a:t>
            </a:r>
          </a:p>
          <a:p>
            <a:r>
              <a:rPr lang="en-US" sz="2400" dirty="0" smtClean="0"/>
              <a:t>Yields</a:t>
            </a:r>
          </a:p>
          <a:p>
            <a:pPr lvl="1"/>
            <a:r>
              <a:rPr lang="en-US" sz="2000" dirty="0" smtClean="0"/>
              <a:t>Total Yield by Block -</a:t>
            </a:r>
            <a:r>
              <a:rPr lang="en-US" sz="2000" b="1" dirty="0" smtClean="0"/>
              <a:t>TYB</a:t>
            </a:r>
          </a:p>
          <a:p>
            <a:pPr lvl="1"/>
            <a:r>
              <a:rPr lang="en-US" sz="2000" dirty="0" smtClean="0"/>
              <a:t>Total Yield by Treatment -</a:t>
            </a:r>
            <a:r>
              <a:rPr lang="en-US" sz="2000" b="1" dirty="0" smtClean="0"/>
              <a:t>TYT</a:t>
            </a:r>
          </a:p>
          <a:p>
            <a:endParaRPr lang="en-US" dirty="0"/>
          </a:p>
        </p:txBody>
      </p:sp>
      <p:pic>
        <p:nvPicPr>
          <p:cNvPr id="5" name="Picture 4" descr="2011 Feb to Apr 014.JPG"/>
          <p:cNvPicPr>
            <a:picLocks noChangeAspect="1"/>
          </p:cNvPicPr>
          <p:nvPr/>
        </p:nvPicPr>
        <p:blipFill>
          <a:blip r:embed="rId2" cstate="print"/>
          <a:srcRect r="34516" b="32333"/>
          <a:stretch>
            <a:fillRect/>
          </a:stretch>
        </p:blipFill>
        <p:spPr>
          <a:xfrm>
            <a:off x="4571998" y="2895600"/>
            <a:ext cx="4247538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Results-TFB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81600" cy="1981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Treatment A and B</a:t>
            </a:r>
          </a:p>
          <a:p>
            <a:pPr lvl="1"/>
            <a:r>
              <a:rPr lang="en-US" dirty="0" smtClean="0"/>
              <a:t>67 days post 1</a:t>
            </a:r>
            <a:r>
              <a:rPr lang="en-US" baseline="30000" dirty="0" smtClean="0"/>
              <a:t>st</a:t>
            </a:r>
            <a:r>
              <a:rPr lang="en-US" dirty="0" smtClean="0"/>
              <a:t> transplant date</a:t>
            </a:r>
          </a:p>
          <a:p>
            <a:r>
              <a:rPr lang="en-US" dirty="0" smtClean="0"/>
              <a:t>Treatment C </a:t>
            </a:r>
          </a:p>
          <a:p>
            <a:pPr lvl="1"/>
            <a:r>
              <a:rPr lang="en-US" dirty="0" smtClean="0"/>
              <a:t>71 days post 1</a:t>
            </a:r>
            <a:r>
              <a:rPr lang="en-US" baseline="30000" dirty="0" smtClean="0"/>
              <a:t>st</a:t>
            </a:r>
            <a:r>
              <a:rPr lang="en-US" dirty="0" smtClean="0"/>
              <a:t> transplant date </a:t>
            </a:r>
          </a:p>
          <a:p>
            <a:pPr lvl="1"/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11200" r="13600"/>
          <a:stretch>
            <a:fillRect/>
          </a:stretch>
        </p:blipFill>
        <p:spPr bwMode="auto">
          <a:xfrm>
            <a:off x="5181600" y="3429000"/>
            <a:ext cx="3581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Results- ASL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6096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                      Figure 2.  Average shoot length (ASL) (inches) at day 30 and day 60 of LED </a:t>
            </a:r>
          </a:p>
          <a:p>
            <a:r>
              <a:rPr lang="en-US" sz="1400" dirty="0" smtClean="0"/>
              <a:t>                                                           lighting  experiment on Sugar Snap peas</a:t>
            </a:r>
            <a:endParaRPr lang="en-US" sz="1400" dirty="0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886200" y="1752600"/>
          <a:ext cx="4800600" cy="4276726"/>
        </p:xfrm>
        <a:graphic>
          <a:graphicData uri="http://schemas.openxmlformats.org/presentationml/2006/ole">
            <p:oleObj spid="_x0000_s2049" name="Worksheet" r:id="rId3" imgW="4591080" imgH="2762340" progId="Excel.Sheet.8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595021"/>
            <a:ext cx="304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ASL was recorded at 30 and 60 days post transplant (Figure 2).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ASL  for Treatment A was 27" and 53.2",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Treatment B was 27.8"and 55" and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Treatment C 14.2" and 26.2".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Results- Harvest</a:t>
            </a:r>
            <a:endParaRPr lang="en-US" dirty="0"/>
          </a:p>
        </p:txBody>
      </p:sp>
      <p:pic>
        <p:nvPicPr>
          <p:cNvPr id="4" name="Content Placeholder 3" descr="2011 Feb to Apr 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05"/>
          <a:stretch>
            <a:fillRect/>
          </a:stretch>
        </p:blipFill>
        <p:spPr>
          <a:xfrm>
            <a:off x="5029200" y="3200400"/>
            <a:ext cx="3560118" cy="2834640"/>
          </a:xfrm>
        </p:spPr>
      </p:pic>
      <p:sp>
        <p:nvSpPr>
          <p:cNvPr id="6" name="TextBox 5"/>
          <p:cNvSpPr txBox="1"/>
          <p:nvPr/>
        </p:nvSpPr>
        <p:spPr>
          <a:xfrm>
            <a:off x="533400" y="1676400"/>
            <a:ext cx="4572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Harvest began April 8- 81 day</a:t>
            </a:r>
          </a:p>
          <a:p>
            <a:r>
              <a:rPr lang="en-US" sz="2800" dirty="0" smtClean="0"/>
              <a:t>  post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transplant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Both treatments A and B- 27</a:t>
            </a:r>
          </a:p>
          <a:p>
            <a:r>
              <a:rPr lang="en-US" sz="2800" dirty="0" smtClean="0"/>
              <a:t>   days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Treatment C-  7 days later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and B -24.5 days/block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Treatment C- 20 days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Averaged only 13 days/block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Student -turned grower- turned farmer</a:t>
            </a:r>
          </a:p>
          <a:p>
            <a:r>
              <a:rPr lang="en-US" dirty="0" smtClean="0"/>
              <a:t>Sustainability at Little Foot Farm</a:t>
            </a:r>
          </a:p>
          <a:p>
            <a:pPr lvl="1"/>
            <a:r>
              <a:rPr lang="en-US" dirty="0" smtClean="0"/>
              <a:t>Thrifty use </a:t>
            </a:r>
            <a:r>
              <a:rPr lang="en-US" dirty="0"/>
              <a:t>of available resources and </a:t>
            </a:r>
            <a:r>
              <a:rPr lang="en-US" dirty="0" smtClean="0"/>
              <a:t>assets</a:t>
            </a:r>
          </a:p>
          <a:p>
            <a:pPr lvl="1"/>
            <a:r>
              <a:rPr lang="en-US" dirty="0" smtClean="0"/>
              <a:t>Experiment with new ideas + ‘old school’ methods</a:t>
            </a:r>
          </a:p>
          <a:p>
            <a:pPr lvl="1"/>
            <a:r>
              <a:rPr lang="en-US" dirty="0"/>
              <a:t>management strategy that safeguards </a:t>
            </a:r>
            <a:r>
              <a:rPr lang="en-US" dirty="0" smtClean="0"/>
              <a:t>environment </a:t>
            </a:r>
            <a:r>
              <a:rPr lang="en-US" dirty="0"/>
              <a:t>,</a:t>
            </a:r>
            <a:r>
              <a:rPr lang="en-US" dirty="0" smtClean="0"/>
              <a:t>inhabitants</a:t>
            </a:r>
            <a:r>
              <a:rPr lang="en-US" dirty="0"/>
              <a:t>, </a:t>
            </a:r>
            <a:r>
              <a:rPr lang="en-US" dirty="0" smtClean="0"/>
              <a:t>well </a:t>
            </a:r>
            <a:r>
              <a:rPr lang="en-US" dirty="0"/>
              <a:t>being </a:t>
            </a:r>
            <a:r>
              <a:rPr lang="en-US" dirty="0" smtClean="0"/>
              <a:t>of family </a:t>
            </a:r>
          </a:p>
          <a:p>
            <a:pPr lvl="1"/>
            <a:r>
              <a:rPr lang="en-US" dirty="0"/>
              <a:t>adherence to economically viable methods of enterprise management</a:t>
            </a:r>
            <a:endParaRPr lang="en-US" dirty="0" smtClean="0"/>
          </a:p>
          <a:p>
            <a:r>
              <a:rPr lang="en-US" dirty="0" smtClean="0"/>
              <a:t>SARE Project</a:t>
            </a:r>
          </a:p>
          <a:p>
            <a:pPr lvl="1"/>
            <a:r>
              <a:rPr lang="en-US" dirty="0"/>
              <a:t>utilization of a bedding plant production </a:t>
            </a:r>
            <a:r>
              <a:rPr lang="en-US" dirty="0" smtClean="0"/>
              <a:t>greenhouse year-round </a:t>
            </a:r>
          </a:p>
          <a:p>
            <a:pPr lvl="1"/>
            <a:r>
              <a:rPr lang="en-US" dirty="0"/>
              <a:t>cropping schedule that  </a:t>
            </a:r>
            <a:r>
              <a:rPr lang="en-US" dirty="0" smtClean="0"/>
              <a:t>minimizes </a:t>
            </a:r>
            <a:r>
              <a:rPr lang="en-US" dirty="0"/>
              <a:t>non-renewable energy inputs and seasonal  work  stress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Recycling/cycling </a:t>
            </a:r>
            <a:r>
              <a:rPr lang="en-US" dirty="0"/>
              <a:t>of farm by </a:t>
            </a:r>
            <a:r>
              <a:rPr lang="en-US" dirty="0" smtClean="0"/>
              <a:t>products-straw </a:t>
            </a:r>
          </a:p>
          <a:p>
            <a:pPr lvl="1"/>
            <a:r>
              <a:rPr lang="en-US" dirty="0"/>
              <a:t>promising new </a:t>
            </a:r>
            <a:r>
              <a:rPr lang="en-US" dirty="0" smtClean="0"/>
              <a:t>technology- LED </a:t>
            </a:r>
          </a:p>
          <a:p>
            <a:pPr lvl="1"/>
            <a:r>
              <a:rPr lang="en-US" dirty="0"/>
              <a:t>additional revenue stream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44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Results- TFH and LH</a:t>
            </a: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33400" y="1524000"/>
          <a:ext cx="8077200" cy="4473575"/>
        </p:xfrm>
        <a:graphic>
          <a:graphicData uri="http://schemas.openxmlformats.org/presentationml/2006/ole">
            <p:oleObj spid="_x0000_s15362" name="Worksheet" r:id="rId3" imgW="4591080" imgH="2895510" progId="Excel.Sheet.8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019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Figure3.  Yield in Ounces by Harvest Date for 'Super' Sugar Snap Peas grown</a:t>
            </a:r>
          </a:p>
          <a:p>
            <a:r>
              <a:rPr lang="en-US" dirty="0" smtClean="0"/>
              <a:t>                 using LED Lighting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Results-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TYT for Treatments A and B and C were 57.57 oz and 63.10 oz, and 21.45 oz.  respectively. </a:t>
            </a:r>
          </a:p>
          <a:p>
            <a:r>
              <a:rPr lang="en-US" sz="3600" dirty="0" smtClean="0"/>
              <a:t>The highest and lowest TYB of  the lighted blocks were both from Treatment A at 20.87 and 7.95 oz respectively.  </a:t>
            </a:r>
          </a:p>
          <a:p>
            <a:r>
              <a:rPr lang="en-US" sz="3600" dirty="0" smtClean="0"/>
              <a:t> Yield was more consistent with Treatment B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Results- TYB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791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4. Total Yield (ounces) Per Block- TYB for Sugar Snap peas grown using</a:t>
            </a:r>
          </a:p>
          <a:p>
            <a:r>
              <a:rPr lang="en-US" dirty="0" smtClean="0"/>
              <a:t>                 LED Lighting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600" y="1295400"/>
          <a:ext cx="7620000" cy="4419600"/>
        </p:xfrm>
        <a:graphic>
          <a:graphicData uri="http://schemas.openxmlformats.org/presentationml/2006/ole">
            <p:oleObj spid="_x0000_s1027" name="Worksheet" r:id="rId3" imgW="5733990" imgH="3333840" progId="Excel.Sheet.8">
              <p:link updateAutomatic="1"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1600200" y="1828800"/>
            <a:ext cx="3810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1200" y="3505200"/>
            <a:ext cx="304800" cy="304800"/>
          </a:xfrm>
          <a:prstGeom prst="ellipse">
            <a:avLst/>
          </a:prstGeom>
          <a:noFill/>
          <a:ln>
            <a:solidFill>
              <a:srgbClr val="BF0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Results- TYT</a:t>
            </a: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62000" y="1371600"/>
          <a:ext cx="7619999" cy="4190999"/>
        </p:xfrm>
        <a:graphic>
          <a:graphicData uri="http://schemas.openxmlformats.org/presentationml/2006/ole">
            <p:oleObj spid="_x0000_s16386" name="Worksheet" r:id="rId3" imgW="4600530" imgH="2762340" progId="Excel.Sheet.8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7150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5. Total Yield (Ounces) Per Treatment-TYT for Sugar Snap peas grown</a:t>
            </a:r>
          </a:p>
          <a:p>
            <a:r>
              <a:rPr lang="en-US" dirty="0" smtClean="0"/>
              <a:t>                 with LED lighting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TFH reduced by 15-20% with both LED treatments, </a:t>
            </a:r>
          </a:p>
          <a:p>
            <a:r>
              <a:rPr lang="en-US" dirty="0" smtClean="0"/>
              <a:t>TY was improved with both LED lighting treatments  by  approx.  200%</a:t>
            </a:r>
          </a:p>
          <a:p>
            <a:r>
              <a:rPr lang="en-US" dirty="0" smtClean="0"/>
              <a:t>8% better yield in full spectrum than red spectrum with 5% less wattage</a:t>
            </a:r>
          </a:p>
          <a:p>
            <a:r>
              <a:rPr lang="en-US" dirty="0" smtClean="0"/>
              <a:t>More consistent harvest by date with full spectrum despite lower wattage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sample size limiting</a:t>
            </a:r>
          </a:p>
          <a:p>
            <a:r>
              <a:rPr lang="en-US" dirty="0" smtClean="0"/>
              <a:t>Based on mean and difference in the mean, no statistically significant difference in lighted treatments. </a:t>
            </a:r>
          </a:p>
          <a:p>
            <a:r>
              <a:rPr lang="en-US" dirty="0" smtClean="0"/>
              <a:t>There was a statistically significant benefit with the 2 lighting treatments over no lighting</a:t>
            </a:r>
          </a:p>
          <a:p>
            <a:r>
              <a:rPr lang="en-US" dirty="0" smtClean="0"/>
              <a:t>Control for more variables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Discussion-Contributing Factors-Disease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2798" y="2362200"/>
            <a:ext cx="5374642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7526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Necrosis developed approximately 10 days after first transplants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0386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tissue analysis</a:t>
            </a:r>
          </a:p>
          <a:p>
            <a:r>
              <a:rPr lang="en-US" sz="2400" dirty="0" smtClean="0"/>
              <a:t>Wilt? </a:t>
            </a:r>
          </a:p>
          <a:p>
            <a:r>
              <a:rPr lang="en-US" sz="2400" dirty="0" smtClean="0"/>
              <a:t>mildew?</a:t>
            </a:r>
          </a:p>
          <a:p>
            <a:r>
              <a:rPr lang="en-US" sz="2400" dirty="0" smtClean="0"/>
              <a:t>Virus?</a:t>
            </a:r>
          </a:p>
          <a:p>
            <a:r>
              <a:rPr lang="en-US" sz="2400" dirty="0" smtClean="0"/>
              <a:t>Abiotic? 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Discussion-Contributing Factors-Disease Pressure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5410200" cy="4114800"/>
          </a:xfrm>
        </p:spPr>
        <p:txBody>
          <a:bodyPr/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Power Outage? Minimum temp reading week of Feb 7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22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° F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Little Foot\Pictures\2011-04-24 2011 Feb to Apr\2011 Feb to Apr 0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05200"/>
            <a:ext cx="39243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Discussion-Contributing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Lighting Set-up</a:t>
            </a:r>
          </a:p>
          <a:p>
            <a:pPr lvl="1"/>
            <a:r>
              <a:rPr lang="en-US" dirty="0" smtClean="0"/>
              <a:t>difficult to move</a:t>
            </a:r>
          </a:p>
          <a:p>
            <a:r>
              <a:rPr lang="en-US" dirty="0" smtClean="0"/>
              <a:t>Low side walls</a:t>
            </a:r>
          </a:p>
          <a:p>
            <a:r>
              <a:rPr lang="en-US" dirty="0" smtClean="0"/>
              <a:t>Spacing</a:t>
            </a:r>
          </a:p>
          <a:p>
            <a:pPr lvl="1"/>
            <a:r>
              <a:rPr lang="en-US" dirty="0" smtClean="0"/>
              <a:t>keeping blocks </a:t>
            </a:r>
          </a:p>
          <a:p>
            <a:pPr lvl="1">
              <a:buNone/>
            </a:pPr>
            <a:r>
              <a:rPr lang="en-US" dirty="0" smtClean="0"/>
              <a:t>   separate- reduced # of plants by 20%</a:t>
            </a:r>
          </a:p>
          <a:p>
            <a:pPr lvl="1"/>
            <a:r>
              <a:rPr lang="en-US" dirty="0" smtClean="0"/>
              <a:t>Harvesting individual blocks difficult</a:t>
            </a:r>
          </a:p>
          <a:p>
            <a:endParaRPr lang="en-US" dirty="0" smtClean="0"/>
          </a:p>
        </p:txBody>
      </p:sp>
      <p:pic>
        <p:nvPicPr>
          <p:cNvPr id="8" name="Picture 7" descr="2011 Feb to Apr 012.JPG"/>
          <p:cNvPicPr>
            <a:picLocks noChangeAspect="1"/>
          </p:cNvPicPr>
          <p:nvPr/>
        </p:nvPicPr>
        <p:blipFill>
          <a:blip r:embed="rId2" cstate="print"/>
          <a:srcRect l="35000" b="42222"/>
          <a:stretch>
            <a:fillRect/>
          </a:stretch>
        </p:blipFill>
        <p:spPr>
          <a:xfrm>
            <a:off x="3810000" y="1676400"/>
            <a:ext cx="5074920" cy="33832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Economic Analysis-Budget</a:t>
            </a:r>
            <a:endParaRPr lang="en-US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1676400"/>
          <a:ext cx="9144000" cy="3862388"/>
        </p:xfrm>
        <a:graphic>
          <a:graphicData uri="http://schemas.openxmlformats.org/presentationml/2006/ole">
            <p:oleObj spid="_x0000_s17410" name="Worksheet" r:id="rId3" imgW="6162750" imgH="2695485" progId="Excel.Sheet.8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638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  Expense Report- Winter Grown Sugar Snap Peas 2011- 224 sq Ft</a:t>
            </a:r>
          </a:p>
          <a:p>
            <a:r>
              <a:rPr lang="en-US" b="1" dirty="0" smtClean="0"/>
              <a:t>                Greenhouse Space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629400" y="29718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Small Farm Strategy-Product for niche market- </a:t>
            </a:r>
          </a:p>
          <a:p>
            <a:r>
              <a:rPr lang="en-US" dirty="0" smtClean="0"/>
              <a:t>“First to Market”- weather protection</a:t>
            </a:r>
          </a:p>
          <a:p>
            <a:r>
              <a:rPr lang="en-US" i="1" dirty="0" smtClean="0"/>
              <a:t> </a:t>
            </a:r>
            <a:r>
              <a:rPr lang="en-US" dirty="0" smtClean="0"/>
              <a:t>High Value Crop-</a:t>
            </a:r>
            <a:r>
              <a:rPr lang="en-US" i="1" dirty="0" smtClean="0"/>
              <a:t>Pisum</a:t>
            </a:r>
            <a:r>
              <a:rPr lang="en-US" dirty="0" smtClean="0"/>
              <a:t> </a:t>
            </a:r>
            <a:r>
              <a:rPr lang="en-US" i="1" dirty="0" smtClean="0"/>
              <a:t>sativum- </a:t>
            </a:r>
            <a:r>
              <a:rPr lang="en-US" dirty="0" smtClean="0"/>
              <a:t>Sugar snap peas</a:t>
            </a:r>
          </a:p>
          <a:p>
            <a:pPr lvl="1"/>
            <a:r>
              <a:rPr lang="en-US" dirty="0" smtClean="0"/>
              <a:t>Temperature needs in winter</a:t>
            </a:r>
          </a:p>
          <a:p>
            <a:pPr lvl="1"/>
            <a:r>
              <a:rPr lang="en-US" dirty="0" smtClean="0"/>
              <a:t>Day-length/light needs in winter</a:t>
            </a:r>
          </a:p>
          <a:p>
            <a:r>
              <a:rPr lang="en-US" dirty="0" smtClean="0"/>
              <a:t>Supplemental heat</a:t>
            </a:r>
          </a:p>
          <a:p>
            <a:r>
              <a:rPr lang="en-US" dirty="0" smtClean="0"/>
              <a:t>Supplemental lighting</a:t>
            </a:r>
          </a:p>
          <a:p>
            <a:pPr lvl="1"/>
            <a:r>
              <a:rPr lang="en-US" dirty="0" smtClean="0"/>
              <a:t>Light emitting diodes- LEDs</a:t>
            </a:r>
          </a:p>
          <a:p>
            <a:pPr lvl="2"/>
            <a:r>
              <a:rPr lang="en-US" dirty="0" smtClean="0"/>
              <a:t>Light wavelength/spectrum</a:t>
            </a:r>
          </a:p>
          <a:p>
            <a:r>
              <a:rPr lang="en-US" dirty="0" smtClean="0"/>
              <a:t>Economic viability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371600" y="1524000"/>
          <a:ext cx="5714999" cy="5197163"/>
        </p:xfrm>
        <a:graphic>
          <a:graphicData uri="http://schemas.openxmlformats.org/presentationml/2006/ole">
            <p:oleObj spid="_x0000_s48130" name="Worksheet" r:id="rId3" imgW="2628990" imgH="2390865" progId="Excel.Sheet.8">
              <p:link updateAutomatic="1"/>
            </p:oleObj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Economic Analysis-Budget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Economic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9 lbs/30 LF</a:t>
            </a:r>
          </a:p>
          <a:p>
            <a:r>
              <a:rPr lang="en-US" dirty="0" smtClean="0"/>
              <a:t>4 best yielding blocks - .5 lb/ LF</a:t>
            </a:r>
          </a:p>
          <a:p>
            <a:r>
              <a:rPr lang="en-US" dirty="0" smtClean="0"/>
              <a:t>Expected yield varies greatly</a:t>
            </a:r>
          </a:p>
          <a:p>
            <a:pPr lvl="1"/>
            <a:r>
              <a:rPr lang="en-US" dirty="0" smtClean="0"/>
              <a:t>Utah State-garden grown-  30 lb/100 ft (Drost, 2010). </a:t>
            </a:r>
          </a:p>
          <a:p>
            <a:pPr lvl="1"/>
            <a:r>
              <a:rPr lang="en-US" dirty="0" smtClean="0"/>
              <a:t>UCCE- field grown- .2 lb/ plant (Gaskell, 2010)</a:t>
            </a:r>
          </a:p>
          <a:p>
            <a:r>
              <a:rPr lang="en-US" dirty="0" smtClean="0"/>
              <a:t>.5lbs x 30LF= 15lbs</a:t>
            </a:r>
          </a:p>
          <a:p>
            <a:r>
              <a:rPr lang="en-US" dirty="0" smtClean="0"/>
              <a:t>If field grown yield could be achieved 57 lb for this 224’ space would be possible</a:t>
            </a:r>
          </a:p>
          <a:p>
            <a:r>
              <a:rPr lang="en-US" dirty="0" smtClean="0"/>
              <a:t>Still a </a:t>
            </a:r>
            <a:r>
              <a:rPr lang="en-US" dirty="0" smtClean="0">
                <a:solidFill>
                  <a:srgbClr val="FF0000"/>
                </a:solidFill>
              </a:rPr>
              <a:t>$114 loss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Results-Economic Viability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Results suggest LED improve yield and viability of growing Sugar snap peas in winter greenhouse</a:t>
            </a:r>
          </a:p>
          <a:p>
            <a:r>
              <a:rPr lang="en-US" dirty="0" smtClean="0"/>
              <a:t>Economic viability very much in question</a:t>
            </a:r>
          </a:p>
          <a:p>
            <a:r>
              <a:rPr lang="en-US" dirty="0" smtClean="0"/>
              <a:t>Raises a number of questions</a:t>
            </a:r>
          </a:p>
          <a:p>
            <a:pPr lvl="1"/>
            <a:r>
              <a:rPr lang="en-US" dirty="0" smtClean="0"/>
              <a:t>Minimum time and amount of LED</a:t>
            </a:r>
          </a:p>
          <a:p>
            <a:pPr lvl="1"/>
            <a:r>
              <a:rPr lang="en-US" dirty="0" smtClean="0"/>
              <a:t>Effect of a change in planting date</a:t>
            </a:r>
          </a:p>
          <a:p>
            <a:pPr lvl="1"/>
            <a:r>
              <a:rPr lang="en-US" dirty="0" smtClean="0"/>
              <a:t>Reduction in labor- Lighting set-up and management</a:t>
            </a:r>
          </a:p>
          <a:p>
            <a:pPr lvl="1"/>
            <a:r>
              <a:rPr lang="en-US" dirty="0" smtClean="0"/>
              <a:t>Ideal temperature setting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 spring planting date – 30 days supplemental light and heat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Early fall planting- 30 days supplemental light and heat</a:t>
            </a:r>
          </a:p>
          <a:p>
            <a:r>
              <a:rPr lang="en-US" dirty="0" smtClean="0"/>
              <a:t>Change bale spacing= 60LF for 224 sq. ft space</a:t>
            </a:r>
          </a:p>
          <a:p>
            <a:r>
              <a:rPr lang="en-US" dirty="0" smtClean="0"/>
              <a:t>Lighting to 4.3watt/ft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Future Work- Budget</a:t>
            </a:r>
            <a:endParaRPr lang="en-US" dirty="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905000" y="1752600"/>
          <a:ext cx="4876800" cy="4943475"/>
        </p:xfrm>
        <a:graphic>
          <a:graphicData uri="http://schemas.openxmlformats.org/presentationml/2006/ole">
            <p:oleObj spid="_x0000_s47107" name="Worksheet" r:id="rId3" imgW="2667060" imgH="2666910" progId="Excel.Sheet.8">
              <p:link updateAutomatic="1"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93467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2.  Hypothetical Expense Report- Winter Grown Sugar Snap Peas 2012-</a:t>
            </a:r>
          </a:p>
          <a:p>
            <a:r>
              <a:rPr lang="en-US" b="1" dirty="0" smtClean="0"/>
              <a:t>                224 sq. ft Greenhouse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28600" y="1295400"/>
          <a:ext cx="8547488" cy="4114800"/>
        </p:xfrm>
        <a:graphic>
          <a:graphicData uri="http://schemas.openxmlformats.org/presentationml/2006/ole">
            <p:oleObj spid="_x0000_s18435" name="Worksheet" r:id="rId3" imgW="6162750" imgH="3105240" progId="Excel.Sheet.8">
              <p:link updateAutomatic="1"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6400800" y="2590800"/>
            <a:ext cx="99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34000" y="3048000"/>
            <a:ext cx="11430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105400"/>
            <a:ext cx="838200" cy="381000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Observations and Conclusions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use of energy efficient LED lighting is gaining traction</a:t>
            </a:r>
          </a:p>
          <a:p>
            <a:pPr lvl="1"/>
            <a:r>
              <a:rPr lang="en-US" dirty="0" smtClean="0"/>
              <a:t>The improvements in spectrum availability, </a:t>
            </a:r>
          </a:p>
          <a:p>
            <a:pPr lvl="1"/>
            <a:r>
              <a:rPr lang="en-US" dirty="0" smtClean="0"/>
              <a:t>influx of research dollars </a:t>
            </a:r>
          </a:p>
          <a:p>
            <a:pPr lvl="1"/>
            <a:r>
              <a:rPr lang="en-US" dirty="0" smtClean="0"/>
              <a:t>improving price </a:t>
            </a:r>
          </a:p>
          <a:p>
            <a:r>
              <a:rPr lang="en-US" dirty="0" smtClean="0"/>
              <a:t>cost necessitates their application be in 'high value' crop situations</a:t>
            </a:r>
          </a:p>
          <a:p>
            <a:r>
              <a:rPr lang="en-US" dirty="0" smtClean="0"/>
              <a:t>Their effectiveness as a supplemental lighting was demonstrated</a:t>
            </a:r>
          </a:p>
          <a:p>
            <a:r>
              <a:rPr lang="en-US" dirty="0" smtClean="0"/>
              <a:t>The addition of 38-40 watts per 2.5 LF of peas increased yield by </a:t>
            </a:r>
            <a:r>
              <a:rPr lang="en-US" dirty="0" smtClean="0"/>
              <a:t>200</a:t>
            </a:r>
            <a:r>
              <a:rPr lang="en-US" dirty="0" smtClean="0"/>
              <a:t>% </a:t>
            </a:r>
          </a:p>
          <a:p>
            <a:r>
              <a:rPr lang="en-US" dirty="0" smtClean="0"/>
              <a:t>reduced time to harvest by 15-20%.  </a:t>
            </a:r>
          </a:p>
          <a:p>
            <a:r>
              <a:rPr lang="en-US" dirty="0" smtClean="0"/>
              <a:t>LEDs with 8% blue spectrum produce better yields and more consistent harvest but was not statistically significant</a:t>
            </a:r>
          </a:p>
          <a:p>
            <a:r>
              <a:rPr lang="en-US" dirty="0" smtClean="0"/>
              <a:t>The economic viability of using LEDs as a supplemental light source remains in question and requires further evaluation.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Literature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Cathey, H. M., and L. E. Campbell. 1979. Relative Efficiency of high- and low-pressure sodium and incandescent filament lamps used to</a:t>
            </a:r>
          </a:p>
          <a:p>
            <a:pPr>
              <a:buNone/>
            </a:pPr>
            <a:r>
              <a:rPr lang="en-US" sz="1100" dirty="0" smtClean="0"/>
              <a:t>		 supplement natural winter light in greenhouses. J. Amer. Soc. Hort. Sci. 104(6):812–825.</a:t>
            </a:r>
          </a:p>
          <a:p>
            <a:r>
              <a:rPr lang="en-US" sz="1100" dirty="0" smtClean="0"/>
              <a:t>Coleman, Eliot. 1998. The Winter Harvest Manual: Farming the Back Side of the Calendar. Four Seasons Farm, Harborside ME. pg. 1-2. </a:t>
            </a:r>
          </a:p>
          <a:p>
            <a:r>
              <a:rPr lang="en-US" sz="1100" dirty="0" smtClean="0"/>
              <a:t>Drost, Dan. 2010. Peas in the Garden. Utah State University Cooperative Extension.</a:t>
            </a:r>
          </a:p>
          <a:p>
            <a:r>
              <a:rPr lang="en-US" sz="1100" dirty="0" smtClean="0"/>
              <a:t>Duke, J.A. 1981. Handbook of Legumes of World Economic Importance. Plenum Press, New York. p. 199-265</a:t>
            </a:r>
          </a:p>
          <a:p>
            <a:r>
              <a:rPr lang="en-US" sz="1100" dirty="0" smtClean="0"/>
              <a:t>Gaskell, Mark. 1997. Edible Pea-Pod Production in California. Vegetable Research and Information Center.  	University of California</a:t>
            </a:r>
          </a:p>
          <a:p>
            <a:pPr>
              <a:buNone/>
            </a:pPr>
            <a:r>
              <a:rPr lang="en-US" sz="1100" dirty="0" smtClean="0"/>
              <a:t>		 Cooperative Extension. </a:t>
            </a:r>
          </a:p>
          <a:p>
            <a:r>
              <a:rPr lang="en-US" sz="1100" dirty="0" smtClean="0"/>
              <a:t>Greenhouse  Product News . Purdue Receives Grant to Study LED Lighting November 1, 2010</a:t>
            </a:r>
          </a:p>
          <a:p>
            <a:r>
              <a:rPr lang="en-US" sz="1100" dirty="0" smtClean="0"/>
              <a:t>Koontz, H. V., R. P. Prince, and R. F. Koontz. 1987. Comparison of fluorescent and high pressure sodium  lamps on growth of leaf lettuce</a:t>
            </a:r>
          </a:p>
          <a:p>
            <a:pPr>
              <a:buNone/>
            </a:pPr>
            <a:r>
              <a:rPr lang="en-US" sz="1100" dirty="0" smtClean="0"/>
              <a:t>		 Hort. Sci. 22:424–425.</a:t>
            </a:r>
          </a:p>
          <a:p>
            <a:r>
              <a:rPr lang="en-US" sz="1100" dirty="0" smtClean="0"/>
              <a:t> Massa, Gioa G., H.H. Kim, R.M. Wheeler, and C.A. Mitchell. 2008. Plant Productivity in Response to LED Lighting. Hort. Science </a:t>
            </a:r>
          </a:p>
          <a:p>
            <a:pPr>
              <a:buNone/>
            </a:pPr>
            <a:r>
              <a:rPr lang="en-US" sz="1100" dirty="0" smtClean="0"/>
              <a:t>		 43:1951-1955.</a:t>
            </a:r>
          </a:p>
          <a:p>
            <a:r>
              <a:rPr lang="en-US" sz="1100" dirty="0" smtClean="0"/>
              <a:t>Miles, C.A. and M. Sonde,  2003. Pea Shoots. PNW567 A Pacific Northwest Cooperative Extension Publication. Washington State </a:t>
            </a:r>
          </a:p>
          <a:p>
            <a:pPr>
              <a:buNone/>
            </a:pPr>
            <a:r>
              <a:rPr lang="en-US" sz="1100" dirty="0" smtClean="0"/>
              <a:t>		 University. pg. 5.</a:t>
            </a:r>
          </a:p>
          <a:p>
            <a:r>
              <a:rPr lang="en-US" sz="1100" dirty="0" smtClean="0"/>
              <a:t>Morrow, Robert C. 2008. LED Lighting in Horticulture. Hort Science  43:1947-1950. </a:t>
            </a:r>
          </a:p>
          <a:p>
            <a:r>
              <a:rPr lang="en-US" sz="1100" dirty="0" smtClean="0"/>
              <a:t>Morrow, Robert C., R. J. Bulb, and T.J. Tibbits. 2001. Light Emitting Diodes as an Irradiance Source for Plants. ASGSB Bulletin  vol 3. </a:t>
            </a:r>
          </a:p>
          <a:p>
            <a:r>
              <a:rPr lang="en-US" sz="1100" dirty="0" smtClean="0"/>
              <a:t>Slinkard, A. E., G. Bascur, and G. Hernandez-Bravo. 1994. Biotic and Abiotic Stresses of Cool Season Food Legumes in the Wester</a:t>
            </a:r>
          </a:p>
          <a:p>
            <a:pPr>
              <a:buNone/>
            </a:pPr>
            <a:r>
              <a:rPr lang="en-US" sz="1100" dirty="0" smtClean="0"/>
              <a:t>		n Hemisphere. 195-203. In: Muehlbauer F. J. and Kaiser W. J. (Eds.) Expanding the production and use of cool season food</a:t>
            </a:r>
          </a:p>
          <a:p>
            <a:pPr>
              <a:buNone/>
            </a:pPr>
            <a:r>
              <a:rPr lang="en-US" sz="1100" dirty="0" smtClean="0"/>
              <a:t>		 legumes. Kluwer Academic Publishers. Dordrecht, The Netherlands.</a:t>
            </a:r>
          </a:p>
          <a:p>
            <a:r>
              <a:rPr lang="en-US" sz="1100" dirty="0" smtClean="0"/>
              <a:t> Yorioi, N. C., R. M. Wheeler, G.D. Goins, and G.W. Stutttie.  1998. Blue Light Requirements for Crop Plants in 	Bioregenerative Life Support Systems. Life Support Bioseph. Science.  5:119-128</a:t>
            </a:r>
            <a:endParaRPr lang="en-US" sz="11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Introduction-Winter Harvest-Protection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Winter temps and day-light limiting but not prohibitive- Eliot Coleman</a:t>
            </a:r>
          </a:p>
          <a:p>
            <a:r>
              <a:rPr lang="en-US" dirty="0" smtClean="0"/>
              <a:t>Covered structures- </a:t>
            </a:r>
            <a:r>
              <a:rPr lang="en-US" sz="2800" dirty="0" smtClean="0"/>
              <a:t>row covers, cold frames, </a:t>
            </a:r>
          </a:p>
          <a:p>
            <a:pPr lvl="1">
              <a:buNone/>
            </a:pPr>
            <a:r>
              <a:rPr lang="en-US" dirty="0" smtClean="0"/>
              <a:t>     greenhouses, multiple layers</a:t>
            </a:r>
          </a:p>
          <a:p>
            <a:r>
              <a:rPr lang="en-US" dirty="0" smtClean="0"/>
              <a:t>No energy use- in-ground, ‘held’,  greens </a:t>
            </a:r>
            <a:r>
              <a:rPr lang="en-US" sz="2800" dirty="0" smtClean="0"/>
              <a:t>(mach</a:t>
            </a:r>
            <a:r>
              <a:rPr lang="en-US" sz="2800" dirty="0" smtClean="0">
                <a:cs typeface="Arial"/>
              </a:rPr>
              <a:t>é</a:t>
            </a:r>
            <a:r>
              <a:rPr lang="en-US" sz="2800" dirty="0" smtClean="0"/>
              <a:t>, spinach, arugula</a:t>
            </a:r>
          </a:p>
          <a:p>
            <a:r>
              <a:rPr lang="en-US" dirty="0" smtClean="0"/>
              <a:t>Additional heat in MN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Introduction-Sugar Snap peas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High Value Attributes of Edible pea pods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Sweet- 3 year-old like them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String-less varieties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Uses- fresh, cooked, frozen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Self life- 2 weeks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Convenience- ‘pre-packaged’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Limited locally grown supply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Cool season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Introduction-Sugar Snap Peas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Plant Characteristics</a:t>
            </a:r>
          </a:p>
          <a:p>
            <a:pPr lvl="1"/>
            <a:r>
              <a:rPr lang="en-US" dirty="0" smtClean="0"/>
              <a:t>temperature range</a:t>
            </a:r>
          </a:p>
          <a:p>
            <a:pPr lvl="2"/>
            <a:r>
              <a:rPr lang="en-US" dirty="0" smtClean="0"/>
              <a:t>Germination above 40</a:t>
            </a:r>
            <a:r>
              <a:rPr lang="en-US" dirty="0" smtClean="0">
                <a:latin typeface="Arial"/>
                <a:cs typeface="Arial"/>
              </a:rPr>
              <a:t>° F</a:t>
            </a:r>
            <a:endParaRPr lang="en-US" dirty="0" smtClean="0"/>
          </a:p>
          <a:p>
            <a:pPr lvl="2"/>
            <a:r>
              <a:rPr lang="en-US" dirty="0" smtClean="0"/>
              <a:t>50-75</a:t>
            </a:r>
            <a:r>
              <a:rPr lang="en-US" dirty="0" smtClean="0">
                <a:latin typeface="Arial"/>
                <a:cs typeface="Arial"/>
              </a:rPr>
              <a:t>°F</a:t>
            </a:r>
            <a:r>
              <a:rPr lang="en-US" dirty="0" smtClean="0"/>
              <a:t>, but can withstand below freezing temps (Slinkard </a:t>
            </a:r>
            <a:r>
              <a:rPr lang="en-US" i="1" dirty="0" smtClean="0"/>
              <a:t>et al</a:t>
            </a:r>
            <a:r>
              <a:rPr lang="en-US" dirty="0" smtClean="0"/>
              <a:t>. 1994)</a:t>
            </a:r>
          </a:p>
          <a:p>
            <a:pPr lvl="1"/>
            <a:r>
              <a:rPr lang="en-US" dirty="0" smtClean="0"/>
              <a:t>Grown year-round</a:t>
            </a:r>
          </a:p>
          <a:p>
            <a:pPr lvl="2"/>
            <a:r>
              <a:rPr lang="en-US" dirty="0" smtClean="0"/>
              <a:t>California, Oregon</a:t>
            </a:r>
          </a:p>
          <a:p>
            <a:pPr lvl="1"/>
            <a:r>
              <a:rPr lang="en-US" dirty="0" smtClean="0"/>
              <a:t>Self pollinating</a:t>
            </a:r>
          </a:p>
          <a:p>
            <a:pPr lvl="1"/>
            <a:r>
              <a:rPr lang="en-US" dirty="0" smtClean="0"/>
              <a:t>Crop time -55-70 days</a:t>
            </a:r>
          </a:p>
          <a:p>
            <a:pPr lvl="1"/>
            <a:r>
              <a:rPr lang="en-US" dirty="0" smtClean="0"/>
              <a:t>Taller varieties need trellising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Sugar Snap Peas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dirty="0" smtClean="0"/>
              <a:t>Previous Research- specifics are limited</a:t>
            </a:r>
          </a:p>
          <a:p>
            <a:r>
              <a:rPr lang="en-US" sz="4000" dirty="0" smtClean="0"/>
              <a:t>Oregon State</a:t>
            </a:r>
          </a:p>
          <a:p>
            <a:pPr lvl="1"/>
            <a:r>
              <a:rPr lang="en-US" sz="3600" dirty="0" smtClean="0"/>
              <a:t>Links heat units to harvest times</a:t>
            </a:r>
          </a:p>
          <a:p>
            <a:r>
              <a:rPr lang="en-US" sz="4000" dirty="0" smtClean="0"/>
              <a:t>UCCE- Season differences-not attributed specifically to day length/light or temperature </a:t>
            </a:r>
            <a:r>
              <a:rPr lang="en-US" sz="2600" dirty="0" smtClean="0"/>
              <a:t>(Gaskell, 1997)</a:t>
            </a:r>
          </a:p>
          <a:p>
            <a:r>
              <a:rPr lang="en-US" sz="4000" dirty="0" smtClean="0"/>
              <a:t>Edible pea shoots- Wash.</a:t>
            </a:r>
            <a:r>
              <a:rPr lang="en-US" sz="3900" dirty="0" smtClean="0"/>
              <a:t> State </a:t>
            </a:r>
            <a:r>
              <a:rPr lang="en-US" sz="1900" dirty="0" smtClean="0"/>
              <a:t>(Miles and Sonde, 2003)</a:t>
            </a:r>
          </a:p>
          <a:p>
            <a:pPr lvl="1"/>
            <a:r>
              <a:rPr lang="en-US" sz="3600" dirty="0" smtClean="0"/>
              <a:t>benefit from supplemental light Nov-Mar</a:t>
            </a:r>
          </a:p>
          <a:p>
            <a:pPr lvl="1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Introduction-Lighting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 pressure Sodium, Low pressure Sodium, Metal halide, Florescent- well studied</a:t>
            </a:r>
          </a:p>
          <a:p>
            <a:pPr lvl="1"/>
            <a:r>
              <a:rPr lang="en-US" dirty="0" smtClean="0"/>
              <a:t>Proven effective in greenhouse use- improves yield in lettuce by up to 150% </a:t>
            </a:r>
            <a:r>
              <a:rPr lang="en-US" sz="1900" dirty="0" smtClean="0"/>
              <a:t>(Koontz </a:t>
            </a:r>
            <a:r>
              <a:rPr lang="en-US" sz="1900" i="1" dirty="0" smtClean="0"/>
              <a:t>et al. </a:t>
            </a:r>
            <a:r>
              <a:rPr lang="en-US" sz="1900" dirty="0" smtClean="0"/>
              <a:t>1987; Cathey and Campbell 1979), </a:t>
            </a:r>
            <a:r>
              <a:rPr lang="en-US" sz="2000" dirty="0" smtClean="0"/>
              <a:t>(Wittwer ,1965 in Miles and Sonde, 2003)</a:t>
            </a:r>
            <a:endParaRPr lang="en-US" sz="1900" dirty="0" smtClean="0"/>
          </a:p>
          <a:p>
            <a:pPr lvl="1"/>
            <a:r>
              <a:rPr lang="en-US" dirty="0" smtClean="0"/>
              <a:t>High energy requirements- </a:t>
            </a:r>
            <a:r>
              <a:rPr lang="en-US" dirty="0" smtClean="0"/>
              <a:t>(exception: florescent)</a:t>
            </a:r>
            <a:endParaRPr lang="en-US" dirty="0" smtClean="0"/>
          </a:p>
          <a:p>
            <a:r>
              <a:rPr lang="en-US" dirty="0" smtClean="0"/>
              <a:t>LED</a:t>
            </a:r>
          </a:p>
          <a:p>
            <a:pPr lvl="1"/>
            <a:r>
              <a:rPr lang="en-US" dirty="0" smtClean="0"/>
              <a:t>Low energy required, durable, long- life, cool temperature, specific wavelength spectrums </a:t>
            </a:r>
            <a:r>
              <a:rPr lang="en-US" sz="1900" dirty="0" smtClean="0"/>
              <a:t>(Massa, 2001)</a:t>
            </a:r>
          </a:p>
          <a:p>
            <a:pPr lvl="1"/>
            <a:r>
              <a:rPr lang="en-US" dirty="0" smtClean="0"/>
              <a:t>Expensive initial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Introduction-LEDs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NASA – 1990’s  </a:t>
            </a:r>
            <a:r>
              <a:rPr lang="en-US" sz="1900" dirty="0" smtClean="0"/>
              <a:t>(Morrow, 2001). </a:t>
            </a:r>
          </a:p>
          <a:p>
            <a:r>
              <a:rPr lang="en-US" dirty="0" smtClean="0"/>
              <a:t>Red Spectrum- </a:t>
            </a:r>
          </a:p>
          <a:p>
            <a:pPr lvl="1"/>
            <a:r>
              <a:rPr lang="en-US" dirty="0" smtClean="0"/>
              <a:t>Blue spectrum 1-20%  </a:t>
            </a:r>
            <a:r>
              <a:rPr lang="en-US" sz="1900" dirty="0" smtClean="0"/>
              <a:t>(Yorio, 1998)</a:t>
            </a:r>
          </a:p>
          <a:p>
            <a:pPr lvl="2"/>
            <a:r>
              <a:rPr lang="en-US" dirty="0" smtClean="0"/>
              <a:t>Sole light source</a:t>
            </a:r>
          </a:p>
          <a:p>
            <a:r>
              <a:rPr lang="en-US" dirty="0" smtClean="0"/>
              <a:t>Supplemental light source</a:t>
            </a:r>
          </a:p>
          <a:p>
            <a:pPr lvl="1"/>
            <a:r>
              <a:rPr lang="en-US" dirty="0" smtClean="0"/>
              <a:t>Blue spectrum? </a:t>
            </a:r>
          </a:p>
          <a:p>
            <a:r>
              <a:rPr lang="en-US" dirty="0" smtClean="0"/>
              <a:t>Influx of research dollars – USDA </a:t>
            </a:r>
            <a:r>
              <a:rPr lang="en-US" sz="1900" dirty="0" smtClean="0"/>
              <a:t>(GPN, 2010)</a:t>
            </a:r>
          </a:p>
          <a:p>
            <a:pPr lvl="1"/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‘Green’ </a:t>
            </a:r>
            <a:r>
              <a:rPr lang="en-US" sz="1900" dirty="0" smtClean="0"/>
              <a:t>(Ouzounis , 2011)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Previous Research- LEDS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5954</TotalTime>
  <Words>1551</Words>
  <Application>Microsoft Office PowerPoint</Application>
  <PresentationFormat>On-screen Show (4:3)</PresentationFormat>
  <Paragraphs>303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Office Theme</vt:lpstr>
      <vt:lpstr>C:\Users\Little Foot\Documents\Karen\Masters Project\KMW Masters spreadsheet MAIN.xlsx!Shoot Length![KMW Masters spreadsheet MAIN.xlsx]Shoot Length Chart 3</vt:lpstr>
      <vt:lpstr>C:\Users\Little Foot\Documents\Karen\Masters Project\KMW Masters spreadsheet MAIN.xlsx!Harvest Data![KMW Masters spreadsheet MAIN.xlsx]Harvest Data Chart 2</vt:lpstr>
      <vt:lpstr>C:\Users\Little Foot\Documents\Karen\Masters Project\KMW Masters spreadsheet MAIN.xlsx!Treatment Data![KMW Masters spreadsheet MAIN.xlsx]Treatment Data Chart 2</vt:lpstr>
      <vt:lpstr>C:\Users\Little Foot\Documents\Karen\Masters Project\KMW Masters spreadsheet MAIN.xlsx!Harvest Data![KMW Masters spreadsheet MAIN.xlsx]Harvest Data Chart 1</vt:lpstr>
      <vt:lpstr>C:\Users\Little Foot\Documents\Karen\Masters Project\Masters Expense Report.xlsx!Sheet1!R1C1:R14C6</vt:lpstr>
      <vt:lpstr>C:\Users\Little Foot\Documents\Karen\Masters Project\Masters Expense Report.xlsx!Sheet2![Masters Expense Report.xlsx]Sheet2 Chart 1</vt:lpstr>
      <vt:lpstr>C:\Users\Little Foot\Documents\Karen\Masters Project\Masters Expense Report.xlsx!Sheet2![Masters Expense Report.xlsx]Sheet2 Chart 2</vt:lpstr>
      <vt:lpstr>C:\Users\Little Foot\Documents\Karen\Masters Project\Masters Expense Report.xlsx!Sheet1!R18C1:R33C6</vt:lpstr>
      <vt:lpstr>The Effects of LED Lighting on Winter Greenhouse Grown Sugar Snap Peas </vt:lpstr>
      <vt:lpstr>Background</vt:lpstr>
      <vt:lpstr>Introduction</vt:lpstr>
      <vt:lpstr>Introduction-Winter Harvest-Protection Components</vt:lpstr>
      <vt:lpstr>Introduction-Sugar Snap peas</vt:lpstr>
      <vt:lpstr>Introduction-Sugar Snap Peas</vt:lpstr>
      <vt:lpstr>Sugar Snap Peas</vt:lpstr>
      <vt:lpstr> Introduction-Lighting</vt:lpstr>
      <vt:lpstr>Introduction-LEDs </vt:lpstr>
      <vt:lpstr>Introduction-Economics</vt:lpstr>
      <vt:lpstr>Methods and Materials</vt:lpstr>
      <vt:lpstr>Materials and Methods- Preliminary Experiment</vt:lpstr>
      <vt:lpstr>Materials and Methods-Primary Experiment- Growing method</vt:lpstr>
      <vt:lpstr>Slide 14</vt:lpstr>
      <vt:lpstr>Materials and Methods-LED Lighting Treatments</vt:lpstr>
      <vt:lpstr>Materials and Methods- Data Collection</vt:lpstr>
      <vt:lpstr>Results-TFB</vt:lpstr>
      <vt:lpstr>Results- ASL</vt:lpstr>
      <vt:lpstr>Results- Harvest</vt:lpstr>
      <vt:lpstr>Results- TFH and LH</vt:lpstr>
      <vt:lpstr>Results- Yield</vt:lpstr>
      <vt:lpstr>Results- TYB</vt:lpstr>
      <vt:lpstr>Results- TYT</vt:lpstr>
      <vt:lpstr>Discussion</vt:lpstr>
      <vt:lpstr>Discussion</vt:lpstr>
      <vt:lpstr>Discussion-Contributing Factors-Disease Pressure</vt:lpstr>
      <vt:lpstr>Discussion-Contributing Factors-Disease Pressure</vt:lpstr>
      <vt:lpstr>Discussion-Contributing Factors</vt:lpstr>
      <vt:lpstr>Economic Analysis-Budget</vt:lpstr>
      <vt:lpstr>Economic Analysis-Budget</vt:lpstr>
      <vt:lpstr>Economic Analysis</vt:lpstr>
      <vt:lpstr>Results-Economic Viability</vt:lpstr>
      <vt:lpstr>Future Work</vt:lpstr>
      <vt:lpstr>Future Work- Budget</vt:lpstr>
      <vt:lpstr>Future Work</vt:lpstr>
      <vt:lpstr> Key Observations and Conclusions  </vt:lpstr>
      <vt:lpstr>Literature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LED Lighting on Winter Greenhouse Grown Sugar Snap Peas</dc:title>
  <dc:creator>Little Foot</dc:creator>
  <cp:lastModifiedBy>Little Foot</cp:lastModifiedBy>
  <cp:revision>101</cp:revision>
  <dcterms:created xsi:type="dcterms:W3CDTF">2011-12-08T15:59:45Z</dcterms:created>
  <dcterms:modified xsi:type="dcterms:W3CDTF">2011-12-16T12:47:29Z</dcterms:modified>
</cp:coreProperties>
</file>