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257" r:id="rId3"/>
    <p:sldId id="266" r:id="rId4"/>
    <p:sldId id="269" r:id="rId5"/>
    <p:sldId id="270" r:id="rId6"/>
    <p:sldId id="271" r:id="rId7"/>
    <p:sldId id="287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67" r:id="rId17"/>
    <p:sldId id="258" r:id="rId18"/>
    <p:sldId id="259" r:id="rId19"/>
    <p:sldId id="268" r:id="rId20"/>
    <p:sldId id="273" r:id="rId21"/>
    <p:sldId id="275" r:id="rId22"/>
    <p:sldId id="290" r:id="rId23"/>
    <p:sldId id="277" r:id="rId24"/>
    <p:sldId id="272" r:id="rId25"/>
    <p:sldId id="278" r:id="rId26"/>
    <p:sldId id="288" r:id="rId27"/>
    <p:sldId id="289" r:id="rId28"/>
    <p:sldId id="261" r:id="rId29"/>
    <p:sldId id="262" r:id="rId30"/>
    <p:sldId id="263" r:id="rId31"/>
    <p:sldId id="264" r:id="rId32"/>
    <p:sldId id="265" r:id="rId33"/>
    <p:sldId id="27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CP, %</c:v>
                </c:pt>
              </c:strCache>
            </c:strRef>
          </c:tx>
          <c:spPr>
            <a:solidFill>
              <a:schemeClr val="tx1"/>
            </a:solidFill>
          </c:spP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Sheet1!$B$2:$B$10</c:f>
              <c:numCache>
                <c:formatCode>0.0%</c:formatCode>
                <c:ptCount val="9"/>
                <c:pt idx="0">
                  <c:v>0.29620000000000002</c:v>
                </c:pt>
                <c:pt idx="1">
                  <c:v>0.23400000000000001</c:v>
                </c:pt>
                <c:pt idx="2">
                  <c:v>0.221</c:v>
                </c:pt>
                <c:pt idx="3">
                  <c:v>0.20480000000000001</c:v>
                </c:pt>
                <c:pt idx="4">
                  <c:v>0.22020000000000001</c:v>
                </c:pt>
                <c:pt idx="5">
                  <c:v>0.2596</c:v>
                </c:pt>
                <c:pt idx="6">
                  <c:v>0.23880000000000001</c:v>
                </c:pt>
                <c:pt idx="7">
                  <c:v>0.2178000000000001</c:v>
                </c:pt>
                <c:pt idx="8">
                  <c:v>0.17380000000000001</c:v>
                </c:pt>
              </c:numCache>
            </c:numRef>
          </c:val>
        </c:ser>
        <c:axId val="66022400"/>
        <c:axId val="76743808"/>
      </c:barChart>
      <c:catAx>
        <c:axId val="66022400"/>
        <c:scaling>
          <c:orientation val="minMax"/>
        </c:scaling>
        <c:axPos val="b"/>
        <c:numFmt formatCode="m/d/yyyy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76743808"/>
        <c:crosses val="autoZero"/>
        <c:lblAlgn val="ctr"/>
        <c:lblOffset val="100"/>
      </c:catAx>
      <c:valAx>
        <c:axId val="76743808"/>
        <c:scaling>
          <c:orientation val="minMax"/>
        </c:scaling>
        <c:axPos val="l"/>
        <c:majorGridlines/>
        <c:numFmt formatCode="0.0%" sourceLinked="1"/>
        <c:tickLblPos val="nextTo"/>
        <c:crossAx val="6602240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Lignin, %</c:v>
                </c:pt>
              </c:strCache>
            </c:strRef>
          </c:tx>
          <c:spPr>
            <a:solidFill>
              <a:schemeClr val="tx1"/>
            </a:solidFill>
            <a:ln>
              <a:solidFill>
                <a:prstClr val="black"/>
              </a:solidFill>
            </a:ln>
          </c:spP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Sheet1!$B$2:$B$10</c:f>
              <c:numCache>
                <c:formatCode>0.0%</c:formatCode>
                <c:ptCount val="9"/>
                <c:pt idx="0">
                  <c:v>3.6200000000000031E-2</c:v>
                </c:pt>
                <c:pt idx="1">
                  <c:v>5.8200000000000002E-2</c:v>
                </c:pt>
                <c:pt idx="2">
                  <c:v>6.6799999999999998E-2</c:v>
                </c:pt>
                <c:pt idx="3">
                  <c:v>5.8200000000000002E-2</c:v>
                </c:pt>
                <c:pt idx="4">
                  <c:v>4.5400000000000003E-2</c:v>
                </c:pt>
                <c:pt idx="5">
                  <c:v>5.0400000000000014E-2</c:v>
                </c:pt>
                <c:pt idx="6">
                  <c:v>3.9399999999999998E-2</c:v>
                </c:pt>
                <c:pt idx="7">
                  <c:v>3.3600000000000005E-2</c:v>
                </c:pt>
                <c:pt idx="8">
                  <c:v>4.3799999999999992E-2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Cellulose</c:v>
                </c:pt>
              </c:strCache>
            </c:strRef>
          </c:tx>
          <c:spPr>
            <a:solidFill>
              <a:srgbClr val="FFCC00"/>
            </a:solidFill>
            <a:ln>
              <a:solidFill>
                <a:prstClr val="black"/>
              </a:solidFill>
            </a:ln>
          </c:spP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Sheet1!$C$2:$C$10</c:f>
              <c:numCache>
                <c:formatCode>0.0%</c:formatCode>
                <c:ptCount val="9"/>
                <c:pt idx="0">
                  <c:v>0.18580000000000013</c:v>
                </c:pt>
                <c:pt idx="1">
                  <c:v>0.22539999999999996</c:v>
                </c:pt>
                <c:pt idx="2">
                  <c:v>0.27060000000000006</c:v>
                </c:pt>
                <c:pt idx="3">
                  <c:v>0.29480000000000023</c:v>
                </c:pt>
                <c:pt idx="4">
                  <c:v>0.26740000000000008</c:v>
                </c:pt>
                <c:pt idx="5">
                  <c:v>0.23020000000000004</c:v>
                </c:pt>
                <c:pt idx="6">
                  <c:v>0.24680000000000013</c:v>
                </c:pt>
                <c:pt idx="7">
                  <c:v>0.22800000000000004</c:v>
                </c:pt>
                <c:pt idx="8">
                  <c:v>0.24140000000000011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Hemi-cellulose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Sheet1!$D$2:$D$10</c:f>
              <c:numCache>
                <c:formatCode>0.0%</c:formatCode>
                <c:ptCount val="9"/>
                <c:pt idx="0">
                  <c:v>0.17019999999999996</c:v>
                </c:pt>
                <c:pt idx="1">
                  <c:v>0.17480000000000009</c:v>
                </c:pt>
                <c:pt idx="2">
                  <c:v>0.18780000000000008</c:v>
                </c:pt>
                <c:pt idx="3">
                  <c:v>0.23400000000000018</c:v>
                </c:pt>
                <c:pt idx="4">
                  <c:v>0.22739999999999999</c:v>
                </c:pt>
                <c:pt idx="5">
                  <c:v>0.24860000000000004</c:v>
                </c:pt>
                <c:pt idx="6">
                  <c:v>0.20419999999999999</c:v>
                </c:pt>
                <c:pt idx="7">
                  <c:v>0.18920000000000003</c:v>
                </c:pt>
                <c:pt idx="8">
                  <c:v>0.21540000000000017</c:v>
                </c:pt>
              </c:numCache>
            </c:numRef>
          </c:val>
        </c:ser>
        <c:overlap val="100"/>
        <c:axId val="76846208"/>
        <c:axId val="111481984"/>
      </c:barChart>
      <c:lineChart>
        <c:grouping val="standard"/>
        <c:ser>
          <c:idx val="3"/>
          <c:order val="3"/>
          <c:tx>
            <c:strRef>
              <c:f>Sheet1!$E$1</c:f>
              <c:strCache>
                <c:ptCount val="1"/>
                <c:pt idx="0">
                  <c:v>NDFd 48 hr, % NDF</c:v>
                </c:pt>
              </c:strCache>
            </c:strRef>
          </c:tx>
          <c:spPr>
            <a:ln w="63500"/>
          </c:spPr>
          <c:marker>
            <c:symbol val="none"/>
          </c:marke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Sheet1!$E$2:$E$10</c:f>
              <c:numCache>
                <c:formatCode>0.0%</c:formatCode>
                <c:ptCount val="9"/>
                <c:pt idx="0">
                  <c:v>0.8260000000000004</c:v>
                </c:pt>
                <c:pt idx="1">
                  <c:v>0.71800000000000053</c:v>
                </c:pt>
                <c:pt idx="2">
                  <c:v>0.64800000000000046</c:v>
                </c:pt>
                <c:pt idx="3">
                  <c:v>0.71200000000000052</c:v>
                </c:pt>
                <c:pt idx="4">
                  <c:v>0.76200000000000034</c:v>
                </c:pt>
                <c:pt idx="5">
                  <c:v>0.80800000000000005</c:v>
                </c:pt>
                <c:pt idx="6">
                  <c:v>0.78200000000000003</c:v>
                </c:pt>
                <c:pt idx="7">
                  <c:v>0.76200000000000045</c:v>
                </c:pt>
                <c:pt idx="8">
                  <c:v>0.75600000000000045</c:v>
                </c:pt>
              </c:numCache>
            </c:numRef>
          </c:val>
          <c:smooth val="1"/>
        </c:ser>
        <c:marker val="1"/>
        <c:axId val="76846208"/>
        <c:axId val="111481984"/>
      </c:lineChart>
      <c:catAx>
        <c:axId val="76846208"/>
        <c:scaling>
          <c:orientation val="minMax"/>
        </c:scaling>
        <c:axPos val="b"/>
        <c:numFmt formatCode="m/d/yyyy" sourceLinked="1"/>
        <c:tickLblPos val="nextTo"/>
        <c:txPr>
          <a:bodyPr rot="-2100000" vert="horz"/>
          <a:lstStyle/>
          <a:p>
            <a:pPr>
              <a:defRPr/>
            </a:pPr>
            <a:endParaRPr lang="en-US"/>
          </a:p>
        </c:txPr>
        <c:crossAx val="111481984"/>
        <c:crosses val="autoZero"/>
        <c:lblAlgn val="ctr"/>
        <c:lblOffset val="100"/>
      </c:catAx>
      <c:valAx>
        <c:axId val="111481984"/>
        <c:scaling>
          <c:orientation val="minMax"/>
        </c:scaling>
        <c:axPos val="l"/>
        <c:majorGridlines/>
        <c:numFmt formatCode="0.0%" sourceLinked="1"/>
        <c:tickLblPos val="nextTo"/>
        <c:crossAx val="7684620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Fat, %</c:v>
                </c:pt>
              </c:strCache>
            </c:strRef>
          </c:tx>
          <c:spPr>
            <a:solidFill>
              <a:schemeClr val="tx1"/>
            </a:solidFill>
            <a:ln>
              <a:solidFill>
                <a:prstClr val="black"/>
              </a:solidFill>
            </a:ln>
          </c:spP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Sheet1!$B$2:$B$10</c:f>
              <c:numCache>
                <c:formatCode>0.0%</c:formatCode>
                <c:ptCount val="9"/>
                <c:pt idx="0">
                  <c:v>4.02E-2</c:v>
                </c:pt>
                <c:pt idx="1">
                  <c:v>3.5200000000000002E-2</c:v>
                </c:pt>
                <c:pt idx="2">
                  <c:v>3.9800000000000002E-2</c:v>
                </c:pt>
                <c:pt idx="3">
                  <c:v>2.7000000000000024E-2</c:v>
                </c:pt>
                <c:pt idx="4">
                  <c:v>3.5800000000000012E-2</c:v>
                </c:pt>
                <c:pt idx="5">
                  <c:v>3.0199999999999998E-2</c:v>
                </c:pt>
                <c:pt idx="6">
                  <c:v>3.500000000000001E-2</c:v>
                </c:pt>
                <c:pt idx="7">
                  <c:v>3.740000000000003E-2</c:v>
                </c:pt>
                <c:pt idx="8">
                  <c:v>2.8399999999999998E-2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NFC, %</c:v>
                </c:pt>
              </c:strCache>
            </c:strRef>
          </c:tx>
          <c:spPr>
            <a:solidFill>
              <a:srgbClr val="FFCC00"/>
            </a:solidFill>
            <a:ln>
              <a:solidFill>
                <a:prstClr val="black"/>
              </a:solidFill>
            </a:ln>
          </c:spP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Sheet1!$C$2:$C$10</c:f>
              <c:numCache>
                <c:formatCode>0.0%</c:formatCode>
                <c:ptCount val="9"/>
                <c:pt idx="0">
                  <c:v>0.23192000000000004</c:v>
                </c:pt>
                <c:pt idx="1">
                  <c:v>0.22439999999999999</c:v>
                </c:pt>
                <c:pt idx="2">
                  <c:v>0.1666</c:v>
                </c:pt>
                <c:pt idx="3">
                  <c:v>0.12720000000000001</c:v>
                </c:pt>
                <c:pt idx="4">
                  <c:v>0.15780000000000011</c:v>
                </c:pt>
                <c:pt idx="5">
                  <c:v>0.1368</c:v>
                </c:pt>
                <c:pt idx="6">
                  <c:v>0.19040000000000004</c:v>
                </c:pt>
                <c:pt idx="7">
                  <c:v>0.2420000000000001</c:v>
                </c:pt>
                <c:pt idx="8">
                  <c:v>0.2420000000000001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TDN, %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cat>
            <c:numRef>
              <c:f>Sheet1!$A$2:$A$10</c:f>
              <c:numCache>
                <c:formatCode>m/d/yyyy</c:formatCode>
                <c:ptCount val="9"/>
                <c:pt idx="0">
                  <c:v>40283</c:v>
                </c:pt>
                <c:pt idx="1">
                  <c:v>40316</c:v>
                </c:pt>
                <c:pt idx="2">
                  <c:v>40351</c:v>
                </c:pt>
                <c:pt idx="3">
                  <c:v>40379</c:v>
                </c:pt>
                <c:pt idx="4">
                  <c:v>40414</c:v>
                </c:pt>
                <c:pt idx="5">
                  <c:v>40441</c:v>
                </c:pt>
                <c:pt idx="6">
                  <c:v>40477</c:v>
                </c:pt>
                <c:pt idx="7">
                  <c:v>40501</c:v>
                </c:pt>
                <c:pt idx="8">
                  <c:v>40532</c:v>
                </c:pt>
              </c:numCache>
            </c:numRef>
          </c:cat>
          <c:val>
            <c:numRef>
              <c:f>Sheet1!$D$2:$D$10</c:f>
              <c:numCache>
                <c:formatCode>0.0%</c:formatCode>
                <c:ptCount val="9"/>
                <c:pt idx="0">
                  <c:v>0.67400000000000071</c:v>
                </c:pt>
                <c:pt idx="1">
                  <c:v>0.60400000000000043</c:v>
                </c:pt>
                <c:pt idx="2">
                  <c:v>0.5760000000000004</c:v>
                </c:pt>
                <c:pt idx="3">
                  <c:v>0.55000000000000004</c:v>
                </c:pt>
                <c:pt idx="4">
                  <c:v>0.61000000000000043</c:v>
                </c:pt>
                <c:pt idx="5">
                  <c:v>0.58600000000000008</c:v>
                </c:pt>
                <c:pt idx="6">
                  <c:v>0.63200000000000045</c:v>
                </c:pt>
                <c:pt idx="7">
                  <c:v>0.66000000000000036</c:v>
                </c:pt>
                <c:pt idx="8">
                  <c:v>0.62200000000000055</c:v>
                </c:pt>
              </c:numCache>
            </c:numRef>
          </c:val>
        </c:ser>
        <c:axId val="112752896"/>
        <c:axId val="112918528"/>
      </c:barChart>
      <c:catAx>
        <c:axId val="112752896"/>
        <c:scaling>
          <c:orientation val="minMax"/>
        </c:scaling>
        <c:axPos val="b"/>
        <c:numFmt formatCode="m/d/yyyy" sourceLinked="1"/>
        <c:tickLblPos val="nextTo"/>
        <c:txPr>
          <a:bodyPr rot="-2100000" vert="horz"/>
          <a:lstStyle/>
          <a:p>
            <a:pPr>
              <a:defRPr/>
            </a:pPr>
            <a:endParaRPr lang="en-US"/>
          </a:p>
        </c:txPr>
        <c:crossAx val="112918528"/>
        <c:crosses val="autoZero"/>
        <c:lblAlgn val="ctr"/>
        <c:lblOffset val="100"/>
      </c:catAx>
      <c:valAx>
        <c:axId val="112918528"/>
        <c:scaling>
          <c:orientation val="minMax"/>
        </c:scaling>
        <c:axPos val="l"/>
        <c:majorGridlines/>
        <c:numFmt formatCode="0.0%" sourceLinked="1"/>
        <c:tickLblPos val="nextTo"/>
        <c:crossAx val="11275289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Pairs</c:v>
                </c:pt>
              </c:strCache>
            </c:strRef>
          </c:tx>
          <c:spPr>
            <a:solidFill>
              <a:schemeClr val="tx1"/>
            </a:solidFill>
          </c:spPr>
          <c:dLbls>
            <c:txPr>
              <a:bodyPr/>
              <a:lstStyle/>
              <a:p>
                <a:pPr>
                  <a:defRPr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Val val="1"/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2.16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Wean - Feed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Val val="1"/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1.45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Wean + Feed</c:v>
                </c:pt>
              </c:strCache>
            </c:strRef>
          </c:tx>
          <c:spPr>
            <a:solidFill>
              <a:schemeClr val="accent2"/>
            </a:solidFill>
          </c:spPr>
          <c:dLbls>
            <c:txPr>
              <a:bodyPr/>
              <a:lstStyle/>
              <a:p>
                <a:pPr>
                  <a:defRPr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Val val="1"/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2.0499999999999998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Stocker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Val val="1"/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0.86000000000000032</c:v>
                </c:pt>
              </c:numCache>
            </c:numRef>
          </c:val>
        </c:ser>
        <c:dLbls>
          <c:showVal val="1"/>
        </c:dLbls>
        <c:axId val="66014592"/>
        <c:axId val="66888448"/>
      </c:barChart>
      <c:catAx>
        <c:axId val="66014592"/>
        <c:scaling>
          <c:orientation val="minMax"/>
        </c:scaling>
        <c:axPos val="b"/>
        <c:numFmt formatCode="General" sourceLinked="1"/>
        <c:tickLblPos val="nextTo"/>
        <c:crossAx val="66888448"/>
        <c:crosses val="autoZero"/>
        <c:auto val="1"/>
        <c:lblAlgn val="ctr"/>
        <c:lblOffset val="100"/>
      </c:catAx>
      <c:valAx>
        <c:axId val="668884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Lbs / day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66014592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aseline="0">
              <a:latin typeface="Arial" pitchFamily="34" charset="0"/>
            </a:defRPr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AA47D-AB91-4E91-A019-389FCA7FF5B7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EF814-B020-45AD-8CE5-0C1147D25B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EE0F-2DF8-48A6-AFE9-A73B85EA50F3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388C-154B-40DA-991E-BF096B5FD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1A3EE0F-2DF8-48A6-AFE9-A73B85EA50F3}" type="datetimeFigureOut">
              <a:rPr lang="en-US" smtClean="0"/>
              <a:pPr/>
              <a:t>2/10/2011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F39388C-154B-40DA-991E-BF096B5FD4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Grazing Wedge Use In Beef Production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/>
          <a:p>
            <a:r>
              <a:rPr lang="en-US" dirty="0" smtClean="0"/>
              <a:t>W. J. Sexten, </a:t>
            </a:r>
            <a:r>
              <a:rPr lang="en-US" dirty="0" err="1" smtClean="0"/>
              <a:t>Ph.D</a:t>
            </a:r>
            <a:endParaRPr lang="en-US" dirty="0" smtClean="0"/>
          </a:p>
          <a:p>
            <a:r>
              <a:rPr lang="en-US" dirty="0" smtClean="0"/>
              <a:t>sextenj@missouri.edu</a:t>
            </a:r>
            <a:endParaRPr lang="en-US" dirty="0"/>
          </a:p>
        </p:txBody>
      </p:sp>
      <p:pic>
        <p:nvPicPr>
          <p:cNvPr id="4" name="Picture 3" descr="COMAG LOGO.JPG"/>
          <p:cNvPicPr>
            <a:picLocks noChangeAspect="1"/>
          </p:cNvPicPr>
          <p:nvPr/>
        </p:nvPicPr>
        <p:blipFill>
          <a:blip r:embed="rId2" cstate="print"/>
          <a:srcRect l="2174" t="10684"/>
          <a:stretch>
            <a:fillRect/>
          </a:stretch>
        </p:blipFill>
        <p:spPr>
          <a:xfrm>
            <a:off x="228601" y="4319160"/>
            <a:ext cx="5638799" cy="1776840"/>
          </a:xfrm>
          <a:prstGeom prst="rect">
            <a:avLst/>
          </a:prstGeom>
        </p:spPr>
      </p:pic>
      <p:pic>
        <p:nvPicPr>
          <p:cNvPr id="5" name="Picture 4" descr="SARE_NorthCentral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2068" y="4038600"/>
            <a:ext cx="2963333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5, 2009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79" r="1042"/>
          <a:stretch>
            <a:fillRect/>
          </a:stretch>
        </p:blipFill>
        <p:spPr bwMode="auto">
          <a:xfrm>
            <a:off x="609600" y="1447800"/>
            <a:ext cx="787299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18, 2009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65" r="2288"/>
          <a:stretch>
            <a:fillRect/>
          </a:stretch>
        </p:blipFill>
        <p:spPr bwMode="auto">
          <a:xfrm>
            <a:off x="941696" y="1447800"/>
            <a:ext cx="724639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29, 2009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88" r="1926"/>
          <a:stretch>
            <a:fillRect/>
          </a:stretch>
        </p:blipFill>
        <p:spPr bwMode="auto">
          <a:xfrm>
            <a:off x="955344" y="1447800"/>
            <a:ext cx="72201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24, 2009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371"/>
          <a:stretch>
            <a:fillRect/>
          </a:stretch>
        </p:blipFill>
        <p:spPr bwMode="auto">
          <a:xfrm>
            <a:off x="914400" y="1524000"/>
            <a:ext cx="7320473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20, 2009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907" y="1523999"/>
            <a:ext cx="7641093" cy="491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16, 2009</a:t>
            </a:r>
            <a:endParaRPr lang="en-US" dirty="0"/>
          </a:p>
        </p:txBody>
      </p:sp>
      <p:pic>
        <p:nvPicPr>
          <p:cNvPr id="11" name="Content Placeholder 10" descr="pasture stages CC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3276"/>
          <a:stretch>
            <a:fillRect/>
          </a:stretch>
        </p:blipFill>
        <p:spPr>
          <a:xfrm>
            <a:off x="83987" y="1524000"/>
            <a:ext cx="8983813" cy="44958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a grazing wedge</a:t>
            </a:r>
            <a:endParaRPr lang="en-US" dirty="0"/>
          </a:p>
        </p:txBody>
      </p:sp>
      <p:pic>
        <p:nvPicPr>
          <p:cNvPr id="4" name="Content Placeholder 3" descr="wedge"/>
          <p:cNvPicPr>
            <a:picLocks noGrp="1"/>
          </p:cNvPicPr>
          <p:nvPr>
            <p:ph idx="1"/>
          </p:nvPr>
        </p:nvPicPr>
        <p:blipFill>
          <a:blip r:embed="rId2" cstate="print"/>
          <a:srcRect l="1479" t="1042" r="921" b="34339"/>
          <a:stretch>
            <a:fillRect/>
          </a:stretch>
        </p:blipFill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 rot="1022022">
            <a:off x="616226" y="2421243"/>
            <a:ext cx="2660364" cy="1341167"/>
          </a:xfrm>
          <a:prstGeom prst="ellipse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629523">
            <a:off x="4850136" y="3746344"/>
            <a:ext cx="2946778" cy="838233"/>
          </a:xfrm>
          <a:prstGeom prst="ellipse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beef wedge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39"/>
          <a:stretch>
            <a:fillRect/>
          </a:stretch>
        </p:blipFill>
        <p:spPr bwMode="auto">
          <a:xfrm>
            <a:off x="304800" y="1447005"/>
            <a:ext cx="8515582" cy="533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common beef pasture system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73624"/>
            <a:ext cx="7620000" cy="497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pasture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Removes operator bias on forage availability</a:t>
            </a:r>
          </a:p>
          <a:p>
            <a:r>
              <a:rPr lang="en-US" dirty="0" smtClean="0"/>
              <a:t>Measured and monitored management during the first pass through pastures facilitates simple pasture management late season</a:t>
            </a:r>
          </a:p>
          <a:p>
            <a:r>
              <a:rPr lang="en-US" dirty="0" smtClean="0"/>
              <a:t>Once reproductive plant portion is grazed, hayed, trampled or </a:t>
            </a:r>
            <a:r>
              <a:rPr lang="en-US" smtClean="0"/>
              <a:t>mowed manage re-growth </a:t>
            </a:r>
            <a:r>
              <a:rPr lang="en-US" dirty="0" smtClean="0"/>
              <a:t>remainder of season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dge"/>
          <p:cNvPicPr>
            <a:picLocks noGrp="1"/>
          </p:cNvPicPr>
          <p:nvPr>
            <p:ph idx="1"/>
          </p:nvPr>
        </p:nvPicPr>
        <p:blipFill>
          <a:blip r:embed="rId2" cstate="print"/>
          <a:srcRect l="1479" t="1042" r="921" b="34339"/>
          <a:stretch>
            <a:fillRect/>
          </a:stretch>
        </p:blipFill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856" y="76200"/>
            <a:ext cx="76295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63362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smtClean="0"/>
              <a:t>www.grazingbeef.missouri.edu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Graze to &lt; 1400 lbs of DM / acre</a:t>
            </a:r>
            <a:br>
              <a:rPr lang="en-US" dirty="0" smtClean="0"/>
            </a:br>
            <a:r>
              <a:rPr lang="en-US" dirty="0" smtClean="0"/>
              <a:t>on first pass</a:t>
            </a:r>
            <a:endParaRPr lang="en-US" dirty="0"/>
          </a:p>
        </p:txBody>
      </p:sp>
      <p:pic>
        <p:nvPicPr>
          <p:cNvPr id="6" name="Content Placeholder 5" descr="Grazing heigh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212"/>
          <a:stretch>
            <a:fillRect/>
          </a:stretch>
        </p:blipFill>
        <p:spPr>
          <a:xfrm>
            <a:off x="1011725" y="1676400"/>
            <a:ext cx="7117291" cy="4953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Non-Uniform grazing = </a:t>
            </a:r>
            <a:br>
              <a:rPr lang="en-US" dirty="0" smtClean="0"/>
            </a:br>
            <a:r>
              <a:rPr lang="en-US" dirty="0" smtClean="0"/>
              <a:t>non-uniform re-growth</a:t>
            </a:r>
            <a:endParaRPr lang="en-US" dirty="0"/>
          </a:p>
        </p:txBody>
      </p:sp>
      <p:pic>
        <p:nvPicPr>
          <p:cNvPr id="4" name="Content Placeholder 3" descr="regrowth following cow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45"/>
          <a:stretch>
            <a:fillRect/>
          </a:stretch>
        </p:blipFill>
        <p:spPr>
          <a:xfrm>
            <a:off x="1032045" y="1447800"/>
            <a:ext cx="7066491" cy="4953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beef wedge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39"/>
          <a:stretch>
            <a:fillRect/>
          </a:stretch>
        </p:blipFill>
        <p:spPr bwMode="auto">
          <a:xfrm>
            <a:off x="304800" y="1447005"/>
            <a:ext cx="8515582" cy="533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forage should be used first?</a:t>
            </a:r>
            <a:endParaRPr lang="en-US" dirty="0"/>
          </a:p>
        </p:txBody>
      </p:sp>
      <p:pic>
        <p:nvPicPr>
          <p:cNvPr id="4" name="Content Placeholder 3" descr="Grazing April May June 08 0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7040" r="23483"/>
          <a:stretch>
            <a:fillRect/>
          </a:stretch>
        </p:blipFill>
        <p:spPr>
          <a:xfrm>
            <a:off x="685800" y="1752600"/>
            <a:ext cx="7727331" cy="47687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 forage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Graze cattle according to nutrient needs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Early lac 1335 BCS 6 calf 134.JPG"/>
          <p:cNvPicPr>
            <a:picLocks noChangeAspect="1"/>
          </p:cNvPicPr>
          <p:nvPr/>
        </p:nvPicPr>
        <p:blipFill>
          <a:blip r:embed="rId2" cstate="print"/>
          <a:srcRect l="6250" t="25000" b="11111"/>
          <a:stretch>
            <a:fillRect/>
          </a:stretch>
        </p:blipFill>
        <p:spPr>
          <a:xfrm>
            <a:off x="381000" y="2286000"/>
            <a:ext cx="3429000" cy="1752600"/>
          </a:xfrm>
          <a:prstGeom prst="rect">
            <a:avLst/>
          </a:prstGeom>
        </p:spPr>
      </p:pic>
      <p:pic>
        <p:nvPicPr>
          <p:cNvPr id="7" name="Picture 6" descr="Late Gest 1100 BCS 6.0 (2).JPG"/>
          <p:cNvPicPr>
            <a:picLocks noChangeAspect="1"/>
          </p:cNvPicPr>
          <p:nvPr/>
        </p:nvPicPr>
        <p:blipFill>
          <a:blip r:embed="rId3" cstate="print"/>
          <a:srcRect t="15385" b="7692"/>
          <a:stretch>
            <a:fillRect/>
          </a:stretch>
        </p:blipFill>
        <p:spPr>
          <a:xfrm>
            <a:off x="0" y="4343400"/>
            <a:ext cx="3962400" cy="2286000"/>
          </a:xfrm>
          <a:prstGeom prst="rect">
            <a:avLst/>
          </a:prstGeom>
        </p:spPr>
      </p:pic>
      <p:pic>
        <p:nvPicPr>
          <p:cNvPr id="8" name="Picture 7" descr="Late lac 1240 BCS 5.5 calf 640 (2).JPG"/>
          <p:cNvPicPr>
            <a:picLocks noChangeAspect="1"/>
          </p:cNvPicPr>
          <p:nvPr/>
        </p:nvPicPr>
        <p:blipFill>
          <a:blip r:embed="rId4" cstate="print"/>
          <a:srcRect l="4167" t="24444" b="18889"/>
          <a:stretch>
            <a:fillRect/>
          </a:stretch>
        </p:blipFill>
        <p:spPr>
          <a:xfrm>
            <a:off x="4495800" y="2273410"/>
            <a:ext cx="4495800" cy="1993790"/>
          </a:xfrm>
          <a:prstGeom prst="rect">
            <a:avLst/>
          </a:prstGeom>
        </p:spPr>
      </p:pic>
      <p:pic>
        <p:nvPicPr>
          <p:cNvPr id="9" name="Picture 8" descr="Yearling replacements 850 and 1145.JPG"/>
          <p:cNvPicPr>
            <a:picLocks noChangeAspect="1"/>
          </p:cNvPicPr>
          <p:nvPr/>
        </p:nvPicPr>
        <p:blipFill>
          <a:blip r:embed="rId5" cstate="print"/>
          <a:srcRect l="63333" t="38889" b="26666"/>
          <a:stretch>
            <a:fillRect/>
          </a:stretch>
        </p:blipFill>
        <p:spPr>
          <a:xfrm>
            <a:off x="5181600" y="4419600"/>
            <a:ext cx="33528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pass forage</a:t>
            </a:r>
            <a:endParaRPr lang="en-US" dirty="0"/>
          </a:p>
        </p:txBody>
      </p:sp>
      <p:pic>
        <p:nvPicPr>
          <p:cNvPr id="5" name="Content Placeholder 4" descr="Grazing April May June 08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3613"/>
          <a:stretch>
            <a:fillRect/>
          </a:stretch>
        </p:blipFill>
        <p:spPr>
          <a:xfrm>
            <a:off x="228600" y="1676400"/>
            <a:ext cx="8605309" cy="492998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Calf ADG</a:t>
            </a:r>
            <a:br>
              <a:rPr lang="en-US" dirty="0" smtClean="0"/>
            </a:br>
            <a:r>
              <a:rPr lang="en-US" sz="3600" i="1" dirty="0" smtClean="0"/>
              <a:t>Mid April through Late July</a:t>
            </a:r>
            <a:endParaRPr lang="en-US" sz="36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752600"/>
          <a:ext cx="85344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19400" y="3733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48006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42672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36576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45944" y="6248400"/>
            <a:ext cx="5257800" cy="365125"/>
          </a:xfrm>
        </p:spPr>
        <p:txBody>
          <a:bodyPr/>
          <a:lstStyle/>
          <a:p>
            <a:r>
              <a:rPr lang="en-US" sz="1800" baseline="30000" dirty="0" err="1" smtClean="0">
                <a:solidFill>
                  <a:schemeClr val="tx1"/>
                </a:solidFill>
              </a:rPr>
              <a:t>abc</a:t>
            </a:r>
            <a:r>
              <a:rPr lang="en-US" sz="1800" dirty="0" smtClean="0">
                <a:solidFill>
                  <a:schemeClr val="tx1"/>
                </a:solidFill>
              </a:rPr>
              <a:t> Means with different superscripts differ </a:t>
            </a:r>
            <a:r>
              <a:rPr lang="en-US" sz="1800" i="1" dirty="0" smtClean="0">
                <a:solidFill>
                  <a:schemeClr val="tx1"/>
                </a:solidFill>
              </a:rPr>
              <a:t>P</a:t>
            </a:r>
            <a:r>
              <a:rPr lang="en-US" sz="1800" dirty="0" smtClean="0">
                <a:solidFill>
                  <a:schemeClr val="tx1"/>
                </a:solidFill>
              </a:rPr>
              <a:t> &lt; 0.05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second pass forage choice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298"/>
          <a:stretch>
            <a:fillRect/>
          </a:stretch>
        </p:blipFill>
        <p:spPr bwMode="auto">
          <a:xfrm>
            <a:off x="426720" y="1447800"/>
            <a:ext cx="8250972" cy="446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Harvested Yield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3440"/>
          <a:stretch>
            <a:fillRect/>
          </a:stretch>
        </p:blipFill>
        <p:spPr bwMode="auto">
          <a:xfrm>
            <a:off x="138752" y="1752600"/>
            <a:ext cx="441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Total forage disappearance</a:t>
            </a:r>
          </a:p>
          <a:p>
            <a:r>
              <a:rPr lang="en-US" dirty="0" smtClean="0"/>
              <a:t>Identify</a:t>
            </a:r>
          </a:p>
          <a:p>
            <a:pPr lvl="1"/>
            <a:r>
              <a:rPr lang="en-US" dirty="0" smtClean="0"/>
              <a:t>Productive</a:t>
            </a:r>
          </a:p>
          <a:p>
            <a:pPr lvl="1"/>
            <a:r>
              <a:rPr lang="en-US" dirty="0" smtClean="0"/>
              <a:t>Unproductive</a:t>
            </a:r>
          </a:p>
          <a:p>
            <a:pPr lvl="1"/>
            <a:r>
              <a:rPr lang="en-US" dirty="0" smtClean="0"/>
              <a:t>Underutilized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5638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http://grazingbeef.missouri.edu/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 report</a:t>
            </a:r>
            <a:endParaRPr 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83012" y="146036"/>
            <a:ext cx="5235312" cy="625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505200" cy="4691063"/>
          </a:xfrm>
        </p:spPr>
        <p:txBody>
          <a:bodyPr>
            <a:normAutofit/>
          </a:bodyPr>
          <a:lstStyle/>
          <a:p>
            <a:pPr marL="287338" indent="-287338">
              <a:buFont typeface="Arial" pitchFamily="34" charset="0"/>
              <a:buChar char="•"/>
            </a:pPr>
            <a:r>
              <a:rPr lang="en-US" sz="2800" dirty="0" smtClean="0"/>
              <a:t>Estimated growth rate over time</a:t>
            </a:r>
          </a:p>
          <a:p>
            <a:pPr marL="287338" indent="-287338">
              <a:buFont typeface="Arial" pitchFamily="34" charset="0"/>
              <a:buChar char="•"/>
            </a:pPr>
            <a:r>
              <a:rPr lang="en-US" sz="2800" dirty="0" smtClean="0"/>
              <a:t>Average pasture cover</a:t>
            </a:r>
          </a:p>
          <a:p>
            <a:pPr marL="287338" indent="-287338">
              <a:buFont typeface="Arial" pitchFamily="34" charset="0"/>
              <a:buChar char="•"/>
            </a:pPr>
            <a:r>
              <a:rPr lang="en-US" sz="2800" dirty="0" smtClean="0"/>
              <a:t>Length of rotation</a:t>
            </a:r>
          </a:p>
          <a:p>
            <a:pPr marL="287338" indent="-287338">
              <a:buFont typeface="Arial" pitchFamily="34" charset="0"/>
              <a:buChar char="•"/>
            </a:pPr>
            <a:r>
              <a:rPr lang="en-US" sz="2800" dirty="0" smtClean="0"/>
              <a:t>Pre and Post  Grazing cover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points on a grazing wedge</a:t>
            </a:r>
            <a:endParaRPr lang="en-US" dirty="0"/>
          </a:p>
        </p:txBody>
      </p:sp>
      <p:pic>
        <p:nvPicPr>
          <p:cNvPr id="4" name="Content Placeholder 3" descr="wedge"/>
          <p:cNvPicPr>
            <a:picLocks noGrp="1"/>
          </p:cNvPicPr>
          <p:nvPr>
            <p:ph idx="1"/>
          </p:nvPr>
        </p:nvPicPr>
        <p:blipFill>
          <a:blip r:embed="rId2" cstate="print"/>
          <a:srcRect l="1479" t="1042" r="921" b="34339"/>
          <a:stretch>
            <a:fillRect/>
          </a:stretch>
        </p:blipFill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>
            <a:off x="2971800" y="1447800"/>
            <a:ext cx="381000" cy="16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7162800" y="2667000"/>
            <a:ext cx="381000" cy="16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indicators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00200"/>
            <a:ext cx="897570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and August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29"/>
          <a:stretch>
            <a:fillRect/>
          </a:stretch>
        </p:blipFill>
        <p:spPr bwMode="auto">
          <a:xfrm>
            <a:off x="368584" y="1295400"/>
            <a:ext cx="848002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 and forage budgeting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Calibri" pitchFamily="34" charset="0"/>
              <a:buChar char="–"/>
            </a:pPr>
            <a:r>
              <a:rPr lang="en-US" dirty="0" smtClean="0"/>
              <a:t>Stocking rate (lbs of cattle * % BW intake)</a:t>
            </a:r>
          </a:p>
          <a:p>
            <a:pPr>
              <a:buFont typeface="Calibri" pitchFamily="34" charset="0"/>
              <a:buChar char="–"/>
            </a:pPr>
            <a:r>
              <a:rPr lang="en-US" dirty="0" smtClean="0"/>
              <a:t>Utilization rate (% of forage used</a:t>
            </a:r>
            <a:r>
              <a:rPr lang="en-US" dirty="0" smtClean="0"/>
              <a:t>)</a:t>
            </a:r>
          </a:p>
          <a:p>
            <a:pPr>
              <a:buFont typeface="Calibri" pitchFamily="34" charset="0"/>
              <a:buChar char="–"/>
            </a:pPr>
            <a:r>
              <a:rPr lang="en-US" dirty="0" smtClean="0"/>
              <a:t>Length of grazing period (days)</a:t>
            </a:r>
            <a:endParaRPr lang="en-US" dirty="0" smtClean="0"/>
          </a:p>
          <a:p>
            <a:pPr>
              <a:buFont typeface="Calibri" pitchFamily="34" charset="0"/>
              <a:buChar char="+"/>
            </a:pPr>
            <a:r>
              <a:rPr lang="en-US" dirty="0" smtClean="0"/>
              <a:t>Total forage available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(Forage inventory * acres) + (growth rate * acres)</a:t>
            </a:r>
          </a:p>
          <a:p>
            <a:pPr lvl="1"/>
            <a:endParaRPr lang="en-US" dirty="0" smtClean="0"/>
          </a:p>
          <a:p>
            <a:pPr>
              <a:buFont typeface="Calibri" pitchFamily="34" charset="0"/>
              <a:buChar char="="/>
            </a:pPr>
            <a:r>
              <a:rPr lang="en-US" dirty="0" smtClean="0"/>
              <a:t>Plan ahead for forage deficiencies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Comfortable managing excess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Manage availability during early and late season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 the system</a:t>
            </a:r>
            <a:endParaRPr lang="en-US" dirty="0"/>
          </a:p>
        </p:txBody>
      </p:sp>
      <p:pic>
        <p:nvPicPr>
          <p:cNvPr id="4" name="Content Placeholder 3" descr="sept 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1136" y="1219200"/>
            <a:ext cx="7213600" cy="54102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Quality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Quality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229600" cy="475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Quality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229600" cy="475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Pasture walk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 pastures</a:t>
            </a:r>
          </a:p>
          <a:p>
            <a:r>
              <a:rPr lang="en-US" dirty="0" smtClean="0"/>
              <a:t>4 paddocks per pasture</a:t>
            </a:r>
          </a:p>
          <a:p>
            <a:r>
              <a:rPr lang="en-US" dirty="0" smtClean="0"/>
              <a:t>Fescue / clover mix</a:t>
            </a:r>
          </a:p>
          <a:p>
            <a:r>
              <a:rPr lang="en-US" dirty="0" smtClean="0"/>
              <a:t>Stocked at </a:t>
            </a:r>
          </a:p>
          <a:p>
            <a:pPr lvl="1"/>
            <a:r>
              <a:rPr lang="en-US" dirty="0" smtClean="0"/>
              <a:t>One 435 lb calf / 0.45 acre</a:t>
            </a:r>
          </a:p>
          <a:p>
            <a:pPr lvl="1"/>
            <a:r>
              <a:rPr lang="en-US" dirty="0" smtClean="0"/>
              <a:t>990 lbs of beef / acre</a:t>
            </a:r>
          </a:p>
          <a:p>
            <a:r>
              <a:rPr lang="en-US" dirty="0" smtClean="0"/>
              <a:t>Supplemented alternated days at 1% BW</a:t>
            </a:r>
            <a:endParaRPr lang="en-US" dirty="0"/>
          </a:p>
        </p:txBody>
      </p:sp>
      <p:pic>
        <p:nvPicPr>
          <p:cNvPr id="7" name="Picture 6" descr="Experiment pastures.JPG"/>
          <p:cNvPicPr>
            <a:picLocks noChangeAspect="1"/>
          </p:cNvPicPr>
          <p:nvPr/>
        </p:nvPicPr>
        <p:blipFill>
          <a:blip r:embed="rId2" cstate="print"/>
          <a:srcRect l="8333" t="33333" r="51667" b="30000"/>
          <a:stretch>
            <a:fillRect/>
          </a:stretch>
        </p:blipFill>
        <p:spPr>
          <a:xfrm>
            <a:off x="5486400" y="1524000"/>
            <a:ext cx="3657600" cy="25146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20, 2009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45"/>
          <a:stretch>
            <a:fillRect/>
          </a:stretch>
        </p:blipFill>
        <p:spPr bwMode="auto">
          <a:xfrm>
            <a:off x="685800" y="1470025"/>
            <a:ext cx="7744982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28, 2009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65" r="1222"/>
          <a:stretch>
            <a:fillRect/>
          </a:stretch>
        </p:blipFill>
        <p:spPr bwMode="auto">
          <a:xfrm>
            <a:off x="775648" y="1447800"/>
            <a:ext cx="757905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911E-6FE4-4678-AFC2-6F163B902FB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eef Production and Management">
  <a:themeElements>
    <a:clrScheme name="Beef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000000"/>
      </a:accent1>
      <a:accent2>
        <a:srgbClr val="F0AD00"/>
      </a:accent2>
      <a:accent3>
        <a:srgbClr val="595959"/>
      </a:accent3>
      <a:accent4>
        <a:srgbClr val="FF6600"/>
      </a:accent4>
      <a:accent5>
        <a:srgbClr val="002D89"/>
      </a:accent5>
      <a:accent6>
        <a:srgbClr val="479249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Beef Production and Management</Template>
  <TotalTime>124</TotalTime>
  <Words>319</Words>
  <Application>Microsoft Office PowerPoint</Application>
  <PresentationFormat>On-screen Show (4:3)</PresentationFormat>
  <Paragraphs>82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Beef Production and Management</vt:lpstr>
      <vt:lpstr>Grazing Wedge Use In Beef Production Systems</vt:lpstr>
      <vt:lpstr>Slide 2</vt:lpstr>
      <vt:lpstr>Critical points on a grazing wedge</vt:lpstr>
      <vt:lpstr>Seasonal Quality</vt:lpstr>
      <vt:lpstr>Seasonal Quality</vt:lpstr>
      <vt:lpstr>Seasonal Quality</vt:lpstr>
      <vt:lpstr>Pasture walk</vt:lpstr>
      <vt:lpstr>April 20, 2009</vt:lpstr>
      <vt:lpstr>April 28, 2009</vt:lpstr>
      <vt:lpstr>May 5, 2009</vt:lpstr>
      <vt:lpstr>May 18, 2009</vt:lpstr>
      <vt:lpstr>May 29, 2009</vt:lpstr>
      <vt:lpstr>June 24, 2009</vt:lpstr>
      <vt:lpstr>July 20, 2009</vt:lpstr>
      <vt:lpstr>June 16, 2009</vt:lpstr>
      <vt:lpstr>Interpreting a grazing wedge</vt:lpstr>
      <vt:lpstr>Typical beef wedge</vt:lpstr>
      <vt:lpstr>More common beef pasture system</vt:lpstr>
      <vt:lpstr>Objective pasture management</vt:lpstr>
      <vt:lpstr>Graze to &lt; 1400 lbs of DM / acre on first pass</vt:lpstr>
      <vt:lpstr>Non-Uniform grazing =  non-uniform re-growth</vt:lpstr>
      <vt:lpstr>Typical beef wedge</vt:lpstr>
      <vt:lpstr>Which forage should be used first?</vt:lpstr>
      <vt:lpstr>Prioritize forage quality</vt:lpstr>
      <vt:lpstr>Second pass forage</vt:lpstr>
      <vt:lpstr>Calf ADG Mid April through Late July</vt:lpstr>
      <vt:lpstr>Common second pass forage choice</vt:lpstr>
      <vt:lpstr>Harvested Yield</vt:lpstr>
      <vt:lpstr>Summary report</vt:lpstr>
      <vt:lpstr>Key indicators</vt:lpstr>
      <vt:lpstr>July and August</vt:lpstr>
      <vt:lpstr>Feed and forage budgeting</vt:lpstr>
      <vt:lpstr>Manage the system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Grazing Wedge Use In Beef Production Systems</dc:title>
  <dc:creator>sextenj</dc:creator>
  <cp:lastModifiedBy>sextenj</cp:lastModifiedBy>
  <cp:revision>23</cp:revision>
  <cp:lastPrinted>2011-02-10T14:32:44Z</cp:lastPrinted>
  <dcterms:created xsi:type="dcterms:W3CDTF">2011-02-10T06:13:23Z</dcterms:created>
  <dcterms:modified xsi:type="dcterms:W3CDTF">2011-02-10T14:35:32Z</dcterms:modified>
</cp:coreProperties>
</file>