
<file path=[Content_Types].xml><?xml version="1.0" encoding="utf-8"?>
<Types xmlns="http://schemas.openxmlformats.org/package/2006/content-types"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charts/chart1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handoutMasterIdLst>
    <p:handoutMasterId r:id="rId4"/>
  </p:handoutMasterIdLst>
  <p:sldIdLst>
    <p:sldId id="262" r:id="rId2"/>
  </p:sldIdLst>
  <p:sldSz cx="43891200" cy="32918400"/>
  <p:notesSz cx="6888163" cy="100203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FAC464"/>
    <a:srgbClr val="F7AB1F"/>
    <a:srgbClr val="006699"/>
    <a:srgbClr val="CC3300"/>
    <a:srgbClr val="006600"/>
    <a:srgbClr val="F2DD60"/>
    <a:srgbClr val="F3DF6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9" autoAdjust="0"/>
    <p:restoredTop sz="94660" autoAdjust="0"/>
  </p:normalViewPr>
  <p:slideViewPr>
    <p:cSldViewPr>
      <p:cViewPr>
        <p:scale>
          <a:sx n="50" d="100"/>
          <a:sy n="50" d="100"/>
        </p:scale>
        <p:origin x="-78" y="-78"/>
      </p:cViewPr>
      <p:guideLst>
        <p:guide orient="horz" pos="10368"/>
        <p:guide pos="13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leff.ANRSF-PL\Desktop\WSARE%20PDP%20project\workshopchang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 sz="3200">
                <a:latin typeface="Lucida Sans" pitchFamily="34" charset="0"/>
                <a:cs typeface="Lucida Sans" pitchFamily="34" charset="0"/>
              </a:defRPr>
            </a:pPr>
            <a:r>
              <a:rPr lang="en-US" sz="3200">
                <a:latin typeface="Lucida Sans" pitchFamily="34" charset="0"/>
                <a:cs typeface="Lucida Sans" pitchFamily="34" charset="0"/>
              </a:rPr>
              <a:t>Workshop participants' reported changes</a:t>
            </a:r>
          </a:p>
          <a:p>
            <a:pPr>
              <a:defRPr sz="3200">
                <a:latin typeface="Lucida Sans" pitchFamily="34" charset="0"/>
                <a:cs typeface="Lucida Sans" pitchFamily="34" charset="0"/>
              </a:defRPr>
            </a:pPr>
            <a:r>
              <a:rPr lang="en-US" sz="3200">
                <a:latin typeface="Lucida Sans" pitchFamily="34" charset="0"/>
                <a:cs typeface="Lucida Sans" pitchFamily="34" charset="0"/>
              </a:rPr>
              <a:t>pre-workshop to post-workshop</a:t>
            </a:r>
          </a:p>
        </c:rich>
      </c:tx>
      <c:layout>
        <c:manualLayout>
          <c:xMode val="edge"/>
          <c:yMode val="edge"/>
          <c:x val="0.2353955942683334"/>
          <c:y val="0"/>
        </c:manualLayout>
      </c:layout>
    </c:title>
    <c:plotArea>
      <c:layout>
        <c:manualLayout>
          <c:layoutTarget val="inner"/>
          <c:xMode val="edge"/>
          <c:yMode val="edge"/>
          <c:x val="0.46592940133736166"/>
          <c:y val="0.15102702702702711"/>
          <c:w val="0.46610658898718932"/>
          <c:h val="0.75809009009009076"/>
        </c:manualLayout>
      </c:layout>
      <c:barChart>
        <c:barDir val="bar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post</c:v>
                </c:pt>
              </c:strCache>
            </c:strRef>
          </c:tx>
          <c:dLbls>
            <c:dLbl>
              <c:idx val="8"/>
              <c:showVal val="1"/>
              <c:showSerName val="1"/>
            </c:dLbl>
            <c:delete val="1"/>
          </c:dLbls>
          <c:cat>
            <c:strRef>
              <c:f>Sheet1!$A$2:$A$10</c:f>
              <c:strCache>
                <c:ptCount val="9"/>
                <c:pt idx="0">
                  <c:v>Confidence in agritourism guidance ability</c:v>
                </c:pt>
                <c:pt idx="1">
                  <c:v>Level of involvment with agritourism</c:v>
                </c:pt>
                <c:pt idx="2">
                  <c:v>   …association challenges &amp; issues</c:v>
                </c:pt>
                <c:pt idx="3">
                  <c:v>   …marketing opportunities</c:v>
                </c:pt>
                <c:pt idx="4">
                  <c:v> …risk management challenges</c:v>
                </c:pt>
                <c:pt idx="5">
                  <c:v>   …regulatory challenges &amp; issues</c:v>
                </c:pt>
                <c:pt idx="6">
                  <c:v>   …business planning needs &amp; resources</c:v>
                </c:pt>
                <c:pt idx="7">
                  <c:v>   …range of possible activities</c:v>
                </c:pt>
                <c:pt idx="8">
                  <c:v>Knowledge of agritourism…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3.8</c:v>
                </c:pt>
                <c:pt idx="1">
                  <c:v>3.7</c:v>
                </c:pt>
                <c:pt idx="2">
                  <c:v>3.8</c:v>
                </c:pt>
                <c:pt idx="3">
                  <c:v>4</c:v>
                </c:pt>
                <c:pt idx="4">
                  <c:v>3.5</c:v>
                </c:pt>
                <c:pt idx="5">
                  <c:v>3.8</c:v>
                </c:pt>
                <c:pt idx="6">
                  <c:v>4</c:v>
                </c:pt>
                <c:pt idx="7">
                  <c:v>4.0999999999999996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</c:v>
                </c:pt>
              </c:strCache>
            </c:strRef>
          </c:tx>
          <c:dLbls>
            <c:dLbl>
              <c:idx val="8"/>
              <c:showVal val="1"/>
              <c:showSerName val="1"/>
            </c:dLbl>
            <c:delete val="1"/>
          </c:dLbls>
          <c:cat>
            <c:strRef>
              <c:f>Sheet1!$A$2:$A$10</c:f>
              <c:strCache>
                <c:ptCount val="9"/>
                <c:pt idx="0">
                  <c:v>Confidence in agritourism guidance ability</c:v>
                </c:pt>
                <c:pt idx="1">
                  <c:v>Level of involvment with agritourism</c:v>
                </c:pt>
                <c:pt idx="2">
                  <c:v>   …association challenges &amp; issues</c:v>
                </c:pt>
                <c:pt idx="3">
                  <c:v>   …marketing opportunities</c:v>
                </c:pt>
                <c:pt idx="4">
                  <c:v> …risk management challenges</c:v>
                </c:pt>
                <c:pt idx="5">
                  <c:v>   …regulatory challenges &amp; issues</c:v>
                </c:pt>
                <c:pt idx="6">
                  <c:v>   …business planning needs &amp; resources</c:v>
                </c:pt>
                <c:pt idx="7">
                  <c:v>   …range of possible activities</c:v>
                </c:pt>
                <c:pt idx="8">
                  <c:v>Knowledge of agritourism…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2.8</c:v>
                </c:pt>
                <c:pt idx="1">
                  <c:v>2.6</c:v>
                </c:pt>
                <c:pt idx="2">
                  <c:v>2</c:v>
                </c:pt>
                <c:pt idx="3">
                  <c:v>2.2999999999999998</c:v>
                </c:pt>
                <c:pt idx="4">
                  <c:v>2</c:v>
                </c:pt>
                <c:pt idx="5">
                  <c:v>2.2000000000000002</c:v>
                </c:pt>
                <c:pt idx="6">
                  <c:v>2.2000000000000002</c:v>
                </c:pt>
                <c:pt idx="7">
                  <c:v>2.6</c:v>
                </c:pt>
              </c:numCache>
            </c:numRef>
          </c:val>
        </c:ser>
        <c:dLbls>
          <c:showVal val="1"/>
        </c:dLbls>
        <c:axId val="44665856"/>
        <c:axId val="43094784"/>
      </c:barChart>
      <c:catAx>
        <c:axId val="44665856"/>
        <c:scaling>
          <c:orientation val="minMax"/>
        </c:scaling>
        <c:axPos val="l"/>
        <c:majorTickMark val="none"/>
        <c:tickLblPos val="nextTo"/>
        <c:txPr>
          <a:bodyPr/>
          <a:lstStyle/>
          <a:p>
            <a:pPr>
              <a:defRPr sz="2400" b="1"/>
            </a:pPr>
            <a:endParaRPr lang="en-US"/>
          </a:p>
        </c:txPr>
        <c:crossAx val="43094784"/>
        <c:crosses val="autoZero"/>
        <c:auto val="1"/>
        <c:lblAlgn val="ctr"/>
        <c:lblOffset val="100"/>
      </c:catAx>
      <c:valAx>
        <c:axId val="43094784"/>
        <c:scaling>
          <c:orientation val="minMax"/>
        </c:scaling>
        <c:axPos val="b"/>
        <c:majorGridlines/>
        <c:title>
          <c:tx>
            <c:rich>
              <a:bodyPr/>
              <a:lstStyle/>
              <a:p>
                <a:pPr>
                  <a:defRPr sz="2400">
                    <a:latin typeface="Lucida Sans" pitchFamily="34" charset="0"/>
                    <a:cs typeface="Lucida Sans" pitchFamily="34" charset="0"/>
                  </a:defRPr>
                </a:pPr>
                <a:r>
                  <a:rPr lang="en-US" sz="2400">
                    <a:latin typeface="Lucida Sans" pitchFamily="34" charset="0"/>
                    <a:cs typeface="Lucida Sans" pitchFamily="34" charset="0"/>
                  </a:rPr>
                  <a:t>On a scale of 1 to 5 (1=none, 5=highest)</a:t>
                </a:r>
              </a:p>
            </c:rich>
          </c:tx>
          <c:layout>
            <c:manualLayout>
              <c:xMode val="edge"/>
              <c:yMode val="edge"/>
              <c:x val="0.32522380478040375"/>
              <c:y val="0.94946078431372549"/>
            </c:manualLayout>
          </c:layout>
        </c:title>
        <c:numFmt formatCode="General" sourceLinked="1"/>
        <c:majorTickMark val="none"/>
        <c:tickLblPos val="nextTo"/>
        <c:crossAx val="4466585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2400" b="1">
              <a:latin typeface="Lucida Sans" pitchFamily="34" charset="0"/>
              <a:cs typeface="Lucida Sans" pitchFamily="34" charset="0"/>
            </a:defRPr>
          </a:pPr>
          <a:endParaRPr lang="en-US"/>
        </a:p>
      </c:txPr>
    </c:legend>
    <c:plotVisOnly val="1"/>
  </c:chart>
  <c:txPr>
    <a:bodyPr/>
    <a:lstStyle/>
    <a:p>
      <a:pPr>
        <a:defRPr sz="1800"/>
      </a:pPr>
      <a:endParaRPr lang="en-US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defTabSz="896938"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7150" y="0"/>
            <a:ext cx="304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algn="r" defTabSz="896938"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20238"/>
            <a:ext cx="297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defTabSz="896938"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7150" y="9520238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algn="r" defTabSz="896938" eaLnBrk="0" hangingPunct="0">
              <a:defRPr sz="1200"/>
            </a:lvl1pPr>
          </a:lstStyle>
          <a:p>
            <a:fld id="{BB796D46-65BB-4AB9-9794-CD0D6569073B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4975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defTabSz="896938"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67150" y="0"/>
            <a:ext cx="30480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>
            <a:lvl1pPr algn="r" defTabSz="896938"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9300"/>
            <a:ext cx="4997450" cy="3748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2175" y="4797425"/>
            <a:ext cx="5056188" cy="449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20238"/>
            <a:ext cx="29749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defTabSz="896938" eaLnBrk="0" hangingPunct="0">
              <a:defRPr sz="1200">
                <a:ea typeface="+mn-ea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67150" y="9520238"/>
            <a:ext cx="3048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69" tIns="44785" rIns="89569" bIns="44785" numCol="1" anchor="b" anchorCtr="0" compatLnSpc="1">
            <a:prstTxWarp prst="textNoShape">
              <a:avLst/>
            </a:prstTxWarp>
          </a:bodyPr>
          <a:lstStyle>
            <a:lvl1pPr algn="r" defTabSz="896938" eaLnBrk="0" hangingPunct="0">
              <a:defRPr sz="1200"/>
            </a:lvl1pPr>
          </a:lstStyle>
          <a:p>
            <a:fld id="{084D978D-44E8-4511-9D37-E0BCBBD4E035}" type="slidenum">
              <a:rPr lang="en-AU"/>
              <a:pPr/>
              <a:t>‹#›</a:t>
            </a:fld>
            <a:endParaRPr lang="en-A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43891200" cy="32918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  <p:pic>
        <p:nvPicPr>
          <p:cNvPr id="1027" name="Picture 4" descr="ANR_4Hhorizon_48x3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07600"/>
            <a:ext cx="43891200" cy="1021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267200" rtl="0" eaLnBrk="1" fontAlgn="base" hangingPunct="1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+mj-lt"/>
          <a:ea typeface="ＭＳ Ｐゴシック" pitchFamily="-110" charset="-128"/>
          <a:cs typeface="+mj-cs"/>
        </a:defRPr>
      </a:lvl1pPr>
      <a:lvl2pPr algn="ctr" defTabSz="4267200" rtl="0" eaLnBrk="1" fontAlgn="base" hangingPunct="1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  <a:ea typeface="ＭＳ Ｐゴシック" pitchFamily="-110" charset="-128"/>
        </a:defRPr>
      </a:lvl2pPr>
      <a:lvl3pPr algn="ctr" defTabSz="4267200" rtl="0" eaLnBrk="1" fontAlgn="base" hangingPunct="1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  <a:ea typeface="ＭＳ Ｐゴシック" pitchFamily="-110" charset="-128"/>
        </a:defRPr>
      </a:lvl3pPr>
      <a:lvl4pPr algn="ctr" defTabSz="4267200" rtl="0" eaLnBrk="1" fontAlgn="base" hangingPunct="1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  <a:ea typeface="ＭＳ Ｐゴシック" pitchFamily="-110" charset="-128"/>
        </a:defRPr>
      </a:lvl4pPr>
      <a:lvl5pPr algn="ctr" defTabSz="4267200" rtl="0" eaLnBrk="1" fontAlgn="base" hangingPunct="1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  <a:ea typeface="ＭＳ Ｐゴシック" pitchFamily="-110" charset="-128"/>
        </a:defRPr>
      </a:lvl5pPr>
      <a:lvl6pPr marL="457200" algn="ctr" defTabSz="4267200" rtl="0" eaLnBrk="1" fontAlgn="base" hangingPunct="1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6pPr>
      <a:lvl7pPr marL="914400" algn="ctr" defTabSz="4267200" rtl="0" eaLnBrk="1" fontAlgn="base" hangingPunct="1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7pPr>
      <a:lvl8pPr marL="1371600" algn="ctr" defTabSz="4267200" rtl="0" eaLnBrk="1" fontAlgn="base" hangingPunct="1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8pPr>
      <a:lvl9pPr marL="1828800" algn="ctr" defTabSz="4267200" rtl="0" eaLnBrk="1" fontAlgn="base" hangingPunct="1">
        <a:spcBef>
          <a:spcPct val="0"/>
        </a:spcBef>
        <a:spcAft>
          <a:spcPct val="0"/>
        </a:spcAft>
        <a:defRPr sz="20500">
          <a:solidFill>
            <a:schemeClr val="tx2"/>
          </a:solidFill>
          <a:latin typeface="Times New Roman" pitchFamily="-110" charset="0"/>
        </a:defRPr>
      </a:lvl9pPr>
    </p:titleStyle>
    <p:bodyStyle>
      <a:lvl1pPr marL="1600200" indent="-1600200" algn="l" defTabSz="4267200" rtl="0" eaLnBrk="1" fontAlgn="base" hangingPunct="1">
        <a:spcBef>
          <a:spcPct val="20000"/>
        </a:spcBef>
        <a:spcAft>
          <a:spcPct val="0"/>
        </a:spcAft>
        <a:buChar char="•"/>
        <a:defRPr sz="14900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3467100" indent="-1333500" algn="l" defTabSz="4267200" rtl="0" eaLnBrk="1" fontAlgn="base" hangingPunct="1">
        <a:spcBef>
          <a:spcPct val="20000"/>
        </a:spcBef>
        <a:spcAft>
          <a:spcPct val="0"/>
        </a:spcAft>
        <a:buChar char="–"/>
        <a:defRPr sz="13100">
          <a:solidFill>
            <a:schemeClr val="tx1"/>
          </a:solidFill>
          <a:latin typeface="+mn-lt"/>
          <a:ea typeface="ＭＳ Ｐゴシック" pitchFamily="-110" charset="-128"/>
        </a:defRPr>
      </a:lvl2pPr>
      <a:lvl3pPr marL="5334000" indent="-1066800" algn="l" defTabSz="4267200" rtl="0" eaLnBrk="1" fontAlgn="base" hangingPunct="1">
        <a:spcBef>
          <a:spcPct val="20000"/>
        </a:spcBef>
        <a:spcAft>
          <a:spcPct val="0"/>
        </a:spcAft>
        <a:buChar char="•"/>
        <a:defRPr sz="11200">
          <a:solidFill>
            <a:schemeClr val="tx1"/>
          </a:solidFill>
          <a:latin typeface="+mn-lt"/>
          <a:ea typeface="ＭＳ Ｐゴシック" pitchFamily="-110" charset="-128"/>
        </a:defRPr>
      </a:lvl3pPr>
      <a:lvl4pPr marL="7467600" indent="-1066800" algn="l" defTabSz="4267200" rtl="0" eaLnBrk="1" fontAlgn="base" hangingPunct="1">
        <a:spcBef>
          <a:spcPct val="20000"/>
        </a:spcBef>
        <a:spcAft>
          <a:spcPct val="0"/>
        </a:spcAft>
        <a:buChar char="–"/>
        <a:defRPr sz="9300">
          <a:solidFill>
            <a:schemeClr val="tx1"/>
          </a:solidFill>
          <a:latin typeface="+mn-lt"/>
          <a:ea typeface="ＭＳ Ｐゴシック" pitchFamily="-110" charset="-128"/>
        </a:defRPr>
      </a:lvl4pPr>
      <a:lvl5pPr marL="9601200" indent="-1066800" algn="l" defTabSz="4267200" rtl="0" eaLnBrk="1" fontAlgn="base" hangingPunct="1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5pPr>
      <a:lvl6pPr marL="10058400" indent="-1066800" algn="l" defTabSz="4267200" rtl="0" eaLnBrk="1" fontAlgn="base" hangingPunct="1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6pPr>
      <a:lvl7pPr marL="10515600" indent="-1066800" algn="l" defTabSz="4267200" rtl="0" eaLnBrk="1" fontAlgn="base" hangingPunct="1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7pPr>
      <a:lvl8pPr marL="10972800" indent="-1066800" algn="l" defTabSz="4267200" rtl="0" eaLnBrk="1" fontAlgn="base" hangingPunct="1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8pPr>
      <a:lvl9pPr marL="11430000" indent="-1066800" algn="l" defTabSz="4267200" rtl="0" eaLnBrk="1" fontAlgn="base" hangingPunct="1">
        <a:spcBef>
          <a:spcPct val="20000"/>
        </a:spcBef>
        <a:spcAft>
          <a:spcPct val="0"/>
        </a:spcAft>
        <a:buChar char="»"/>
        <a:defRPr sz="93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13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jpeg"/><Relationship Id="rId2" Type="http://schemas.openxmlformats.org/officeDocument/2006/relationships/image" Target="../media/image2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4.pn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8"/>
          <p:cNvSpPr txBox="1">
            <a:spLocks noChangeArrowheads="1"/>
          </p:cNvSpPr>
          <p:nvPr/>
        </p:nvSpPr>
        <p:spPr bwMode="auto">
          <a:xfrm>
            <a:off x="2438400" y="4019550"/>
            <a:ext cx="390144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0" tIns="360000" rIns="360000" bIns="360000"/>
          <a:lstStyle/>
          <a:p>
            <a:pPr algn="ctr" eaLnBrk="0" hangingPunct="0">
              <a:spcBef>
                <a:spcPct val="20000"/>
              </a:spcBef>
            </a:pPr>
            <a:r>
              <a:rPr lang="en-GB" sz="4000" b="1" dirty="0" smtClean="0">
                <a:solidFill>
                  <a:srgbClr val="000090"/>
                </a:solidFill>
                <a:latin typeface="Arial" charset="0"/>
              </a:rPr>
              <a:t>Project Director: Shermain Hardesty, Director, UC Small Farm Program ~ Senior Associates: Ellie </a:t>
            </a:r>
            <a:r>
              <a:rPr lang="en-GB" sz="4000" b="1" dirty="0" err="1" smtClean="0">
                <a:solidFill>
                  <a:srgbClr val="000090"/>
                </a:solidFill>
                <a:latin typeface="Arial" charset="0"/>
              </a:rPr>
              <a:t>Rilla</a:t>
            </a:r>
            <a:r>
              <a:rPr lang="en-GB" sz="4000" b="1" dirty="0" smtClean="0">
                <a:solidFill>
                  <a:srgbClr val="000090"/>
                </a:solidFill>
                <a:latin typeface="Arial" charset="0"/>
              </a:rPr>
              <a:t>, UCCE Marin, Holly George, UCCE </a:t>
            </a:r>
            <a:r>
              <a:rPr lang="en-GB" sz="4000" b="1" dirty="0" err="1" smtClean="0">
                <a:solidFill>
                  <a:srgbClr val="000090"/>
                </a:solidFill>
                <a:latin typeface="Arial" charset="0"/>
              </a:rPr>
              <a:t>Plumas</a:t>
            </a:r>
            <a:r>
              <a:rPr lang="en-GB" sz="4000" b="1" dirty="0" smtClean="0">
                <a:solidFill>
                  <a:srgbClr val="000090"/>
                </a:solidFill>
                <a:latin typeface="Arial" charset="0"/>
              </a:rPr>
              <a:t>-Sierra</a:t>
            </a:r>
          </a:p>
          <a:p>
            <a:pPr algn="ctr" eaLnBrk="0" hangingPunct="0">
              <a:spcBef>
                <a:spcPct val="20000"/>
              </a:spcBef>
            </a:pPr>
            <a:r>
              <a:rPr lang="en-GB" sz="4000" b="1" dirty="0" smtClean="0">
                <a:solidFill>
                  <a:srgbClr val="000090"/>
                </a:solidFill>
                <a:latin typeface="Arial" charset="0"/>
              </a:rPr>
              <a:t>Project Manager: Penny </a:t>
            </a:r>
            <a:r>
              <a:rPr lang="en-GB" sz="4000" b="1" dirty="0" err="1" smtClean="0">
                <a:solidFill>
                  <a:srgbClr val="000090"/>
                </a:solidFill>
                <a:latin typeface="Arial" charset="0"/>
              </a:rPr>
              <a:t>Leff</a:t>
            </a:r>
            <a:r>
              <a:rPr lang="en-GB" sz="4000" b="1" dirty="0" smtClean="0">
                <a:solidFill>
                  <a:srgbClr val="000090"/>
                </a:solidFill>
                <a:latin typeface="Arial" charset="0"/>
              </a:rPr>
              <a:t>, UC Small Farm Program Agritourism Coordinator</a:t>
            </a:r>
          </a:p>
        </p:txBody>
      </p:sp>
      <p:sp>
        <p:nvSpPr>
          <p:cNvPr id="5123" name="Rectangle 56"/>
          <p:cNvSpPr>
            <a:spLocks noChangeArrowheads="1"/>
          </p:cNvSpPr>
          <p:nvPr/>
        </p:nvSpPr>
        <p:spPr bwMode="auto">
          <a:xfrm>
            <a:off x="28346400" y="6400800"/>
            <a:ext cx="13792200" cy="8001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rgbClr val="F2DD60"/>
            </a:solidFill>
            <a:miter lim="800000"/>
            <a:headEnd/>
            <a:tailEnd/>
          </a:ln>
        </p:spPr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</a:pPr>
            <a:endParaRPr lang="en-US" sz="3200" b="1" dirty="0">
              <a:solidFill>
                <a:srgbClr val="CC3300"/>
              </a:solidFill>
              <a:latin typeface="Lucida Sans" pitchFamily="-110" charset="0"/>
            </a:endParaRPr>
          </a:p>
        </p:txBody>
      </p:sp>
      <p:sp>
        <p:nvSpPr>
          <p:cNvPr id="5124" name="Rectangle 57"/>
          <p:cNvSpPr>
            <a:spLocks noChangeArrowheads="1"/>
          </p:cNvSpPr>
          <p:nvPr/>
        </p:nvSpPr>
        <p:spPr bwMode="auto">
          <a:xfrm>
            <a:off x="2209800" y="19126200"/>
            <a:ext cx="13258800" cy="54864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</a:pPr>
            <a:r>
              <a:rPr lang="en-GB" sz="4000" b="1" dirty="0" smtClean="0">
                <a:solidFill>
                  <a:srgbClr val="0B4881"/>
                </a:solidFill>
                <a:latin typeface="Lucida Sans" pitchFamily="-110" charset="0"/>
              </a:rPr>
              <a:t>Objectives: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Increase all participants’ knowledge of agritourism challenges &amp; opportunities 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Share best practices and effective collaborations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Develop regional networks connecting all partners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Encourage easing of permitting and regulatory barriers to new agritourism </a:t>
            </a:r>
            <a:br>
              <a:rPr lang="en-AU" sz="3000" dirty="0" smtClean="0">
                <a:latin typeface="+mn-lt"/>
              </a:rPr>
            </a:br>
            <a:r>
              <a:rPr lang="en-AU" sz="3000" dirty="0" smtClean="0">
                <a:latin typeface="+mn-lt"/>
              </a:rPr>
              <a:t>     operations</a:t>
            </a:r>
          </a:p>
          <a:p>
            <a:pPr eaLnBrk="0" hangingPunct="0">
              <a:spcBef>
                <a:spcPct val="5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Encourage business planning, risk management, hospitality skill development </a:t>
            </a:r>
            <a:br>
              <a:rPr lang="en-AU" sz="3000" dirty="0" smtClean="0">
                <a:latin typeface="+mn-lt"/>
              </a:rPr>
            </a:br>
            <a:r>
              <a:rPr lang="en-AU" sz="3000" dirty="0" smtClean="0">
                <a:latin typeface="+mn-lt"/>
              </a:rPr>
              <a:t>     and effective marketing by farmers and ranchers diversifying with agritourism</a:t>
            </a:r>
          </a:p>
          <a:p>
            <a:pPr eaLnBrk="0" hangingPunct="0">
              <a:spcBef>
                <a:spcPct val="50000"/>
              </a:spcBef>
            </a:pPr>
            <a:endParaRPr lang="en-GB" sz="4000" b="1" dirty="0" smtClean="0">
              <a:solidFill>
                <a:srgbClr val="0B4881"/>
              </a:solidFill>
              <a:latin typeface="Lucida Sans" pitchFamily="-110" charset="0"/>
            </a:endParaRPr>
          </a:p>
          <a:p>
            <a:pPr eaLnBrk="0" hangingPunct="0">
              <a:spcBef>
                <a:spcPct val="20000"/>
              </a:spcBef>
            </a:pPr>
            <a:endParaRPr lang="en-AU" dirty="0">
              <a:latin typeface="Lucida Sans" pitchFamily="-110" charset="0"/>
            </a:endParaRPr>
          </a:p>
          <a:p>
            <a:pPr eaLnBrk="0" hangingPunct="0">
              <a:spcBef>
                <a:spcPct val="40000"/>
              </a:spcBef>
            </a:pPr>
            <a:endParaRPr lang="en-AU" dirty="0">
              <a:latin typeface="Lucida Sans" pitchFamily="-110" charset="0"/>
            </a:endParaRPr>
          </a:p>
        </p:txBody>
      </p:sp>
      <p:sp>
        <p:nvSpPr>
          <p:cNvPr id="5125" name="Rectangle 58"/>
          <p:cNvSpPr>
            <a:spLocks noChangeArrowheads="1"/>
          </p:cNvSpPr>
          <p:nvPr/>
        </p:nvSpPr>
        <p:spPr bwMode="auto">
          <a:xfrm>
            <a:off x="2057400" y="6076950"/>
            <a:ext cx="9144000" cy="12668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</a:pPr>
            <a:r>
              <a:rPr lang="en-GB" sz="4800" b="1" dirty="0" smtClean="0">
                <a:solidFill>
                  <a:srgbClr val="000090"/>
                </a:solidFill>
                <a:latin typeface="Lucida Sans" pitchFamily="-110" charset="0"/>
              </a:rPr>
              <a:t>The context:</a:t>
            </a:r>
            <a:endParaRPr lang="en-GB" sz="4800" b="1" dirty="0">
              <a:solidFill>
                <a:srgbClr val="000090"/>
              </a:solidFill>
              <a:latin typeface="Lucida Sans" pitchFamily="-110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sz="3000" dirty="0" smtClean="0"/>
              <a:t>Consolidation throughout the supply chain, falling wholesale prices in the face of increased costs and lack of economies of scale push small and mid-scale farmers and ranchers increasingly to direct marketing and alternative enterprises to keep their operations sustainable. </a:t>
            </a:r>
          </a:p>
          <a:p>
            <a:pPr eaLnBrk="0" hangingPunct="0">
              <a:spcBef>
                <a:spcPct val="50000"/>
              </a:spcBef>
            </a:pPr>
            <a:r>
              <a:rPr lang="en-GB" sz="4800" b="1" dirty="0" smtClean="0">
                <a:solidFill>
                  <a:srgbClr val="000090"/>
                </a:solidFill>
                <a:latin typeface="Lucida Sans" pitchFamily="-110" charset="0"/>
              </a:rPr>
              <a:t>The opportunity:</a:t>
            </a:r>
          </a:p>
          <a:p>
            <a:pPr eaLnBrk="0" hangingPunct="0">
              <a:spcBef>
                <a:spcPct val="50000"/>
              </a:spcBef>
            </a:pPr>
            <a:r>
              <a:rPr lang="en-US" sz="3000" dirty="0" smtClean="0"/>
              <a:t>Public demand for local agricultural products and education about local farms and ranches is increasing. Agritourism, an enterprise on a working farm or ranch that welcomes visitors for education and enjoyment and provides additional income for the operator, has been reported by agritourism operators to be a profitable diversification strategy in California.</a:t>
            </a:r>
          </a:p>
          <a:p>
            <a:pPr eaLnBrk="0" hangingPunct="0">
              <a:spcBef>
                <a:spcPct val="50000"/>
              </a:spcBef>
            </a:pPr>
            <a:r>
              <a:rPr lang="en-GB" sz="4800" b="1" dirty="0" smtClean="0">
                <a:solidFill>
                  <a:srgbClr val="000090"/>
                </a:solidFill>
                <a:latin typeface="Lucida Sans" pitchFamily="-110" charset="0"/>
              </a:rPr>
              <a:t>The challenge:</a:t>
            </a:r>
          </a:p>
          <a:p>
            <a:pPr eaLnBrk="0" hangingPunct="0">
              <a:spcBef>
                <a:spcPct val="50000"/>
              </a:spcBef>
            </a:pPr>
            <a:r>
              <a:rPr lang="en-US" sz="3000" dirty="0" smtClean="0"/>
              <a:t>Agritourism requires producers to enter the hospitality business, </a:t>
            </a:r>
            <a:r>
              <a:rPr lang="en-US" sz="3000" dirty="0" smtClean="0"/>
              <a:t>which requires </a:t>
            </a:r>
            <a:r>
              <a:rPr lang="en-US" sz="3000" dirty="0" smtClean="0"/>
              <a:t>new skills and partnerships, and is regulated by zoning ordinances and  permitting processes established independently by planners and stakeholders in each of California’s 58 counties. </a:t>
            </a:r>
            <a:endParaRPr lang="en-US" sz="3000" b="1" dirty="0">
              <a:solidFill>
                <a:srgbClr val="CC3300"/>
              </a:solidFill>
              <a:latin typeface="Lucida Sans" pitchFamily="-110" charset="0"/>
            </a:endParaRPr>
          </a:p>
        </p:txBody>
      </p:sp>
      <p:sp>
        <p:nvSpPr>
          <p:cNvPr id="5127" name="Rectangle 60"/>
          <p:cNvSpPr>
            <a:spLocks noChangeArrowheads="1"/>
          </p:cNvSpPr>
          <p:nvPr/>
        </p:nvSpPr>
        <p:spPr bwMode="auto">
          <a:xfrm>
            <a:off x="23088600" y="6019800"/>
            <a:ext cx="4800600" cy="838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</a:pPr>
            <a:r>
              <a:rPr lang="en-GB" sz="3600" b="1" dirty="0" smtClean="0">
                <a:solidFill>
                  <a:srgbClr val="000090"/>
                </a:solidFill>
                <a:latin typeface="Lucida Sans" pitchFamily="-110" charset="0"/>
              </a:rPr>
              <a:t>355 Participants:</a:t>
            </a:r>
            <a:endParaRPr lang="en-GB" sz="3600" b="1" dirty="0">
              <a:solidFill>
                <a:srgbClr val="000090"/>
              </a:solidFill>
              <a:latin typeface="Lucida Sans" pitchFamily="-110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AU" b="1" dirty="0" smtClean="0">
                <a:latin typeface="+mn-lt"/>
              </a:rPr>
              <a:t>69     Agritourism operators</a:t>
            </a:r>
          </a:p>
          <a:p>
            <a:pPr marL="457200" indent="-457200" eaLnBrk="0" hangingPunct="0">
              <a:spcBef>
                <a:spcPct val="50000"/>
              </a:spcBef>
              <a:buAutoNum type="arabicPlain" startAt="106"/>
            </a:pPr>
            <a:r>
              <a:rPr lang="en-AU" b="1" dirty="0" smtClean="0">
                <a:latin typeface="+mn-lt"/>
              </a:rPr>
              <a:t>   Farmers or ranchers</a:t>
            </a:r>
            <a:br>
              <a:rPr lang="en-AU" b="1" dirty="0" smtClean="0">
                <a:latin typeface="+mn-lt"/>
              </a:rPr>
            </a:br>
            <a:r>
              <a:rPr lang="en-AU" b="1" dirty="0" smtClean="0">
                <a:latin typeface="+mn-lt"/>
              </a:rPr>
              <a:t>    considering agritourism</a:t>
            </a:r>
          </a:p>
          <a:p>
            <a:pPr marL="457200" indent="-457200" eaLnBrk="0" hangingPunct="0">
              <a:spcBef>
                <a:spcPct val="50000"/>
              </a:spcBef>
              <a:buAutoNum type="arabicPlain" startAt="49"/>
            </a:pPr>
            <a:r>
              <a:rPr lang="en-AU" b="1" dirty="0" smtClean="0">
                <a:latin typeface="+mn-lt"/>
              </a:rPr>
              <a:t>   Tourism Professionals</a:t>
            </a:r>
          </a:p>
          <a:p>
            <a:pPr marL="457200" indent="-457200" eaLnBrk="0" hangingPunct="0">
              <a:spcBef>
                <a:spcPct val="50000"/>
              </a:spcBef>
              <a:buAutoNum type="arabicPlain" startAt="65"/>
            </a:pPr>
            <a:r>
              <a:rPr lang="en-AU" b="1" dirty="0" smtClean="0">
                <a:latin typeface="+mn-lt"/>
              </a:rPr>
              <a:t>   Government staff  or</a:t>
            </a:r>
            <a:br>
              <a:rPr lang="en-AU" b="1" dirty="0" smtClean="0">
                <a:latin typeface="+mn-lt"/>
              </a:rPr>
            </a:br>
            <a:r>
              <a:rPr lang="en-AU" b="1" dirty="0" smtClean="0">
                <a:latin typeface="+mn-lt"/>
              </a:rPr>
              <a:t>    elected officials</a:t>
            </a:r>
          </a:p>
          <a:p>
            <a:pPr marL="457200" indent="-457200" eaLnBrk="0" hangingPunct="0">
              <a:spcBef>
                <a:spcPct val="50000"/>
              </a:spcBef>
              <a:buAutoNum type="arabicPlain" startAt="68"/>
            </a:pPr>
            <a:r>
              <a:rPr lang="en-AU" b="1" dirty="0" smtClean="0">
                <a:latin typeface="+mn-lt"/>
              </a:rPr>
              <a:t>   Community or </a:t>
            </a:r>
            <a:br>
              <a:rPr lang="en-AU" b="1" dirty="0" smtClean="0">
                <a:latin typeface="+mn-lt"/>
              </a:rPr>
            </a:br>
            <a:r>
              <a:rPr lang="en-AU" b="1" dirty="0" smtClean="0">
                <a:latin typeface="+mn-lt"/>
              </a:rPr>
              <a:t>    agricultural organization  </a:t>
            </a:r>
            <a:br>
              <a:rPr lang="en-AU" b="1" dirty="0" smtClean="0">
                <a:latin typeface="+mn-lt"/>
              </a:rPr>
            </a:br>
            <a:r>
              <a:rPr lang="en-AU" b="1" dirty="0" smtClean="0">
                <a:latin typeface="+mn-lt"/>
              </a:rPr>
              <a:t>    representatives</a:t>
            </a:r>
          </a:p>
          <a:p>
            <a:pPr marL="457200" indent="-457200" eaLnBrk="0" hangingPunct="0">
              <a:spcBef>
                <a:spcPct val="50000"/>
              </a:spcBef>
              <a:buAutoNum type="arabicPlain" startAt="29"/>
            </a:pPr>
            <a:r>
              <a:rPr lang="en-AU" b="1" dirty="0" smtClean="0">
                <a:latin typeface="+mn-lt"/>
              </a:rPr>
              <a:t>   Economic development or</a:t>
            </a:r>
            <a:br>
              <a:rPr lang="en-AU" b="1" dirty="0" smtClean="0">
                <a:latin typeface="+mn-lt"/>
              </a:rPr>
            </a:br>
            <a:r>
              <a:rPr lang="en-AU" b="1" dirty="0" smtClean="0">
                <a:latin typeface="+mn-lt"/>
              </a:rPr>
              <a:t>   community development</a:t>
            </a:r>
            <a:br>
              <a:rPr lang="en-AU" b="1" dirty="0" smtClean="0">
                <a:latin typeface="+mn-lt"/>
              </a:rPr>
            </a:br>
            <a:r>
              <a:rPr lang="en-AU" b="1" dirty="0" smtClean="0">
                <a:latin typeface="+mn-lt"/>
              </a:rPr>
              <a:t>   professionals</a:t>
            </a:r>
          </a:p>
          <a:p>
            <a:pPr marL="457200" indent="-457200" eaLnBrk="0" hangingPunct="0">
              <a:spcBef>
                <a:spcPct val="50000"/>
              </a:spcBef>
              <a:buAutoNum type="arabicPlain" startAt="47"/>
            </a:pPr>
            <a:r>
              <a:rPr lang="en-AU" b="1" dirty="0" smtClean="0">
                <a:latin typeface="+mn-lt"/>
              </a:rPr>
              <a:t>   Farm advisors or other </a:t>
            </a:r>
            <a:br>
              <a:rPr lang="en-AU" b="1" dirty="0" smtClean="0">
                <a:latin typeface="+mn-lt"/>
              </a:rPr>
            </a:br>
            <a:r>
              <a:rPr lang="en-AU" b="1" dirty="0" smtClean="0">
                <a:latin typeface="+mn-lt"/>
              </a:rPr>
              <a:t>   agricultural professionals</a:t>
            </a:r>
          </a:p>
          <a:p>
            <a:pPr marL="457200" indent="-457200" eaLnBrk="0" hangingPunct="0">
              <a:spcBef>
                <a:spcPct val="50000"/>
              </a:spcBef>
            </a:pPr>
            <a:r>
              <a:rPr lang="en-AU" b="1" dirty="0" smtClean="0">
                <a:latin typeface="+mn-lt"/>
              </a:rPr>
              <a:t>(some participants indicated </a:t>
            </a:r>
            <a:br>
              <a:rPr lang="en-AU" b="1" dirty="0" smtClean="0">
                <a:latin typeface="+mn-lt"/>
              </a:rPr>
            </a:br>
            <a:r>
              <a:rPr lang="en-AU" b="1" dirty="0" smtClean="0">
                <a:latin typeface="+mn-lt"/>
              </a:rPr>
              <a:t>multiple affiliations)</a:t>
            </a:r>
          </a:p>
          <a:p>
            <a:pPr marL="457200" indent="-457200" eaLnBrk="0" hangingPunct="0">
              <a:spcBef>
                <a:spcPct val="50000"/>
              </a:spcBef>
            </a:pPr>
            <a:endParaRPr lang="en-AU" b="1" dirty="0" smtClean="0">
              <a:latin typeface="+mn-lt"/>
            </a:endParaRPr>
          </a:p>
          <a:p>
            <a:pPr marL="457200" indent="-457200" eaLnBrk="0" hangingPunct="0">
              <a:spcBef>
                <a:spcPct val="50000"/>
              </a:spcBef>
              <a:buAutoNum type="arabicPlain" startAt="49"/>
            </a:pPr>
            <a:endParaRPr lang="en-AU" b="1" dirty="0" smtClean="0">
              <a:latin typeface="+mn-lt"/>
            </a:endParaRPr>
          </a:p>
        </p:txBody>
      </p:sp>
      <p:sp>
        <p:nvSpPr>
          <p:cNvPr id="5129" name="Text Box 65"/>
          <p:cNvSpPr txBox="1">
            <a:spLocks noChangeArrowheads="1"/>
          </p:cNvSpPr>
          <p:nvPr/>
        </p:nvSpPr>
        <p:spPr bwMode="auto">
          <a:xfrm>
            <a:off x="22123400" y="18364200"/>
            <a:ext cx="3276600" cy="374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80000" rIns="180000" bIns="180000">
            <a:spAutoFit/>
          </a:bodyPr>
          <a:lstStyle/>
          <a:p>
            <a:pPr algn="r" eaLnBrk="0" hangingPunct="0"/>
            <a:r>
              <a:rPr lang="en-AU" sz="2000" i="1" dirty="0" smtClean="0">
                <a:latin typeface="Lucida Sans" pitchFamily="-110" charset="0"/>
              </a:rPr>
              <a:t>Darrell Hartley, owner of the Farm Stand at </a:t>
            </a:r>
            <a:r>
              <a:rPr lang="en-AU" sz="2000" i="1" dirty="0" err="1" smtClean="0">
                <a:latin typeface="Lucida Sans" pitchFamily="-110" charset="0"/>
              </a:rPr>
              <a:t>Knightsen</a:t>
            </a:r>
            <a:r>
              <a:rPr lang="en-AU" sz="2000" i="1" dirty="0" smtClean="0">
                <a:latin typeface="Lucida Sans" pitchFamily="-110" charset="0"/>
              </a:rPr>
              <a:t>, talks about his operation with participants of the Delta region follow-up gathering, which included a tour of  “Harvest Time in Brentwood” members’ farms</a:t>
            </a:r>
            <a:endParaRPr lang="en-AU" sz="2000" i="1" dirty="0">
              <a:latin typeface="Lucida Sans" pitchFamily="-110" charset="0"/>
            </a:endParaRPr>
          </a:p>
        </p:txBody>
      </p:sp>
      <p:sp>
        <p:nvSpPr>
          <p:cNvPr id="5133" name="Text Box 71"/>
          <p:cNvSpPr txBox="1">
            <a:spLocks noChangeArrowheads="1"/>
          </p:cNvSpPr>
          <p:nvPr/>
        </p:nvSpPr>
        <p:spPr bwMode="auto">
          <a:xfrm>
            <a:off x="26619200" y="14706600"/>
            <a:ext cx="3505200" cy="251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0000" tIns="180000" rIns="180000" bIns="180000">
            <a:spAutoFit/>
          </a:bodyPr>
          <a:lstStyle/>
          <a:p>
            <a:pPr eaLnBrk="0" hangingPunct="0"/>
            <a:r>
              <a:rPr lang="en-AU" sz="2000" i="1" dirty="0" smtClean="0">
                <a:latin typeface="Lucida Sans" pitchFamily="-110" charset="0"/>
              </a:rPr>
              <a:t>Sean </a:t>
            </a:r>
            <a:r>
              <a:rPr lang="en-AU" sz="2000" i="1" dirty="0" err="1" smtClean="0">
                <a:latin typeface="Lucida Sans" pitchFamily="-110" charset="0"/>
              </a:rPr>
              <a:t>Kriletich</a:t>
            </a:r>
            <a:r>
              <a:rPr lang="en-AU" sz="2000" i="1" dirty="0" smtClean="0">
                <a:latin typeface="Lucida Sans" pitchFamily="-110" charset="0"/>
              </a:rPr>
              <a:t>, UCCE Amador County, reports on “planners &amp; stakeholders” breakout session at the San Joaquin Valley &amp; Foothills workshop in Merced</a:t>
            </a:r>
            <a:endParaRPr lang="en-AU" sz="2000" i="1" dirty="0">
              <a:latin typeface="Lucida Sans" pitchFamily="-110" charset="0"/>
            </a:endParaRPr>
          </a:p>
        </p:txBody>
      </p:sp>
      <p:sp>
        <p:nvSpPr>
          <p:cNvPr id="5134" name="Text Box 96"/>
          <p:cNvSpPr txBox="1">
            <a:spLocks noChangeArrowheads="1"/>
          </p:cNvSpPr>
          <p:nvPr/>
        </p:nvSpPr>
        <p:spPr bwMode="auto">
          <a:xfrm>
            <a:off x="2286000" y="838200"/>
            <a:ext cx="39166800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9500" b="1" dirty="0" smtClean="0">
                <a:solidFill>
                  <a:srgbClr val="891517"/>
                </a:solidFill>
                <a:latin typeface="Lucida Grande" pitchFamily="-110" charset="0"/>
              </a:rPr>
              <a:t>Capacity Building Workshops: Developing Regional Agritourism Networks for Agricultural Sustainability and Education</a:t>
            </a:r>
            <a:endParaRPr lang="en-US" sz="9500" dirty="0">
              <a:solidFill>
                <a:srgbClr val="891517"/>
              </a:solidFill>
            </a:endParaRPr>
          </a:p>
        </p:txBody>
      </p:sp>
      <p:pic>
        <p:nvPicPr>
          <p:cNvPr id="15" name="Picture 14" descr="projectRegi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06200" y="7010400"/>
            <a:ext cx="8839200" cy="10045873"/>
          </a:xfrm>
          <a:prstGeom prst="rect">
            <a:avLst/>
          </a:prstGeom>
        </p:spPr>
      </p:pic>
      <p:sp>
        <p:nvSpPr>
          <p:cNvPr id="17" name="Rectangle 57"/>
          <p:cNvSpPr>
            <a:spLocks noChangeArrowheads="1"/>
          </p:cNvSpPr>
          <p:nvPr/>
        </p:nvSpPr>
        <p:spPr bwMode="auto">
          <a:xfrm>
            <a:off x="15468600" y="17449800"/>
            <a:ext cx="6324600" cy="541020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lIns="360000" tIns="360000" rIns="360000" bIns="360000"/>
          <a:lstStyle/>
          <a:p>
            <a:pPr eaLnBrk="0" hangingPunct="0">
              <a:spcBef>
                <a:spcPct val="50000"/>
              </a:spcBef>
            </a:pPr>
            <a:r>
              <a:rPr lang="en-GB" sz="4000" b="1" dirty="0" smtClean="0">
                <a:solidFill>
                  <a:srgbClr val="0B4881"/>
                </a:solidFill>
                <a:latin typeface="Lucida Sans" pitchFamily="-110" charset="0"/>
              </a:rPr>
              <a:t>Activities: 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Formed regional planning teams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Held five regional workshops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Organized four follow-up </a:t>
            </a:r>
            <a:br>
              <a:rPr lang="en-AU" sz="3000" dirty="0" smtClean="0">
                <a:latin typeface="+mn-lt"/>
              </a:rPr>
            </a:br>
            <a:r>
              <a:rPr lang="en-AU" sz="3000" dirty="0" smtClean="0">
                <a:latin typeface="+mn-lt"/>
              </a:rPr>
              <a:t>     gatherings including tours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Communicated </a:t>
            </a:r>
            <a:r>
              <a:rPr lang="en-AU" sz="3000" dirty="0" smtClean="0"/>
              <a:t>with all </a:t>
            </a:r>
            <a:br>
              <a:rPr lang="en-AU" sz="3000" dirty="0" smtClean="0"/>
            </a:br>
            <a:r>
              <a:rPr lang="en-AU" sz="3000" dirty="0" smtClean="0"/>
              <a:t>     participants </a:t>
            </a:r>
            <a:r>
              <a:rPr lang="en-AU" sz="3000" dirty="0" smtClean="0">
                <a:latin typeface="+mn-lt"/>
              </a:rPr>
              <a:t>using email </a:t>
            </a:r>
            <a:br>
              <a:rPr lang="en-AU" sz="3000" dirty="0" smtClean="0">
                <a:latin typeface="+mn-lt"/>
              </a:rPr>
            </a:br>
            <a:r>
              <a:rPr lang="en-AU" sz="3000" dirty="0" smtClean="0">
                <a:latin typeface="+mn-lt"/>
              </a:rPr>
              <a:t>     newsletters and </a:t>
            </a:r>
            <a:r>
              <a:rPr lang="en-AU" sz="3000" dirty="0" err="1" smtClean="0">
                <a:latin typeface="+mn-lt"/>
              </a:rPr>
              <a:t>Facebook</a:t>
            </a:r>
            <a:r>
              <a:rPr lang="en-AU" sz="3000" dirty="0" smtClean="0">
                <a:latin typeface="+mn-lt"/>
              </a:rPr>
              <a:t> page </a:t>
            </a:r>
          </a:p>
          <a:p>
            <a:pPr eaLnBrk="0" hangingPunct="0">
              <a:spcBef>
                <a:spcPct val="20000"/>
              </a:spcBef>
              <a:buFont typeface="Wingdings" pitchFamily="2" charset="2"/>
              <a:buChar char="v"/>
            </a:pPr>
            <a:r>
              <a:rPr lang="en-AU" sz="3000" dirty="0" smtClean="0">
                <a:latin typeface="+mn-lt"/>
              </a:rPr>
              <a:t> Conducted evaluation</a:t>
            </a:r>
            <a:endParaRPr lang="en-GB" sz="4000" b="1" dirty="0" smtClean="0">
              <a:solidFill>
                <a:srgbClr val="0B4881"/>
              </a:solidFill>
              <a:latin typeface="Lucida Sans" pitchFamily="-110" charset="0"/>
            </a:endParaRPr>
          </a:p>
          <a:p>
            <a:pPr eaLnBrk="0" hangingPunct="0">
              <a:spcBef>
                <a:spcPct val="20000"/>
              </a:spcBef>
            </a:pPr>
            <a:endParaRPr lang="en-AU" dirty="0">
              <a:latin typeface="Lucida Sans" pitchFamily="-110" charset="0"/>
            </a:endParaRPr>
          </a:p>
          <a:p>
            <a:pPr eaLnBrk="0" hangingPunct="0">
              <a:spcBef>
                <a:spcPct val="40000"/>
              </a:spcBef>
            </a:pPr>
            <a:endParaRPr lang="en-AU" dirty="0">
              <a:latin typeface="Lucida Sans" pitchFamily="-110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135600" y="6324600"/>
            <a:ext cx="4572000" cy="60631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rgbClr val="000090"/>
                </a:solidFill>
                <a:latin typeface="Lucida Sans" pitchFamily="-110" charset="0"/>
              </a:rPr>
              <a:t>5 </a:t>
            </a:r>
            <a:r>
              <a:rPr lang="en-GB" sz="3600" b="1" dirty="0" smtClean="0">
                <a:solidFill>
                  <a:srgbClr val="000090"/>
                </a:solidFill>
                <a:latin typeface="Lucida Sans" pitchFamily="-110" charset="0"/>
              </a:rPr>
              <a:t>Regions:</a:t>
            </a:r>
          </a:p>
          <a:p>
            <a:endParaRPr lang="en-GB" sz="1200" b="1" dirty="0" smtClean="0">
              <a:solidFill>
                <a:srgbClr val="000090"/>
              </a:solidFill>
              <a:latin typeface="Lucida Sans" pitchFamily="-110" charset="0"/>
            </a:endParaRPr>
          </a:p>
          <a:p>
            <a:r>
              <a:rPr lang="en-US" b="1" dirty="0" smtClean="0"/>
              <a:t>North </a:t>
            </a:r>
            <a:r>
              <a:rPr lang="en-US" b="1" dirty="0" smtClean="0"/>
              <a:t>Coast: </a:t>
            </a:r>
            <a:r>
              <a:rPr lang="en-US" sz="2200" dirty="0" smtClean="0"/>
              <a:t>Humboldt, Mendocino, Lake, Napa, Sonoma, Marin Counties</a:t>
            </a:r>
          </a:p>
          <a:p>
            <a:r>
              <a:rPr lang="en-US" b="1" dirty="0" smtClean="0"/>
              <a:t>Northern Valley &amp; Mountains: </a:t>
            </a:r>
            <a:r>
              <a:rPr lang="en-US" sz="2200" dirty="0" smtClean="0"/>
              <a:t>Butte, Tehama, Glenn, Colusa, Shasta, Trinity Counties</a:t>
            </a:r>
          </a:p>
          <a:p>
            <a:r>
              <a:rPr lang="en-US" b="1" dirty="0" smtClean="0"/>
              <a:t>Sacramento-San Joaquin Delta: </a:t>
            </a:r>
            <a:r>
              <a:rPr lang="en-US" sz="2200" dirty="0" smtClean="0"/>
              <a:t>Yolo, Sacramento, San Joaquin, Contra Costa, Solano Counties</a:t>
            </a:r>
          </a:p>
          <a:p>
            <a:r>
              <a:rPr lang="en-US" b="1" dirty="0" smtClean="0"/>
              <a:t>San Joaquin Valley &amp; Foothills: </a:t>
            </a:r>
            <a:r>
              <a:rPr lang="en-US" sz="2200" dirty="0" smtClean="0"/>
              <a:t>Mariposa, Madera, Merced, Stanislaus, Fresno, Tuolumne, Tulare Counties</a:t>
            </a:r>
          </a:p>
          <a:p>
            <a:r>
              <a:rPr lang="en-US" b="1" dirty="0" smtClean="0"/>
              <a:t>Central Coast: </a:t>
            </a:r>
            <a:r>
              <a:rPr lang="en-US" sz="2200" dirty="0" smtClean="0"/>
              <a:t>San Luis Obispo, Monterey, San Benito, Santa Cruz, San Mateo, Santa Clara Counties </a:t>
            </a:r>
            <a:endParaRPr lang="en-US" sz="2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54600" y="7191375"/>
            <a:ext cx="295275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54600" y="8220075"/>
            <a:ext cx="285750" cy="26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54600" y="9296400"/>
            <a:ext cx="295275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754600" y="10315575"/>
            <a:ext cx="295275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54600" y="11306175"/>
            <a:ext cx="295275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22" name="Chart 21"/>
          <p:cNvGraphicFramePr/>
          <p:nvPr/>
        </p:nvGraphicFramePr>
        <p:xfrm>
          <a:off x="27660600" y="6400800"/>
          <a:ext cx="14323644" cy="800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31165800" y="14935200"/>
            <a:ext cx="11506200" cy="1006429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GB" sz="3600" b="1" dirty="0" smtClean="0">
                <a:solidFill>
                  <a:srgbClr val="000090"/>
                </a:solidFill>
                <a:latin typeface="Lucida Sans" pitchFamily="-110" charset="0"/>
              </a:rPr>
              <a:t>Preliminary results – Since the workshops:</a:t>
            </a:r>
          </a:p>
          <a:p>
            <a:pPr>
              <a:buFont typeface="Wingdings" pitchFamily="2" charset="2"/>
              <a:buChar char="v"/>
            </a:pPr>
            <a:endParaRPr lang="en-US" sz="1200" dirty="0" smtClean="0">
              <a:solidFill>
                <a:srgbClr val="002060"/>
              </a:solidFill>
              <a:latin typeface="Lucida Sans" pitchFamily="34" charset="0"/>
              <a:cs typeface="Lucida Sans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  <a:cs typeface="Lucida Sans" pitchFamily="34" charset="0"/>
              </a:rPr>
              <a:t>  14 percent of participating farmers or ranchers hosted visitors for the first time</a:t>
            </a:r>
          </a:p>
          <a:p>
            <a:endParaRPr lang="en-US" sz="1200" dirty="0" smtClean="0">
              <a:solidFill>
                <a:srgbClr val="002060"/>
              </a:solidFill>
              <a:cs typeface="Lucida Sans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  <a:cs typeface="Lucida Sans" pitchFamily="34" charset="0"/>
              </a:rPr>
              <a:t>  30 percent of participating farmers or ranchers have begun planning new agritourism </a:t>
            </a:r>
            <a:br>
              <a:rPr lang="en-US" dirty="0" smtClean="0">
                <a:solidFill>
                  <a:srgbClr val="002060"/>
                </a:solidFill>
                <a:cs typeface="Lucida Sans" pitchFamily="34" charset="0"/>
              </a:rPr>
            </a:br>
            <a:r>
              <a:rPr lang="en-US" dirty="0" smtClean="0">
                <a:solidFill>
                  <a:srgbClr val="002060"/>
                </a:solidFill>
                <a:cs typeface="Lucida Sans" pitchFamily="34" charset="0"/>
              </a:rPr>
              <a:t>      activities</a:t>
            </a:r>
          </a:p>
          <a:p>
            <a:endParaRPr lang="en-US" sz="1200" dirty="0" smtClean="0">
              <a:solidFill>
                <a:srgbClr val="002060"/>
              </a:solidFill>
              <a:cs typeface="Lucida Sans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  <a:cs typeface="Lucida Sans" pitchFamily="34" charset="0"/>
              </a:rPr>
              <a:t>  24 percent of participants have helped educate farmers or ranchers about agritourism</a:t>
            </a:r>
          </a:p>
          <a:p>
            <a:endParaRPr lang="en-US" sz="1200" dirty="0" smtClean="0">
              <a:solidFill>
                <a:srgbClr val="002060"/>
              </a:solidFill>
              <a:cs typeface="Lucida Sans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US" dirty="0" smtClean="0">
                <a:solidFill>
                  <a:srgbClr val="002060"/>
                </a:solidFill>
                <a:cs typeface="Lucida Sans" pitchFamily="34" charset="0"/>
              </a:rPr>
              <a:t>  92 percent of non-farmer participants have helped promote agritourism </a:t>
            </a:r>
          </a:p>
          <a:p>
            <a:endParaRPr lang="en-US" sz="1200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  </a:t>
            </a:r>
            <a:r>
              <a:rPr lang="en-US" dirty="0" smtClean="0">
                <a:solidFill>
                  <a:srgbClr val="002060"/>
                </a:solidFill>
              </a:rPr>
              <a:t>“Since </a:t>
            </a:r>
            <a:r>
              <a:rPr lang="en-US" dirty="0" smtClean="0">
                <a:solidFill>
                  <a:srgbClr val="002060"/>
                </a:solidFill>
              </a:rPr>
              <a:t>attending the workshop I have a heightened awareness of agritourism and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      have encouraged counties and organizations in counties to incorporate this into their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      displays</a:t>
            </a:r>
            <a:r>
              <a:rPr lang="en-US" dirty="0" smtClean="0">
                <a:solidFill>
                  <a:srgbClr val="002060"/>
                </a:solidFill>
              </a:rPr>
              <a:t>.”  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– </a:t>
            </a:r>
            <a:r>
              <a:rPr lang="en-US" i="1" dirty="0" smtClean="0">
                <a:solidFill>
                  <a:srgbClr val="002060"/>
                </a:solidFill>
              </a:rPr>
              <a:t>California State Fair Art Coordinator</a:t>
            </a:r>
          </a:p>
          <a:p>
            <a:pPr lvl="2"/>
            <a:endParaRPr lang="en-US" sz="1200" i="1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  </a:t>
            </a:r>
            <a:r>
              <a:rPr lang="en-US" dirty="0" smtClean="0">
                <a:solidFill>
                  <a:srgbClr val="002060"/>
                </a:solidFill>
              </a:rPr>
              <a:t>“I </a:t>
            </a:r>
            <a:r>
              <a:rPr lang="en-US" dirty="0" smtClean="0">
                <a:solidFill>
                  <a:srgbClr val="002060"/>
                </a:solidFill>
              </a:rPr>
              <a:t>made many new contacts that will help me provide groups with Central Valley </a:t>
            </a:r>
            <a:r>
              <a:rPr lang="en-US" dirty="0" smtClean="0">
                <a:solidFill>
                  <a:srgbClr val="002060"/>
                </a:solidFill>
              </a:rPr>
              <a:t>tours” </a:t>
            </a:r>
            <a:endParaRPr lang="en-US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	</a:t>
            </a:r>
            <a:r>
              <a:rPr lang="en-US" dirty="0" smtClean="0">
                <a:solidFill>
                  <a:srgbClr val="002060"/>
                </a:solidFill>
              </a:rPr>
              <a:t>	</a:t>
            </a:r>
            <a:r>
              <a:rPr lang="en-US" i="1" dirty="0" smtClean="0">
                <a:solidFill>
                  <a:srgbClr val="002060"/>
                </a:solidFill>
              </a:rPr>
              <a:t>– </a:t>
            </a:r>
            <a:r>
              <a:rPr lang="en-US" i="1" dirty="0" smtClean="0">
                <a:solidFill>
                  <a:srgbClr val="002060"/>
                </a:solidFill>
              </a:rPr>
              <a:t>tourism professional</a:t>
            </a:r>
          </a:p>
          <a:p>
            <a:pPr lvl="1"/>
            <a:endParaRPr lang="en-US" sz="1200" i="1" dirty="0" smtClean="0">
              <a:solidFill>
                <a:srgbClr val="002060"/>
              </a:solidFill>
            </a:endParaRPr>
          </a:p>
          <a:p>
            <a:pPr lvl="1"/>
            <a:r>
              <a:rPr lang="en-US" dirty="0" smtClean="0">
                <a:solidFill>
                  <a:srgbClr val="002060"/>
                </a:solidFill>
              </a:rPr>
              <a:t>  </a:t>
            </a:r>
            <a:r>
              <a:rPr lang="en-US" dirty="0" smtClean="0">
                <a:solidFill>
                  <a:srgbClr val="002060"/>
                </a:solidFill>
              </a:rPr>
              <a:t>“This </a:t>
            </a:r>
            <a:r>
              <a:rPr lang="en-US" dirty="0" smtClean="0">
                <a:solidFill>
                  <a:srgbClr val="002060"/>
                </a:solidFill>
              </a:rPr>
              <a:t>workshop made us aware of the Agricultural Overlay zoning that was included in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      the Butte General Plan. We contacted Dan </a:t>
            </a:r>
            <a:r>
              <a:rPr lang="en-US" dirty="0" err="1" smtClean="0">
                <a:solidFill>
                  <a:srgbClr val="002060"/>
                </a:solidFill>
              </a:rPr>
              <a:t>Breedon</a:t>
            </a:r>
            <a:r>
              <a:rPr lang="en-US" dirty="0" smtClean="0">
                <a:solidFill>
                  <a:srgbClr val="002060"/>
                </a:solidFill>
              </a:rPr>
              <a:t> and added our farm to this very </a:t>
            </a:r>
            <a:br>
              <a:rPr lang="en-US" dirty="0" smtClean="0">
                <a:solidFill>
                  <a:srgbClr val="002060"/>
                </a:solidFill>
              </a:rPr>
            </a:br>
            <a:r>
              <a:rPr lang="en-US" dirty="0" smtClean="0">
                <a:solidFill>
                  <a:srgbClr val="002060"/>
                </a:solidFill>
              </a:rPr>
              <a:t>      important zoning area</a:t>
            </a:r>
            <a:r>
              <a:rPr lang="en-US" i="1" dirty="0" smtClean="0">
                <a:solidFill>
                  <a:srgbClr val="002060"/>
                </a:solidFill>
              </a:rPr>
              <a:t>.”</a:t>
            </a:r>
            <a:endParaRPr lang="en-US" i="1" dirty="0" smtClean="0">
              <a:solidFill>
                <a:srgbClr val="002060"/>
              </a:solidFill>
            </a:endParaRPr>
          </a:p>
          <a:p>
            <a:pPr lvl="1"/>
            <a:r>
              <a:rPr lang="en-US" i="1" dirty="0" smtClean="0">
                <a:solidFill>
                  <a:srgbClr val="002060"/>
                </a:solidFill>
              </a:rPr>
              <a:t>	</a:t>
            </a:r>
            <a:r>
              <a:rPr lang="en-US" i="1" dirty="0" smtClean="0">
                <a:solidFill>
                  <a:srgbClr val="002060"/>
                </a:solidFill>
              </a:rPr>
              <a:t>	– </a:t>
            </a:r>
            <a:r>
              <a:rPr lang="en-US" i="1" dirty="0" smtClean="0">
                <a:solidFill>
                  <a:srgbClr val="002060"/>
                </a:solidFill>
              </a:rPr>
              <a:t>small-scale citrus grower</a:t>
            </a:r>
          </a:p>
          <a:p>
            <a:endParaRPr lang="en-US" i="1" dirty="0" smtClean="0">
              <a:solidFill>
                <a:srgbClr val="002060"/>
              </a:solidFill>
            </a:endParaRPr>
          </a:p>
          <a:p>
            <a:endParaRPr lang="en-US" i="1" dirty="0" smtClean="0">
              <a:solidFill>
                <a:srgbClr val="002060"/>
              </a:solidFill>
            </a:endParaRPr>
          </a:p>
          <a:p>
            <a:endParaRPr lang="en-US" i="1" dirty="0" smtClean="0">
              <a:solidFill>
                <a:srgbClr val="002060"/>
              </a:solidFill>
            </a:endParaRPr>
          </a:p>
          <a:p>
            <a:endParaRPr lang="en-US" i="1" dirty="0" smtClean="0">
              <a:solidFill>
                <a:srgbClr val="002060"/>
              </a:solidFill>
            </a:endParaRPr>
          </a:p>
          <a:p>
            <a:endParaRPr lang="en-US" i="1" dirty="0" smtClean="0">
              <a:solidFill>
                <a:srgbClr val="002060"/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26" name="Picture 25" descr="seanatworkshop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971000" y="14920298"/>
            <a:ext cx="4572000" cy="319703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8" name="Picture 27" descr="2011 Spring agritourism 109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76200" y="18592800"/>
            <a:ext cx="5080000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 descr="2011 Spring agritourism 120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1158240" y="26578560"/>
            <a:ext cx="4145280" cy="3108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Picture 26" descr="Mandarin Hill and Dave's Pumpkins 048crop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6800" y="24993600"/>
            <a:ext cx="3134360" cy="2901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 descr="Hoes Down Fest 100309 034.crop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92440" y="27203400"/>
            <a:ext cx="4175760" cy="272771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Picture 29" descr="Hoes Down Fest 100309 017.crop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44400" y="28270200"/>
            <a:ext cx="3581400" cy="31649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Picture 30" descr="picnicbyfield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401800" y="25331420"/>
            <a:ext cx="3733800" cy="28625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34671000" y="22433340"/>
            <a:ext cx="8229600" cy="15696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This project was partially funded by the Western Sustainable Agriculture Research and Education </a:t>
            </a:r>
            <a:r>
              <a:rPr lang="en-US" dirty="0" smtClean="0"/>
              <a:t>Program, </a:t>
            </a:r>
            <a:r>
              <a:rPr lang="en-US" dirty="0" smtClean="0"/>
              <a:t>with additional support provided by the Sierra Nevada Conservancy and Valley Land Alliance</a:t>
            </a:r>
            <a:endParaRPr lang="en-US" dirty="0"/>
          </a:p>
        </p:txBody>
      </p:sp>
      <p:pic>
        <p:nvPicPr>
          <p:cNvPr id="1026" name="Picture 4" descr="SARE_Western_Logo_ High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1833800" y="24120764"/>
            <a:ext cx="1463040" cy="133003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027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929</TotalTime>
  <Words>498</Words>
  <Application>Microsoft Office PowerPoint</Application>
  <PresentationFormat>Custom</PresentationFormat>
  <Paragraphs>66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1027</vt:lpstr>
      <vt:lpstr>Slide 1</vt:lpstr>
    </vt:vector>
  </TitlesOfParts>
  <Company>Small Farm Program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leff</dc:creator>
  <cp:lastModifiedBy>leff</cp:lastModifiedBy>
  <cp:revision>97</cp:revision>
  <cp:lastPrinted>1999-09-02T03:17:39Z</cp:lastPrinted>
  <dcterms:created xsi:type="dcterms:W3CDTF">2011-09-27T23:33:58Z</dcterms:created>
  <dcterms:modified xsi:type="dcterms:W3CDTF">2011-10-07T00:35:39Z</dcterms:modified>
</cp:coreProperties>
</file>