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312" r:id="rId2"/>
    <p:sldId id="313" r:id="rId3"/>
    <p:sldId id="257" r:id="rId4"/>
    <p:sldId id="314" r:id="rId5"/>
    <p:sldId id="259" r:id="rId6"/>
    <p:sldId id="262" r:id="rId7"/>
    <p:sldId id="263" r:id="rId8"/>
    <p:sldId id="264" r:id="rId9"/>
    <p:sldId id="315" r:id="rId10"/>
    <p:sldId id="317" r:id="rId11"/>
    <p:sldId id="318" r:id="rId12"/>
    <p:sldId id="319" r:id="rId13"/>
    <p:sldId id="320" r:id="rId14"/>
    <p:sldId id="321" r:id="rId15"/>
    <p:sldId id="323" r:id="rId16"/>
    <p:sldId id="322" r:id="rId17"/>
    <p:sldId id="371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2" r:id="rId26"/>
    <p:sldId id="333" r:id="rId27"/>
    <p:sldId id="269" r:id="rId28"/>
    <p:sldId id="270" r:id="rId29"/>
    <p:sldId id="273" r:id="rId30"/>
    <p:sldId id="271" r:id="rId31"/>
    <p:sldId id="272" r:id="rId32"/>
    <p:sldId id="274" r:id="rId33"/>
    <p:sldId id="276" r:id="rId34"/>
    <p:sldId id="278" r:id="rId35"/>
    <p:sldId id="370" r:id="rId36"/>
    <p:sldId id="337" r:id="rId37"/>
    <p:sldId id="338" r:id="rId38"/>
    <p:sldId id="340" r:id="rId39"/>
    <p:sldId id="341" r:id="rId40"/>
    <p:sldId id="343" r:id="rId41"/>
    <p:sldId id="346" r:id="rId42"/>
    <p:sldId id="347" r:id="rId43"/>
    <p:sldId id="348" r:id="rId44"/>
    <p:sldId id="349" r:id="rId45"/>
    <p:sldId id="350" r:id="rId46"/>
    <p:sldId id="352" r:id="rId47"/>
    <p:sldId id="355" r:id="rId48"/>
    <p:sldId id="356" r:id="rId49"/>
    <p:sldId id="358" r:id="rId50"/>
    <p:sldId id="360" r:id="rId51"/>
    <p:sldId id="361" r:id="rId52"/>
    <p:sldId id="362" r:id="rId53"/>
    <p:sldId id="363" r:id="rId54"/>
    <p:sldId id="364" r:id="rId55"/>
    <p:sldId id="369" r:id="rId56"/>
    <p:sldId id="311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4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9B0BC-54AE-4FC0-9D6B-6B27541B396D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32091-BCB4-4368-A67C-7CB7FE881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088B68-82C7-4143-A4CC-6CD5B4FE155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93F02A-C90E-4AA6-AC7A-8D63D4C5DE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1E80-223C-41CC-B2C8-44365071410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1E80-223C-41CC-B2C8-44365071410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1E80-223C-41CC-B2C8-44365071410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4D44-B2C7-4B2F-9A25-9BE015775AC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1E80-223C-41CC-B2C8-44365071410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1E80-223C-41CC-B2C8-44365071410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1E80-223C-41CC-B2C8-44365071410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A9C2-BCB6-467E-AD01-3133723BE69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E3676A0-9339-410A-B556-F07D9C39DCFA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2A4A33F-2596-4180-A5BD-F44B3A0A61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10071-95A5-439C-848D-88D79A67F98F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5627-3C38-4DBB-8CFF-0B3C53A191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2A4A33F-2596-4180-A5BD-F44B3A0A6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9E3676A0-9339-410A-B556-F07D9C39DCFA}" type="datetimeFigureOut">
              <a:rPr lang="en-US" smtClean="0">
                <a:solidFill>
                  <a:prstClr val="black"/>
                </a:solidFill>
              </a:rPr>
              <a:pPr/>
              <a:t>11/8/2011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92A4A33F-2596-4180-A5BD-F44B3A0A61A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mallfarms.oregonstate.edu/calculato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yallup.wsu.edu/soilmgmt/Pubs/CloBioassay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yallup.wsu.edu/soilmgmt/Pubs/CloBioassay.pdf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s.ncsu.edu/fletcher/programs/ncorganic/special-pubs/herbicide_carryover.pdf" TargetMode="External"/><Relationship Id="rId5" Type="http://schemas.openxmlformats.org/officeDocument/2006/relationships/hyperlink" Target="http://www.dowagro.com/" TargetMode="External"/><Relationship Id="rId4" Type="http://schemas.openxmlformats.org/officeDocument/2006/relationships/hyperlink" Target="http://whatcom.wsu.edu/ag/aminopyralid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Timothy Coolong University of KY Horticulture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Managing fertility in Organic Systems</a:t>
            </a:r>
            <a:endParaRPr lang="en-US" dirty="0"/>
          </a:p>
        </p:txBody>
      </p:sp>
      <p:pic>
        <p:nvPicPr>
          <p:cNvPr id="6" name="Picture 5" descr="IMG_3504.JPG"/>
          <p:cNvPicPr>
            <a:picLocks noChangeAspect="1"/>
          </p:cNvPicPr>
          <p:nvPr/>
        </p:nvPicPr>
        <p:blipFill>
          <a:blip r:embed="rId3" cstate="print"/>
          <a:srcRect l="57500" t="33750" r="8333"/>
          <a:stretch>
            <a:fillRect/>
          </a:stretch>
        </p:blipFill>
        <p:spPr>
          <a:xfrm>
            <a:off x="2590800" y="609600"/>
            <a:ext cx="5334000" cy="34901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a sample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09800"/>
            <a:ext cx="5019626" cy="333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657671"/>
            <a:ext cx="4876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Picture from: </a:t>
            </a:r>
            <a:r>
              <a:rPr lang="en-US" b="1" dirty="0" smtClean="0"/>
              <a:t>Cover </a:t>
            </a:r>
            <a:r>
              <a:rPr lang="en-US" b="1" dirty="0"/>
              <a:t>Crop Sampling Instructions </a:t>
            </a:r>
          </a:p>
          <a:p>
            <a:r>
              <a:rPr lang="en-US" dirty="0"/>
              <a:t>For Use with the OSU Cover Crop Calculator </a:t>
            </a:r>
          </a:p>
          <a:p>
            <a:r>
              <a:rPr lang="en-US" u="sng" dirty="0"/>
              <a:t>http://smallfarms.oregonstate.edu </a:t>
            </a:r>
          </a:p>
          <a:p>
            <a:r>
              <a:rPr lang="en-US" i="1" dirty="0"/>
              <a:t>N. Andrews, D. Sullivan, J. Julian and K. Pool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940"/>
          <a:stretch>
            <a:fillRect/>
          </a:stretch>
        </p:blipFill>
        <p:spPr bwMode="auto">
          <a:xfrm>
            <a:off x="1905000" y="1752600"/>
            <a:ext cx="343897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0028" y="4205287"/>
            <a:ext cx="3993972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380672"/>
            <a:ext cx="4572000" cy="147732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b="1" dirty="0" smtClean="0"/>
              <a:t>Pictures from: Cover </a:t>
            </a:r>
            <a:r>
              <a:rPr lang="en-US" b="1" dirty="0"/>
              <a:t>Crop Sampling Instructions </a:t>
            </a:r>
          </a:p>
          <a:p>
            <a:r>
              <a:rPr lang="en-US" dirty="0"/>
              <a:t>For Use with the OSU Cover Crop Calculator </a:t>
            </a:r>
          </a:p>
          <a:p>
            <a:r>
              <a:rPr lang="en-US" u="sng" dirty="0"/>
              <a:t>http://smallfarms.oregonstate.edu </a:t>
            </a:r>
          </a:p>
          <a:p>
            <a:r>
              <a:rPr lang="en-US" i="1" dirty="0"/>
              <a:t>N. Andrews, D. Sullivan, J. Julian and K. Pool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getting representative samples</a:t>
            </a:r>
          </a:p>
          <a:p>
            <a:pPr lvl="1"/>
            <a:r>
              <a:rPr lang="en-US" dirty="0" smtClean="0"/>
              <a:t>Do not combine samples, do several reps to get a feel for the uniformity of a field</a:t>
            </a:r>
          </a:p>
          <a:p>
            <a:r>
              <a:rPr lang="en-US" dirty="0" smtClean="0"/>
              <a:t>Separate the cover crop and get a dry weight</a:t>
            </a:r>
          </a:p>
          <a:p>
            <a:pPr lvl="1"/>
            <a:r>
              <a:rPr lang="en-US" dirty="0" smtClean="0"/>
              <a:t>They should be “crispy dry”</a:t>
            </a:r>
          </a:p>
          <a:p>
            <a:r>
              <a:rPr lang="en-US" dirty="0" smtClean="0"/>
              <a:t>Then you can begin your calculation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Data</a:t>
            </a:r>
            <a:endParaRPr lang="en-US" dirty="0"/>
          </a:p>
        </p:txBody>
      </p:sp>
      <p:pic>
        <p:nvPicPr>
          <p:cNvPr id="7" name="Content Placeholder 6" descr="IMG_01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33600" y="1779352"/>
            <a:ext cx="6799512" cy="5078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800" y="1828800"/>
            <a:ext cx="169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Taken 5/7/2011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Vetch Dry Weights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38400" y="2286000"/>
          <a:ext cx="499872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680"/>
                <a:gridCol w="1264920"/>
                <a:gridCol w="1234440"/>
                <a:gridCol w="12496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Fresh Weight (lb)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 Weight</a:t>
                      </a:r>
                    </a:p>
                    <a:p>
                      <a:r>
                        <a:rPr lang="en-US" dirty="0" smtClean="0"/>
                        <a:t>(lb)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DM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0.617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0.105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14.7</a:t>
                      </a:r>
                      <a:endParaRPr lang="en-US" b="1" dirty="0"/>
                    </a:p>
                  </a:txBody>
                  <a:tcPr/>
                </a:tc>
              </a:tr>
              <a:tr h="45212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All data is per square foot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Determine how much Biomass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had approximately 0.1 lb of vetch per square foot</a:t>
            </a:r>
          </a:p>
          <a:p>
            <a:pPr lvl="1"/>
            <a:r>
              <a:rPr lang="en-US" dirty="0" smtClean="0"/>
              <a:t>This is the biggest factor that can change from year to year</a:t>
            </a:r>
          </a:p>
          <a:p>
            <a:r>
              <a:rPr lang="en-US" dirty="0" smtClean="0"/>
              <a:t>So then we can multiply lbs of cover crop by square feet per acre</a:t>
            </a:r>
          </a:p>
          <a:p>
            <a:r>
              <a:rPr lang="en-US" dirty="0" smtClean="0"/>
              <a:t>43,560  sq ft/acre x 0.1 lb/sq ft = </a:t>
            </a:r>
            <a:r>
              <a:rPr lang="en-US" b="1" dirty="0" smtClean="0"/>
              <a:t>4356 lb/acre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Determine How much 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52600"/>
            <a:ext cx="716223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86525"/>
            <a:ext cx="692074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Legumes N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981200"/>
            <a:ext cx="6328278" cy="442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86525"/>
            <a:ext cx="692074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Determining N in cover 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your percentage of N</a:t>
            </a:r>
          </a:p>
          <a:p>
            <a:pPr lvl="1"/>
            <a:r>
              <a:rPr lang="en-US" dirty="0" smtClean="0"/>
              <a:t>Vetch was 3.7%</a:t>
            </a:r>
          </a:p>
          <a:p>
            <a:pPr lvl="1"/>
            <a:r>
              <a:rPr lang="en-US" dirty="0" smtClean="0"/>
              <a:t>For legumes this varies 3.5-4% prior to flowering</a:t>
            </a:r>
          </a:p>
          <a:p>
            <a:pPr lvl="1"/>
            <a:r>
              <a:rPr lang="en-US" dirty="0" smtClean="0"/>
              <a:t>For legumes 3-3.5% after flowering</a:t>
            </a:r>
          </a:p>
          <a:p>
            <a:pPr lvl="1"/>
            <a:r>
              <a:rPr lang="en-US" dirty="0" smtClean="0"/>
              <a:t>Grasses are typically 2-3% N prior to flowering</a:t>
            </a:r>
          </a:p>
          <a:p>
            <a:pPr lvl="1"/>
            <a:r>
              <a:rPr lang="en-US" dirty="0" smtClean="0"/>
              <a:t>Grasses are 1.5-2.5% after flowering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your biomass per acre and multiply by percent N</a:t>
            </a:r>
          </a:p>
          <a:p>
            <a:pPr lvl="1"/>
            <a:r>
              <a:rPr lang="en-US" dirty="0" smtClean="0"/>
              <a:t>4356 lbs x 3.7% = </a:t>
            </a:r>
            <a:r>
              <a:rPr lang="en-US" b="1" dirty="0" smtClean="0"/>
              <a:t>162 lbs N per acre in the vetch </a:t>
            </a:r>
            <a:r>
              <a:rPr lang="en-US" dirty="0" smtClean="0"/>
              <a:t>planted</a:t>
            </a:r>
          </a:p>
          <a:p>
            <a:pPr lvl="1"/>
            <a:r>
              <a:rPr lang="en-US" dirty="0" smtClean="0"/>
              <a:t>Keep in mind that 4356 lbs of dry matter is high</a:t>
            </a:r>
          </a:p>
          <a:p>
            <a:r>
              <a:rPr lang="en-US" dirty="0" smtClean="0"/>
              <a:t>Is that it?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test results</a:t>
            </a:r>
            <a:endParaRPr lang="en-US" dirty="0"/>
          </a:p>
        </p:txBody>
      </p:sp>
      <p:pic>
        <p:nvPicPr>
          <p:cNvPr id="4" name="Picture 7" descr="Soilreport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34666"/>
          <a:stretch>
            <a:fillRect/>
          </a:stretch>
        </p:blipFill>
        <p:spPr bwMode="auto">
          <a:xfrm>
            <a:off x="228600" y="1828800"/>
            <a:ext cx="8686800" cy="467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2667000"/>
            <a:ext cx="2057400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67400" y="3124200"/>
            <a:ext cx="2743200" cy="22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Rolling or conventional tillage?</a:t>
            </a:r>
            <a:endParaRPr lang="en-US" dirty="0"/>
          </a:p>
        </p:txBody>
      </p:sp>
      <p:pic>
        <p:nvPicPr>
          <p:cNvPr id="4" name="Content Placeholder 3" descr="IMG_01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752600"/>
            <a:ext cx="5141375" cy="3840163"/>
          </a:xfrm>
        </p:spPr>
      </p:pic>
      <p:pic>
        <p:nvPicPr>
          <p:cNvPr id="5" name="Picture 4" descr="IMG_0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429000"/>
            <a:ext cx="4267200" cy="318723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057400"/>
            <a:ext cx="3119437" cy="233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of Incorporation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laying it down on top of the ground estimate 25-30% of the N is available that season</a:t>
            </a:r>
          </a:p>
          <a:p>
            <a:r>
              <a:rPr lang="en-US" dirty="0" smtClean="0"/>
              <a:t>If you are mowing and incorporating it then assume 50% is available that season</a:t>
            </a:r>
          </a:p>
          <a:p>
            <a:pPr lvl="1"/>
            <a:r>
              <a:rPr lang="en-US" dirty="0" smtClean="0"/>
              <a:t>Succulent cover crops are also more available to plants</a:t>
            </a:r>
          </a:p>
          <a:p>
            <a:r>
              <a:rPr lang="en-US" dirty="0" smtClean="0"/>
              <a:t>162 lbs N/acre x 50% = 81 lbs N from just vetch</a:t>
            </a:r>
          </a:p>
          <a:p>
            <a:r>
              <a:rPr lang="en-US" dirty="0" smtClean="0"/>
              <a:t>We had about 28 lbs from rye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to determine your N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your samples using a square</a:t>
            </a:r>
          </a:p>
          <a:p>
            <a:r>
              <a:rPr lang="en-US" dirty="0" smtClean="0"/>
              <a:t>Get an average dry weight of just your cover crop</a:t>
            </a:r>
          </a:p>
          <a:p>
            <a:pPr lvl="1"/>
            <a:r>
              <a:rPr lang="en-US" dirty="0" smtClean="0"/>
              <a:t>Crunchy dry-don’t vaporize it (140 F if drying)</a:t>
            </a:r>
          </a:p>
          <a:p>
            <a:r>
              <a:rPr lang="en-US" dirty="0" smtClean="0"/>
              <a:t>Figure cover crop dry mass per acre or area</a:t>
            </a:r>
          </a:p>
          <a:p>
            <a:r>
              <a:rPr lang="en-US" dirty="0" smtClean="0"/>
              <a:t>Get %N-available from many sources</a:t>
            </a:r>
          </a:p>
          <a:p>
            <a:r>
              <a:rPr lang="en-US" dirty="0" smtClean="0"/>
              <a:t>Figure total N per acre</a:t>
            </a:r>
          </a:p>
          <a:p>
            <a:r>
              <a:rPr lang="en-US" dirty="0" smtClean="0"/>
              <a:t>Figure amount available N for the season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how much will this cost?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Vetch seed $2.24/lb</a:t>
            </a:r>
          </a:p>
          <a:p>
            <a:pPr lvl="1"/>
            <a:r>
              <a:rPr lang="en-US" dirty="0" smtClean="0"/>
              <a:t>Should seed out around 40-50 lbs acre</a:t>
            </a:r>
          </a:p>
          <a:p>
            <a:pPr lvl="1"/>
            <a:r>
              <a:rPr lang="en-US" dirty="0" smtClean="0"/>
              <a:t>The plot we used got around 80 lbs/acre</a:t>
            </a:r>
          </a:p>
          <a:p>
            <a:pPr lvl="1"/>
            <a:r>
              <a:rPr lang="en-US" dirty="0" smtClean="0"/>
              <a:t>So we spent $180 on vetch seed for 81 lbs of fertility</a:t>
            </a:r>
          </a:p>
          <a:p>
            <a:pPr lvl="2"/>
            <a:r>
              <a:rPr lang="en-US" dirty="0" smtClean="0"/>
              <a:t>$2.22/lb of N </a:t>
            </a:r>
          </a:p>
          <a:p>
            <a:pPr lvl="2"/>
            <a:r>
              <a:rPr lang="en-US" dirty="0" smtClean="0"/>
              <a:t>Calcium nitrate (15.5% N) @ $16.00/50 lb bag</a:t>
            </a:r>
          </a:p>
          <a:p>
            <a:pPr lvl="3"/>
            <a:r>
              <a:rPr lang="en-US" dirty="0" smtClean="0"/>
              <a:t>7.75 lbs N @ $2.06</a:t>
            </a:r>
          </a:p>
          <a:p>
            <a:r>
              <a:rPr lang="en-US" dirty="0" smtClean="0">
                <a:hlinkClick r:id="rId3"/>
              </a:rPr>
              <a:t>http://smallfarms.oregonstate.edu/calculator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Would you still add Fertility?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33600" y="1981200"/>
            <a:ext cx="6553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Char char=""/>
            </a:pPr>
            <a:r>
              <a:rPr lang="en-US" sz="2400" dirty="0" smtClean="0"/>
              <a:t>Yes-a good general purpose organic fertilizer prior to planting will be available and give a jump start to plants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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Adding organic fertilizers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preplant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Hartz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Johnstone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(2006) found that 47-60% of organic N was made available in 2 weeks from organic fertilizers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 to 70% was available after 8 weeks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 had some effect, but not large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“Chilean Nitrate”= Sodium nitrate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 Availability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834" y="1828800"/>
            <a:ext cx="6556188" cy="404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81400" y="593467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Nitrogen availability from high nitrogen containing organic fertilizers, </a:t>
            </a:r>
            <a:r>
              <a:rPr lang="en-US" dirty="0" err="1" smtClean="0"/>
              <a:t>Hartz</a:t>
            </a:r>
            <a:r>
              <a:rPr lang="en-US" dirty="0" smtClean="0"/>
              <a:t> and </a:t>
            </a:r>
            <a:r>
              <a:rPr lang="en-US" dirty="0" err="1" smtClean="0"/>
              <a:t>Johnstone</a:t>
            </a:r>
            <a:r>
              <a:rPr lang="en-US" dirty="0" smtClean="0"/>
              <a:t> 2006, </a:t>
            </a:r>
            <a:r>
              <a:rPr lang="en-US" dirty="0" err="1" smtClean="0"/>
              <a:t>HortTechnology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soluble organic fertilizers: </a:t>
            </a:r>
            <a:r>
              <a:rPr lang="en-US" dirty="0" err="1" smtClean="0"/>
              <a:t>Fertigation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Fewer organic fertilizers are suitable for </a:t>
            </a:r>
            <a:r>
              <a:rPr lang="en-US" dirty="0" err="1" smtClean="0"/>
              <a:t>fertigation</a:t>
            </a:r>
            <a:r>
              <a:rPr lang="en-US" dirty="0" smtClean="0"/>
              <a:t> purposes</a:t>
            </a:r>
          </a:p>
          <a:p>
            <a:r>
              <a:rPr lang="en-US" dirty="0" smtClean="0"/>
              <a:t>Must have a good filtration system after injector</a:t>
            </a:r>
          </a:p>
          <a:p>
            <a:pPr lvl="1"/>
            <a:r>
              <a:rPr lang="en-US" dirty="0" smtClean="0"/>
              <a:t>However </a:t>
            </a:r>
            <a:r>
              <a:rPr lang="en-US" dirty="0" err="1" smtClean="0"/>
              <a:t>Hartz</a:t>
            </a:r>
            <a:r>
              <a:rPr lang="en-US" dirty="0" smtClean="0"/>
              <a:t>, et al., 2010 found that:</a:t>
            </a:r>
          </a:p>
          <a:p>
            <a:pPr lvl="2"/>
            <a:r>
              <a:rPr lang="en-US" dirty="0" smtClean="0"/>
              <a:t>Most of the N is available rapidly</a:t>
            </a:r>
          </a:p>
          <a:p>
            <a:pPr lvl="3"/>
            <a:r>
              <a:rPr lang="en-US" dirty="0" smtClean="0"/>
              <a:t>For animal based fertilizers nearly 79-93% within 1 week</a:t>
            </a:r>
          </a:p>
          <a:p>
            <a:pPr lvl="3"/>
            <a:r>
              <a:rPr lang="en-US" dirty="0" smtClean="0"/>
              <a:t>For plant based fertilizers 48-92% within 4 weeks</a:t>
            </a:r>
          </a:p>
          <a:p>
            <a:r>
              <a:rPr lang="en-US" dirty="0" smtClean="0"/>
              <a:t>Not recommended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6719" y="6488668"/>
            <a:ext cx="809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Nitrogen availability from liquid organic fertilizers, 2010, </a:t>
            </a:r>
            <a:r>
              <a:rPr lang="en-US" dirty="0" err="1" smtClean="0"/>
              <a:t>Hartz</a:t>
            </a:r>
            <a:r>
              <a:rPr lang="en-US" dirty="0" smtClean="0"/>
              <a:t>, et al. </a:t>
            </a:r>
            <a:r>
              <a:rPr lang="en-US" dirty="0" err="1" smtClean="0"/>
              <a:t>HortTechnology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cropping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57400" y="2133600"/>
          <a:ext cx="6705600" cy="411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469"/>
                <a:gridCol w="1046540"/>
                <a:gridCol w="1370595"/>
                <a:gridCol w="2806996"/>
              </a:tblGrid>
              <a:tr h="672723">
                <a:tc>
                  <a:txBody>
                    <a:bodyPr/>
                    <a:lstStyle/>
                    <a:p>
                      <a:r>
                        <a:rPr lang="en-US" b="0" dirty="0" smtClean="0"/>
                        <a:t>Crop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Rate per 1000 ft</a:t>
                      </a:r>
                      <a:r>
                        <a:rPr lang="en-US" b="0" baseline="30000" dirty="0" smtClean="0"/>
                        <a:t>2</a:t>
                      </a:r>
                      <a:endParaRPr lang="en-US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Time to seed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Comments</a:t>
                      </a:r>
                      <a:endParaRPr lang="en-US" b="0" dirty="0"/>
                    </a:p>
                  </a:txBody>
                  <a:tcPr/>
                </a:tc>
              </a:tr>
              <a:tr h="38975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Winter Rye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 lbs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Sep-Nov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Excellent growth and yield</a:t>
                      </a:r>
                      <a:endParaRPr lang="en-US" b="0" dirty="0"/>
                    </a:p>
                  </a:txBody>
                  <a:tcPr/>
                </a:tc>
              </a:tr>
              <a:tr h="665643">
                <a:tc>
                  <a:txBody>
                    <a:bodyPr/>
                    <a:lstStyle/>
                    <a:p>
                      <a:r>
                        <a:rPr lang="en-US" b="0" dirty="0" smtClean="0"/>
                        <a:t>Wheat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 lbs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Sep-Nov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Plant early for best</a:t>
                      </a:r>
                      <a:r>
                        <a:rPr lang="en-US" b="0" baseline="0" dirty="0" smtClean="0"/>
                        <a:t> emergence</a:t>
                      </a:r>
                      <a:endParaRPr lang="en-US" b="0" dirty="0"/>
                    </a:p>
                  </a:txBody>
                  <a:tcPr/>
                </a:tc>
              </a:tr>
              <a:tr h="665643">
                <a:tc>
                  <a:txBody>
                    <a:bodyPr/>
                    <a:lstStyle/>
                    <a:p>
                      <a:r>
                        <a:rPr lang="en-US" b="0" dirty="0" smtClean="0"/>
                        <a:t>Hairy Vetch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 lbs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Aug-Sept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Need to get in early, provides much N, </a:t>
                      </a:r>
                      <a:endParaRPr lang="en-US" b="0" dirty="0"/>
                    </a:p>
                  </a:txBody>
                  <a:tcPr/>
                </a:tc>
              </a:tr>
              <a:tr h="665643">
                <a:tc>
                  <a:txBody>
                    <a:bodyPr/>
                    <a:lstStyle/>
                    <a:p>
                      <a:r>
                        <a:rPr lang="en-US" b="0" dirty="0" smtClean="0"/>
                        <a:t>Winter Pea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2 lb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Sep-Oct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May winter kill, have to mix with a grain for</a:t>
                      </a:r>
                      <a:r>
                        <a:rPr lang="en-US" b="0" baseline="0" dirty="0" smtClean="0"/>
                        <a:t> coverage</a:t>
                      </a:r>
                      <a:endParaRPr lang="en-US" b="0" dirty="0"/>
                    </a:p>
                  </a:txBody>
                  <a:tcPr/>
                </a:tc>
              </a:tr>
              <a:tr h="389752">
                <a:tc>
                  <a:txBody>
                    <a:bodyPr/>
                    <a:lstStyle/>
                    <a:p>
                      <a:r>
                        <a:rPr lang="en-US" b="0" dirty="0" smtClean="0"/>
                        <a:t>Buckwheat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2 lb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Sp-Su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Great crop-bees!</a:t>
                      </a:r>
                      <a:endParaRPr lang="en-US" b="0" dirty="0"/>
                    </a:p>
                  </a:txBody>
                  <a:tcPr/>
                </a:tc>
              </a:tr>
              <a:tr h="665643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Sudangrass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 lb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Su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Tremendous</a:t>
                      </a:r>
                      <a:r>
                        <a:rPr lang="en-US" b="0" baseline="0" dirty="0" smtClean="0"/>
                        <a:t> biomass-</a:t>
                      </a:r>
                      <a:r>
                        <a:rPr lang="en-US" b="0" baseline="0" dirty="0" err="1" smtClean="0"/>
                        <a:t>allelopathic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209800" y="2286000"/>
            <a:ext cx="2971800" cy="639762"/>
          </a:xfrm>
        </p:spPr>
        <p:txBody>
          <a:bodyPr/>
          <a:lstStyle/>
          <a:p>
            <a:pPr algn="ctr"/>
            <a:r>
              <a:rPr lang="en-US" dirty="0" smtClean="0"/>
              <a:t>Hairy Vetch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81200" y="2971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791200" y="3581400"/>
            <a:ext cx="2971800" cy="639762"/>
          </a:xfrm>
        </p:spPr>
        <p:txBody>
          <a:bodyPr/>
          <a:lstStyle/>
          <a:p>
            <a:pPr algn="ctr"/>
            <a:r>
              <a:rPr lang="en-US" dirty="0" smtClean="0"/>
              <a:t>Winter Pea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419600"/>
            <a:ext cx="3432175" cy="212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057400" y="1752600"/>
            <a:ext cx="2971800" cy="639762"/>
          </a:xfrm>
        </p:spPr>
        <p:txBody>
          <a:bodyPr/>
          <a:lstStyle/>
          <a:p>
            <a:pPr algn="ctr"/>
            <a:r>
              <a:rPr lang="en-US" dirty="0" smtClean="0"/>
              <a:t>Cowpea</a:t>
            </a:r>
            <a:endParaRPr lang="en-US" dirty="0"/>
          </a:p>
        </p:txBody>
      </p:sp>
      <p:pic>
        <p:nvPicPr>
          <p:cNvPr id="5" name="Content Placeholder 4" descr="IMG_35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428" r="42286" b="25971"/>
          <a:stretch>
            <a:fillRect/>
          </a:stretch>
        </p:blipFill>
        <p:spPr>
          <a:xfrm>
            <a:off x="2133600" y="2438400"/>
            <a:ext cx="2894339" cy="330001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715000" y="2743200"/>
            <a:ext cx="2971800" cy="639762"/>
          </a:xfrm>
        </p:spPr>
        <p:txBody>
          <a:bodyPr/>
          <a:lstStyle/>
          <a:p>
            <a:pPr algn="ctr"/>
            <a:r>
              <a:rPr lang="en-US" dirty="0" smtClean="0"/>
              <a:t>Millet</a:t>
            </a:r>
            <a:endParaRPr lang="en-US" dirty="0"/>
          </a:p>
        </p:txBody>
      </p:sp>
      <p:pic>
        <p:nvPicPr>
          <p:cNvPr id="10" name="Content Placeholder 9" descr="IMG_350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r="43362" b="14562"/>
          <a:stretch>
            <a:fillRect/>
          </a:stretch>
        </p:blipFill>
        <p:spPr>
          <a:xfrm>
            <a:off x="5715000" y="3505200"/>
            <a:ext cx="2971800" cy="298863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Fertilizer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N Recommendations {tomatoes, peppers, etc]</a:t>
            </a:r>
          </a:p>
          <a:p>
            <a:pPr lvl="1"/>
            <a:r>
              <a:rPr lang="en-US" dirty="0" smtClean="0"/>
              <a:t>125 lbs of N per acre</a:t>
            </a:r>
          </a:p>
          <a:p>
            <a:pPr lvl="2"/>
            <a:r>
              <a:rPr lang="en-US" dirty="0" smtClean="0"/>
              <a:t>50-75 lbs </a:t>
            </a:r>
            <a:r>
              <a:rPr lang="en-US" dirty="0" err="1" smtClean="0"/>
              <a:t>preplant</a:t>
            </a:r>
            <a:endParaRPr lang="en-US" dirty="0" smtClean="0"/>
          </a:p>
          <a:p>
            <a:pPr lvl="3"/>
            <a:r>
              <a:rPr lang="en-US" dirty="0" smtClean="0"/>
              <a:t>Granular lower cost fertilizer</a:t>
            </a:r>
          </a:p>
          <a:p>
            <a:pPr lvl="2"/>
            <a:r>
              <a:rPr lang="en-US" dirty="0" smtClean="0"/>
              <a:t>50 lbs through </a:t>
            </a:r>
            <a:r>
              <a:rPr lang="en-US" dirty="0" err="1" smtClean="0"/>
              <a:t>fertigation</a:t>
            </a:r>
            <a:r>
              <a:rPr lang="en-US" dirty="0" smtClean="0"/>
              <a:t> or banding during season</a:t>
            </a:r>
          </a:p>
          <a:p>
            <a:pPr lvl="3"/>
            <a:r>
              <a:rPr lang="en-US" dirty="0" smtClean="0"/>
              <a:t>Higher cost water soluble fertilizer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286000"/>
            <a:ext cx="2971800" cy="639762"/>
          </a:xfrm>
        </p:spPr>
        <p:txBody>
          <a:bodyPr/>
          <a:lstStyle/>
          <a:p>
            <a:pPr algn="ctr"/>
            <a:r>
              <a:rPr lang="en-US" dirty="0" smtClean="0"/>
              <a:t>Buckwheat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30480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Sudan grass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3429000" cy="25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IMG_349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r="25307"/>
          <a:stretch>
            <a:fillRect/>
          </a:stretch>
        </p:blipFill>
        <p:spPr>
          <a:xfrm>
            <a:off x="5334000" y="3657600"/>
            <a:ext cx="3256968" cy="2906977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</a:t>
            </a:r>
            <a:endParaRPr lang="en-US" dirty="0"/>
          </a:p>
        </p:txBody>
      </p:sp>
      <p:pic>
        <p:nvPicPr>
          <p:cNvPr id="7" name="Content Placeholder 6" descr="IMG_349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" y="1600200"/>
            <a:ext cx="5372100" cy="3581400"/>
          </a:xfrm>
        </p:spPr>
      </p:pic>
      <p:pic>
        <p:nvPicPr>
          <p:cNvPr id="9" name="Content Placeholder 8" descr="IMG_349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00600" y="3429000"/>
            <a:ext cx="4038600" cy="2692400"/>
          </a:xfrm>
        </p:spPr>
      </p:pic>
      <p:sp>
        <p:nvSpPr>
          <p:cNvPr id="10" name="TextBox 9"/>
          <p:cNvSpPr txBox="1"/>
          <p:nvPr/>
        </p:nvSpPr>
        <p:spPr>
          <a:xfrm>
            <a:off x="5715000" y="1981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Sunn</a:t>
            </a:r>
            <a:r>
              <a:rPr lang="en-US" sz="2800" b="1" dirty="0">
                <a:solidFill>
                  <a:prstClr val="black"/>
                </a:solidFill>
              </a:rPr>
              <a:t> hemp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crops-Mixes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57400" y="2057400"/>
            <a:ext cx="6629400" cy="4068763"/>
          </a:xfrm>
        </p:spPr>
        <p:txBody>
          <a:bodyPr>
            <a:normAutofit/>
          </a:bodyPr>
          <a:lstStyle/>
          <a:p>
            <a:r>
              <a:rPr lang="en-US" dirty="0" smtClean="0"/>
              <a:t>Some work has shown that a diversity of cover crops increases microbial biodiversity in the soil-</a:t>
            </a:r>
          </a:p>
          <a:p>
            <a:pPr lvl="1"/>
            <a:r>
              <a:rPr lang="en-US" dirty="0" smtClean="0"/>
              <a:t>But that doesn’t necessarily mean more N mineralization</a:t>
            </a:r>
          </a:p>
          <a:p>
            <a:r>
              <a:rPr lang="en-US" dirty="0" smtClean="0"/>
              <a:t>Mixing cover crops however does  a couple of things</a:t>
            </a:r>
          </a:p>
          <a:p>
            <a:pPr lvl="1"/>
            <a:r>
              <a:rPr lang="en-US" dirty="0" smtClean="0"/>
              <a:t>Winter killed legumes mixed with a grass crop allow for coverage and nitrogen fixation</a:t>
            </a:r>
          </a:p>
          <a:p>
            <a:pPr lvl="1"/>
            <a:r>
              <a:rPr lang="en-US" dirty="0" smtClean="0"/>
              <a:t>A quicker covering crop will choke out weeds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9" descr="IMG_1818.JPG"/>
          <p:cNvPicPr>
            <a:picLocks noChangeAspect="1"/>
          </p:cNvPicPr>
          <p:nvPr/>
        </p:nvPicPr>
        <p:blipFill>
          <a:blip r:embed="rId3" cstate="print"/>
          <a:srcRect l="26951" t="16233" r="15653"/>
          <a:stretch>
            <a:fillRect/>
          </a:stretch>
        </p:blipFill>
        <p:spPr>
          <a:xfrm>
            <a:off x="228600" y="4876800"/>
            <a:ext cx="1470375" cy="16094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sources: Adding compost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874838"/>
            <a:ext cx="8229600" cy="4983162"/>
          </a:xfrm>
        </p:spPr>
        <p:txBody>
          <a:bodyPr/>
          <a:lstStyle/>
          <a:p>
            <a:r>
              <a:rPr lang="en-US" dirty="0" smtClean="0"/>
              <a:t>Compost is typically added to build soil quality and give a boost in nutrition</a:t>
            </a:r>
          </a:p>
          <a:p>
            <a:pPr lvl="1"/>
            <a:r>
              <a:rPr lang="en-US" dirty="0" smtClean="0"/>
              <a:t>Composted manures typically do not provide nutrients in the ratio that plants take them up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3662680"/>
          <a:ext cx="7086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524000"/>
                <a:gridCol w="1524000"/>
                <a:gridCol w="15240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nutrient</a:t>
                      </a:r>
                      <a:r>
                        <a:rPr lang="en-US" baseline="0" dirty="0" smtClean="0"/>
                        <a:t> composition (% DW)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P2O5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Dairy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Poultry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Tobacco 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Sewage Sludge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compost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828800"/>
            <a:ext cx="6705600" cy="4068763"/>
          </a:xfrm>
        </p:spPr>
        <p:txBody>
          <a:bodyPr>
            <a:noAutofit/>
          </a:bodyPr>
          <a:lstStyle/>
          <a:p>
            <a:r>
              <a:rPr lang="en-US" sz="2000" dirty="0" smtClean="0"/>
              <a:t>Typically 10-20% of the N in compost is available in a given year</a:t>
            </a:r>
          </a:p>
          <a:p>
            <a:pPr lvl="1"/>
            <a:r>
              <a:rPr lang="en-US" dirty="0" smtClean="0"/>
              <a:t>Can vary widely between 10-50% in a year</a:t>
            </a:r>
          </a:p>
          <a:p>
            <a:pPr lvl="1"/>
            <a:r>
              <a:rPr lang="en-US" dirty="0" smtClean="0"/>
              <a:t>Depends on moisture, pH, temperature, compost quality</a:t>
            </a:r>
          </a:p>
          <a:p>
            <a:r>
              <a:rPr lang="en-US" sz="2000" dirty="0" smtClean="0"/>
              <a:t>If you add 1 ton per acre then of 2.5% N compost…..</a:t>
            </a:r>
          </a:p>
          <a:p>
            <a:pPr lvl="1"/>
            <a:r>
              <a:rPr lang="en-US" dirty="0" smtClean="0"/>
              <a:t> You get 50 lbs of N….but at 20% availability then you get 10 lbs of N</a:t>
            </a:r>
          </a:p>
          <a:p>
            <a:r>
              <a:rPr lang="en-US" sz="2000" dirty="0" smtClean="0"/>
              <a:t>If you add enough compost to get total N needs then other nutrients will be imbalanced</a:t>
            </a:r>
          </a:p>
          <a:p>
            <a:pPr lvl="1"/>
            <a:r>
              <a:rPr lang="en-US" dirty="0" smtClean="0"/>
              <a:t>Works well as a supplement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Compost and </a:t>
            </a:r>
            <a:r>
              <a:rPr lang="en-US" dirty="0" err="1" smtClean="0"/>
              <a:t>Persistant</a:t>
            </a:r>
            <a:r>
              <a:rPr lang="en-US" dirty="0" smtClean="0"/>
              <a:t> herbicides</a:t>
            </a:r>
            <a:endParaRPr lang="en-US" dirty="0"/>
          </a:p>
        </p:txBody>
      </p:sp>
      <p:pic>
        <p:nvPicPr>
          <p:cNvPr id="4" name="Content Placeholder 3" descr="2010 I phone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81400" y="2057400"/>
            <a:ext cx="4152356" cy="445993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 herbicides used in pasture and turf applications are </a:t>
            </a:r>
            <a:r>
              <a:rPr lang="en-US" i="1" dirty="0" smtClean="0"/>
              <a:t>extremely</a:t>
            </a:r>
            <a:r>
              <a:rPr lang="en-US" dirty="0" smtClean="0"/>
              <a:t> persistent in hay and grass clippings</a:t>
            </a:r>
          </a:p>
          <a:p>
            <a:pPr lvl="1"/>
            <a:r>
              <a:rPr lang="en-US" dirty="0" smtClean="0"/>
              <a:t> They bind tightly to plant material</a:t>
            </a:r>
          </a:p>
          <a:p>
            <a:r>
              <a:rPr lang="en-US" dirty="0" smtClean="0"/>
              <a:t>They can also persist in manure because they do not metabolize in the animal and pass right through</a:t>
            </a:r>
          </a:p>
          <a:p>
            <a:r>
              <a:rPr lang="en-US" dirty="0" smtClean="0"/>
              <a:t>When the manure or hay/straw is used in compost or applied to sensitive crops they can be taken up by the crop and cause damage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2971800" cy="4525963"/>
          </a:xfrm>
        </p:spPr>
        <p:txBody>
          <a:bodyPr/>
          <a:lstStyle/>
          <a:p>
            <a:r>
              <a:rPr lang="en-US" dirty="0" smtClean="0"/>
              <a:t>Tomato	</a:t>
            </a:r>
          </a:p>
          <a:p>
            <a:pPr lvl="1"/>
            <a:r>
              <a:rPr lang="en-US" dirty="0" smtClean="0"/>
              <a:t>Leaf curl, distortion, cupping, “cobra head”, stem bending</a:t>
            </a:r>
          </a:p>
          <a:p>
            <a:pPr lvl="1"/>
            <a:r>
              <a:rPr lang="en-US" dirty="0" smtClean="0"/>
              <a:t>Primarily on new growth</a:t>
            </a:r>
            <a:endParaRPr lang="en-US" dirty="0"/>
          </a:p>
        </p:txBody>
      </p:sp>
      <p:pic>
        <p:nvPicPr>
          <p:cNvPr id="4" name="Picture 3" descr="2010 I phone 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67296" y="2443104"/>
            <a:ext cx="3048000" cy="2276593"/>
          </a:xfrm>
          <a:prstGeom prst="rect">
            <a:avLst/>
          </a:prstGeom>
        </p:spPr>
      </p:pic>
      <p:pic>
        <p:nvPicPr>
          <p:cNvPr id="5" name="Picture 4" descr="2010 I phone 08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400000">
            <a:off x="6468000" y="4191536"/>
            <a:ext cx="2294466" cy="258126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0 I phone 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9400" y="152400"/>
            <a:ext cx="8636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62200" y="2057400"/>
            <a:ext cx="2895600" cy="4525963"/>
          </a:xfrm>
        </p:spPr>
        <p:txBody>
          <a:bodyPr/>
          <a:lstStyle/>
          <a:p>
            <a:r>
              <a:rPr lang="en-US" dirty="0" smtClean="0"/>
              <a:t>Beans</a:t>
            </a:r>
          </a:p>
          <a:p>
            <a:pPr lvl="1"/>
            <a:r>
              <a:rPr lang="en-US" dirty="0" smtClean="0"/>
              <a:t>Distortion in leaves, bumpy</a:t>
            </a:r>
          </a:p>
          <a:p>
            <a:pPr lvl="1"/>
            <a:r>
              <a:rPr lang="en-US" dirty="0" smtClean="0"/>
              <a:t>Viruses are similar in expression</a:t>
            </a:r>
            <a:endParaRPr lang="en-US" dirty="0"/>
          </a:p>
        </p:txBody>
      </p:sp>
      <p:pic>
        <p:nvPicPr>
          <p:cNvPr id="8" name="Picture 7" descr="IMG_0188.jpg"/>
          <p:cNvPicPr>
            <a:picLocks noChangeAspect="1"/>
          </p:cNvPicPr>
          <p:nvPr/>
        </p:nvPicPr>
        <p:blipFill>
          <a:blip r:embed="rId3" cstate="print"/>
          <a:srcRect r="49940"/>
          <a:stretch>
            <a:fillRect/>
          </a:stretch>
        </p:blipFill>
        <p:spPr>
          <a:xfrm>
            <a:off x="5562600" y="2438400"/>
            <a:ext cx="3288307" cy="41768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would be recommended?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Without know cover crop history and what has been done the current recommendation would be based on using organic fertilizers</a:t>
            </a:r>
          </a:p>
          <a:p>
            <a:r>
              <a:rPr lang="en-US" dirty="0" smtClean="0"/>
              <a:t>For organic production a high N or general purpose granular fertilizer is recommended.  Examples of such available products are </a:t>
            </a:r>
            <a:r>
              <a:rPr lang="en-US" dirty="0" err="1" smtClean="0"/>
              <a:t>Fertrell</a:t>
            </a:r>
            <a:r>
              <a:rPr lang="en-US" dirty="0" smtClean="0"/>
              <a:t> Earth Friendly All purpose 5-5-3 ($24.75/ 50 lb) Approximately 2000 pounds of </a:t>
            </a:r>
            <a:r>
              <a:rPr lang="en-US" dirty="0" err="1" smtClean="0"/>
              <a:t>Fertrell</a:t>
            </a:r>
            <a:r>
              <a:rPr lang="en-US" dirty="0" smtClean="0"/>
              <a:t> Earth Friendly 5-5-3 would be required per acre of production to reach 100 pounds of total N.</a:t>
            </a:r>
          </a:p>
          <a:p>
            <a:pPr lvl="1"/>
            <a:r>
              <a:rPr lang="en-US" dirty="0" smtClean="0"/>
              <a:t>$990/acre</a:t>
            </a:r>
          </a:p>
          <a:p>
            <a:r>
              <a:rPr lang="en-US" dirty="0" smtClean="0"/>
              <a:t> This is very expensive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Pepper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457" t="6411"/>
          <a:stretch>
            <a:fillRect/>
          </a:stretch>
        </p:blipFill>
        <p:spPr bwMode="auto">
          <a:xfrm>
            <a:off x="3657600" y="2263533"/>
            <a:ext cx="4191000" cy="386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6324600"/>
            <a:ext cx="874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from: WSU Whatcom County Extension, Herbicide Contamination of Organic Matter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It has been happening for a few years</a:t>
            </a:r>
          </a:p>
          <a:p>
            <a:pPr lvl="1"/>
            <a:r>
              <a:rPr lang="en-US" dirty="0" smtClean="0"/>
              <a:t>Documented in other locations- Washington State, North Carolina, United Kingdom</a:t>
            </a:r>
          </a:p>
          <a:p>
            <a:pPr lvl="2"/>
            <a:r>
              <a:rPr lang="en-US" dirty="0" smtClean="0"/>
              <a:t>Spokane WA facility in 2000, lawn clippings contained </a:t>
            </a:r>
            <a:r>
              <a:rPr lang="en-US" dirty="0" err="1" smtClean="0"/>
              <a:t>Clopyralid</a:t>
            </a:r>
            <a:r>
              <a:rPr lang="en-US" dirty="0" smtClean="0"/>
              <a:t> - 25,000 cubic yards of compost went unsold</a:t>
            </a:r>
          </a:p>
          <a:p>
            <a:pPr lvl="2"/>
            <a:r>
              <a:rPr lang="en-US" dirty="0" smtClean="0"/>
              <a:t>Was a problem at the WSU compost facility in 2000, manure contained </a:t>
            </a:r>
            <a:r>
              <a:rPr lang="en-US" dirty="0" err="1" smtClean="0"/>
              <a:t>Picloram</a:t>
            </a:r>
            <a:r>
              <a:rPr lang="en-US" dirty="0" smtClean="0"/>
              <a:t>, cost WSU $250,000</a:t>
            </a:r>
          </a:p>
          <a:p>
            <a:pPr lvl="1"/>
            <a:r>
              <a:rPr lang="en-US" dirty="0" smtClean="0"/>
              <a:t>Recently in KY</a:t>
            </a:r>
          </a:p>
          <a:p>
            <a:pPr lvl="2"/>
            <a:r>
              <a:rPr lang="en-US" dirty="0" smtClean="0"/>
              <a:t>Organic farmers are using compost-</a:t>
            </a:r>
            <a:endParaRPr lang="en-US" i="1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culprit 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800"/>
            <a:ext cx="6248400" cy="38401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 smtClean="0"/>
              <a:t>Aminopyralid</a:t>
            </a:r>
            <a:r>
              <a:rPr lang="en-US" sz="2800" dirty="0" smtClean="0"/>
              <a:t>, </a:t>
            </a:r>
            <a:r>
              <a:rPr lang="en-US" sz="2800" dirty="0" err="1" smtClean="0"/>
              <a:t>clopyralid</a:t>
            </a:r>
            <a:r>
              <a:rPr lang="en-US" sz="2800" dirty="0" smtClean="0"/>
              <a:t>, </a:t>
            </a:r>
            <a:r>
              <a:rPr lang="en-US" sz="2800" dirty="0" err="1" smtClean="0"/>
              <a:t>picloram</a:t>
            </a:r>
            <a:r>
              <a:rPr lang="en-US" sz="2800" dirty="0" smtClean="0"/>
              <a:t>, and </a:t>
            </a:r>
            <a:r>
              <a:rPr lang="en-US" sz="2800" dirty="0" err="1" smtClean="0"/>
              <a:t>aminocyclopyrachlor</a:t>
            </a:r>
            <a:r>
              <a:rPr lang="en-US" sz="2800" dirty="0" smtClean="0"/>
              <a:t> </a:t>
            </a:r>
            <a:r>
              <a:rPr lang="en-US" sz="2400" dirty="0" smtClean="0"/>
              <a:t>[a recently introduced herbicide]</a:t>
            </a:r>
            <a:endParaRPr lang="en-US" sz="2800" dirty="0" smtClean="0"/>
          </a:p>
          <a:p>
            <a:pPr lvl="1"/>
            <a:r>
              <a:rPr lang="en-US" sz="2400" dirty="0" smtClean="0"/>
              <a:t>Used on pastures, turf, and rights-of-way areas and some crops</a:t>
            </a:r>
          </a:p>
          <a:p>
            <a:pPr lvl="1"/>
            <a:r>
              <a:rPr lang="en-US" sz="2400" dirty="0" smtClean="0"/>
              <a:t>Pass quickly through livestock without being metabolized</a:t>
            </a:r>
          </a:p>
          <a:p>
            <a:pPr lvl="1"/>
            <a:r>
              <a:rPr lang="en-US" sz="2400" dirty="0" smtClean="0"/>
              <a:t>Tightly bound in hay or grass clippings</a:t>
            </a:r>
          </a:p>
          <a:p>
            <a:pPr lvl="1"/>
            <a:r>
              <a:rPr lang="en-US" sz="2400" dirty="0" smtClean="0"/>
              <a:t>When composted, the composting process does not break them down.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410200"/>
            <a:ext cx="1905000" cy="130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Aminopyralid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Aminopyralid</a:t>
            </a:r>
            <a:r>
              <a:rPr lang="en-US" dirty="0" smtClean="0"/>
              <a:t> (Dow): controls broadleaves and some woody plants in pasture and rangeland</a:t>
            </a:r>
          </a:p>
          <a:p>
            <a:pPr lvl="1"/>
            <a:r>
              <a:rPr lang="en-US" dirty="0" err="1" smtClean="0"/>
              <a:t>ForeFront</a:t>
            </a:r>
            <a:r>
              <a:rPr lang="en-US" dirty="0" smtClean="0"/>
              <a:t>, Milestone, Chaparral </a:t>
            </a:r>
          </a:p>
          <a:p>
            <a:pPr lvl="2"/>
            <a:r>
              <a:rPr lang="en-US" dirty="0" smtClean="0"/>
              <a:t>Pastures and rangeland</a:t>
            </a:r>
          </a:p>
          <a:p>
            <a:pPr lvl="1"/>
            <a:r>
              <a:rPr lang="en-US" dirty="0" smtClean="0"/>
              <a:t>Milestone, </a:t>
            </a:r>
            <a:r>
              <a:rPr lang="en-US" dirty="0" err="1" smtClean="0"/>
              <a:t>Opensight</a:t>
            </a:r>
            <a:endParaRPr lang="en-US" dirty="0" smtClean="0"/>
          </a:p>
          <a:p>
            <a:pPr lvl="2"/>
            <a:r>
              <a:rPr lang="en-US" dirty="0" smtClean="0"/>
              <a:t>Rights-of-way and wildlife management areas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Clopyralid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209800"/>
            <a:ext cx="6248400" cy="3840163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Clopyralid</a:t>
            </a:r>
            <a:r>
              <a:rPr lang="en-US" sz="2000" dirty="0" smtClean="0"/>
              <a:t>: broadleaf weed control in turf, pastures, and some cropland application sites</a:t>
            </a:r>
          </a:p>
          <a:p>
            <a:pPr lvl="1">
              <a:buNone/>
            </a:pPr>
            <a:r>
              <a:rPr lang="en-US" dirty="0" smtClean="0"/>
              <a:t>	Confront, </a:t>
            </a:r>
            <a:r>
              <a:rPr lang="en-US" dirty="0" err="1" smtClean="0"/>
              <a:t>Lontrel</a:t>
            </a:r>
            <a:r>
              <a:rPr lang="en-US" dirty="0" smtClean="0"/>
              <a:t> (turf)</a:t>
            </a:r>
          </a:p>
          <a:p>
            <a:pPr lvl="1">
              <a:buNone/>
            </a:pPr>
            <a:r>
              <a:rPr lang="en-US" dirty="0" smtClean="0"/>
              <a:t>	Curtail (wheat and rangeland)</a:t>
            </a:r>
          </a:p>
          <a:p>
            <a:pPr lvl="1">
              <a:buNone/>
            </a:pPr>
            <a:r>
              <a:rPr lang="en-US" dirty="0" smtClean="0"/>
              <a:t>	Hornet, </a:t>
            </a:r>
            <a:r>
              <a:rPr lang="en-US" dirty="0" err="1" smtClean="0"/>
              <a:t>Surestart</a:t>
            </a:r>
            <a:r>
              <a:rPr lang="en-US" dirty="0" smtClean="0"/>
              <a:t> (field corn)</a:t>
            </a:r>
          </a:p>
          <a:p>
            <a:pPr lvl="1">
              <a:buNone/>
            </a:pPr>
            <a:r>
              <a:rPr lang="en-US" dirty="0" smtClean="0"/>
              <a:t>	Redeem (pastures)</a:t>
            </a:r>
          </a:p>
          <a:p>
            <a:pPr lvl="1">
              <a:buNone/>
            </a:pPr>
            <a:r>
              <a:rPr lang="en-US" dirty="0" smtClean="0"/>
              <a:t>	Stinger, </a:t>
            </a:r>
            <a:r>
              <a:rPr lang="en-US" dirty="0" err="1" smtClean="0"/>
              <a:t>Transline</a:t>
            </a:r>
            <a:r>
              <a:rPr lang="en-US" dirty="0" smtClean="0"/>
              <a:t> (non-cropland, pastures)</a:t>
            </a:r>
          </a:p>
          <a:p>
            <a:pPr lvl="1">
              <a:buNone/>
            </a:pPr>
            <a:r>
              <a:rPr lang="en-US" i="1" dirty="0" smtClean="0"/>
              <a:t>Stinger labeled in asparagus, sweet corn, spinach and greens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sz="2000" dirty="0" smtClean="0"/>
              <a:t>	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Picloram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Picloram</a:t>
            </a:r>
            <a:r>
              <a:rPr lang="en-US" dirty="0" smtClean="0"/>
              <a:t>: broadleaf and brush control in non-crop areas and pasture</a:t>
            </a:r>
          </a:p>
          <a:p>
            <a:pPr lvl="1"/>
            <a:r>
              <a:rPr lang="en-US" dirty="0" err="1" smtClean="0"/>
              <a:t>Tordon</a:t>
            </a:r>
            <a:r>
              <a:rPr lang="en-US" dirty="0" smtClean="0"/>
              <a:t> K, Pathway</a:t>
            </a:r>
          </a:p>
          <a:p>
            <a:pPr lvl="2"/>
            <a:r>
              <a:rPr lang="en-US" dirty="0" smtClean="0"/>
              <a:t>Rights-of-way, cut stump treatment</a:t>
            </a:r>
          </a:p>
          <a:p>
            <a:pPr lvl="1"/>
            <a:r>
              <a:rPr lang="en-US" dirty="0" smtClean="0"/>
              <a:t>Surmount</a:t>
            </a:r>
          </a:p>
          <a:p>
            <a:pPr lvl="2"/>
            <a:r>
              <a:rPr lang="en-US" dirty="0" smtClean="0"/>
              <a:t>Permanent pastures and rangeland</a:t>
            </a:r>
          </a:p>
          <a:p>
            <a:pPr lvl="2">
              <a:buNone/>
            </a:pPr>
            <a:r>
              <a:rPr lang="en-US" dirty="0" smtClean="0"/>
              <a:t>NOTE:  Not registered for use in KY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800931" cy="65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0" y="2057400"/>
            <a:ext cx="327660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Aminopyralid</a:t>
            </a:r>
            <a:r>
              <a:rPr lang="en-US" dirty="0" smtClean="0"/>
              <a:t> products all have this disclosure on the label</a:t>
            </a:r>
          </a:p>
          <a:p>
            <a:r>
              <a:rPr lang="en-US" dirty="0" err="1" smtClean="0"/>
              <a:t>Clopyralid</a:t>
            </a:r>
            <a:r>
              <a:rPr lang="en-US" dirty="0" smtClean="0"/>
              <a:t> and </a:t>
            </a:r>
            <a:r>
              <a:rPr lang="en-US" dirty="0" err="1" smtClean="0"/>
              <a:t>picloram</a:t>
            </a:r>
            <a:r>
              <a:rPr lang="en-US" dirty="0" smtClean="0"/>
              <a:t> do not, but do have precautions on labels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it though the compost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be considered compost you must?</a:t>
            </a:r>
          </a:p>
          <a:p>
            <a:pPr lvl="1"/>
            <a:r>
              <a:rPr lang="en-US" dirty="0" smtClean="0"/>
              <a:t>According to NOP Organic Standards it must</a:t>
            </a:r>
          </a:p>
          <a:p>
            <a:pPr lvl="2"/>
            <a:r>
              <a:rPr lang="en-US" dirty="0" smtClean="0"/>
              <a:t>Initial C:N ratio between 25:1 and 40:1</a:t>
            </a:r>
          </a:p>
          <a:p>
            <a:pPr lvl="2"/>
            <a:r>
              <a:rPr lang="en-US" dirty="0" smtClean="0"/>
              <a:t>Windrow system must hold temps between 131-170 </a:t>
            </a:r>
            <a:r>
              <a:rPr lang="en-US" dirty="0" err="1" smtClean="0"/>
              <a:t>oF</a:t>
            </a:r>
            <a:r>
              <a:rPr lang="en-US" dirty="0" smtClean="0"/>
              <a:t> for 15 days</a:t>
            </a:r>
          </a:p>
          <a:p>
            <a:pPr lvl="2"/>
            <a:r>
              <a:rPr lang="en-US" dirty="0" smtClean="0"/>
              <a:t>Turn a minimum of 5 times</a:t>
            </a:r>
          </a:p>
          <a:p>
            <a:pPr lvl="1"/>
            <a:r>
              <a:rPr lang="en-US" b="1" dirty="0" smtClean="0"/>
              <a:t>The chemicals in question are typically not decomposed during composting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Compost material and hay can be imported from other states</a:t>
            </a:r>
          </a:p>
          <a:p>
            <a:pPr lvl="1"/>
            <a:r>
              <a:rPr lang="en-US" dirty="0" smtClean="0"/>
              <a:t>Thus, difficult to know specific herbicide to test for unless you know the specific source and the product(s) involved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know your compost is fine?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Chemical testing</a:t>
            </a:r>
          </a:p>
          <a:p>
            <a:pPr lvl="1"/>
            <a:r>
              <a:rPr lang="en-US" dirty="0" smtClean="0"/>
              <a:t>Expensive $250 + per sample</a:t>
            </a:r>
          </a:p>
          <a:p>
            <a:pPr lvl="1"/>
            <a:r>
              <a:rPr lang="en-US" dirty="0" smtClean="0"/>
              <a:t>Potentially not accurate enough</a:t>
            </a:r>
          </a:p>
          <a:p>
            <a:pPr lvl="2"/>
            <a:r>
              <a:rPr lang="en-US" dirty="0" smtClean="0"/>
              <a:t>In some cases contamination levels of 0.5-0.25 ppb can cause problems</a:t>
            </a:r>
          </a:p>
          <a:p>
            <a:pPr lvl="2"/>
            <a:r>
              <a:rPr lang="en-US" dirty="0" smtClean="0"/>
              <a:t>Many labs only </a:t>
            </a:r>
            <a:r>
              <a:rPr lang="en-US" dirty="0" smtClean="0">
                <a:solidFill>
                  <a:srgbClr val="FF0000"/>
                </a:solidFill>
              </a:rPr>
              <a:t>provide</a:t>
            </a:r>
            <a:r>
              <a:rPr lang="en-US" dirty="0" smtClean="0"/>
              <a:t> detection limits of 5-20 ppb</a:t>
            </a:r>
          </a:p>
          <a:p>
            <a:pPr lvl="1"/>
            <a:r>
              <a:rPr lang="en-US" dirty="0" smtClean="0"/>
              <a:t>Sampling also an issue- contamination may not be uniform.</a:t>
            </a:r>
          </a:p>
          <a:p>
            <a:pPr lvl="2"/>
            <a:r>
              <a:rPr lang="en-US" dirty="0" smtClean="0"/>
              <a:t>How many samples to take and where?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Reducing Fertilizer inputs by Building soil 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286001"/>
            <a:ext cx="6248400" cy="2667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Cover cropping and crop rotation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Composting and/or manure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Supplemental fertilizers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048000"/>
            <a:ext cx="1600200" cy="196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2209800" y="4038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09800" y="6096000"/>
            <a:ext cx="12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Hairy Vetch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Bioassay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WSU has developed a bioassay using peas</a:t>
            </a:r>
          </a:p>
          <a:p>
            <a:pPr lvl="1"/>
            <a:r>
              <a:rPr lang="en-US" dirty="0" smtClean="0">
                <a:hlinkClick r:id="rId3"/>
              </a:rPr>
              <a:t>http://www.puyallup.wsu.edu/soilmgmt/Pubs/CloBioassay.pdf</a:t>
            </a:r>
            <a:endParaRPr lang="en-US" dirty="0" smtClean="0"/>
          </a:p>
          <a:p>
            <a:pPr lvl="1"/>
            <a:r>
              <a:rPr lang="en-US" dirty="0" smtClean="0"/>
              <a:t>Have both a researcher and grower procedures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Not always practical unless test can be performed under controlled conditions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Bioassay: WSU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 pots (negative control) with known potting soil</a:t>
            </a:r>
          </a:p>
          <a:p>
            <a:pPr lvl="1"/>
            <a:r>
              <a:rPr lang="en-US" dirty="0" smtClean="0"/>
              <a:t>3 seeds in each pot, 3 pots</a:t>
            </a:r>
          </a:p>
          <a:p>
            <a:r>
              <a:rPr lang="en-US" dirty="0" smtClean="0"/>
              <a:t>Compost blend 2:1 compost to potting mix by volume	</a:t>
            </a:r>
          </a:p>
          <a:p>
            <a:pPr lvl="1"/>
            <a:r>
              <a:rPr lang="en-US" dirty="0" smtClean="0"/>
              <a:t>3 seeds in each pot, 3 pots</a:t>
            </a:r>
          </a:p>
          <a:p>
            <a:r>
              <a:rPr lang="en-US" dirty="0" smtClean="0"/>
              <a:t>Grow plants in random order, do not splash water</a:t>
            </a:r>
          </a:p>
          <a:p>
            <a:r>
              <a:rPr lang="en-US" dirty="0" smtClean="0"/>
              <a:t>Wait 21 days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Bioassay: Results from WSU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759449"/>
            <a:ext cx="5486400" cy="414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593467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from: Bioassay test for herbicide residues in compost: Protocol for gardeners and researchers in Washington State. WSU Cooperative Extension.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Bioassay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saw very different responses from different plants</a:t>
            </a:r>
          </a:p>
          <a:p>
            <a:pPr lvl="1"/>
            <a:r>
              <a:rPr lang="en-US" dirty="0" smtClean="0"/>
              <a:t>Bioassay with plant of interest-particularly with tomato</a:t>
            </a:r>
          </a:p>
          <a:p>
            <a:pPr lvl="1"/>
            <a:r>
              <a:rPr lang="en-US" dirty="0" smtClean="0"/>
              <a:t>Run the bioassay for 5-6 weeks with tomato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if bioassay is inconclusive?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unsure, don’t use it</a:t>
            </a:r>
          </a:p>
          <a:p>
            <a:r>
              <a:rPr lang="en-US" dirty="0" smtClean="0"/>
              <a:t>If you are dealing with this as an agent</a:t>
            </a:r>
          </a:p>
          <a:p>
            <a:pPr lvl="1"/>
            <a:r>
              <a:rPr lang="en-US" dirty="0" smtClean="0"/>
              <a:t>Do not overlook other possibilities</a:t>
            </a:r>
          </a:p>
          <a:p>
            <a:pPr lvl="1"/>
            <a:r>
              <a:rPr lang="en-US" dirty="0" smtClean="0"/>
              <a:t>Nutrient deficiency?</a:t>
            </a:r>
          </a:p>
          <a:p>
            <a:pPr lvl="2"/>
            <a:r>
              <a:rPr lang="en-US" dirty="0" smtClean="0"/>
              <a:t>Cu, Ca, and B deficiencies will show some distortion in new growth</a:t>
            </a:r>
          </a:p>
          <a:p>
            <a:pPr lvl="2"/>
            <a:r>
              <a:rPr lang="en-US" dirty="0" smtClean="0"/>
              <a:t>If corrected new growth will resume as normal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Bioassay test</a:t>
            </a:r>
          </a:p>
          <a:p>
            <a:pPr lvl="1"/>
            <a:r>
              <a:rPr lang="en-US" dirty="0" smtClean="0">
                <a:hlinkClick r:id="rId3"/>
              </a:rPr>
              <a:t>http://www.puyallup.wsu.edu/soilmgmt/Pubs/CloBioassay.pdf</a:t>
            </a:r>
            <a:endParaRPr lang="en-US" dirty="0" smtClean="0"/>
          </a:p>
          <a:p>
            <a:r>
              <a:rPr lang="en-US" dirty="0" smtClean="0"/>
              <a:t>WSU Herbicide contamination of organic matter</a:t>
            </a:r>
          </a:p>
          <a:p>
            <a:pPr lvl="1"/>
            <a:r>
              <a:rPr lang="en-US" dirty="0" smtClean="0">
                <a:hlinkClick r:id="rId4"/>
              </a:rPr>
              <a:t>http://whatcom.wsu.edu/ag/aminopyralid/</a:t>
            </a:r>
            <a:endParaRPr lang="en-US" dirty="0" smtClean="0"/>
          </a:p>
          <a:p>
            <a:r>
              <a:rPr lang="en-US" dirty="0" smtClean="0"/>
              <a:t>Dow </a:t>
            </a:r>
            <a:r>
              <a:rPr lang="en-US" dirty="0" err="1" smtClean="0"/>
              <a:t>AgroSciences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http://www.dowagro.com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NCSU publication on herbicide carryover</a:t>
            </a:r>
          </a:p>
          <a:p>
            <a:pPr lvl="1"/>
            <a:r>
              <a:rPr lang="en-US" dirty="0" smtClean="0">
                <a:hlinkClick r:id="rId6"/>
              </a:rPr>
              <a:t>http://www.ces.ncsu.edu/fletcher/programs/ncorganic/special-pubs/herbicide_carryover.pdf</a:t>
            </a:r>
            <a:r>
              <a:rPr lang="en-US" dirty="0" smtClean="0"/>
              <a:t>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Questions/Thoughts</a:t>
            </a:r>
            <a:endParaRPr lang="en-US" dirty="0"/>
          </a:p>
        </p:txBody>
      </p:sp>
      <p:pic>
        <p:nvPicPr>
          <p:cNvPr id="4" name="Content Placeholder 3" descr="IMG_08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 crops and nutrition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6248400" cy="3840163"/>
          </a:xfrm>
        </p:spPr>
        <p:txBody>
          <a:bodyPr/>
          <a:lstStyle/>
          <a:p>
            <a:pPr marL="514350" indent="-514350"/>
            <a:r>
              <a:rPr lang="en-US" dirty="0" smtClean="0"/>
              <a:t>Deep rooted cover crops will scavenge nutrients and prevent leaching from winter rains</a:t>
            </a:r>
          </a:p>
          <a:p>
            <a:pPr lvl="1" indent="-514350"/>
            <a:r>
              <a:rPr lang="en-US" dirty="0" smtClean="0"/>
              <a:t>Cereal rye is probably best suited for this role Kentucky-</a:t>
            </a:r>
          </a:p>
          <a:p>
            <a:pPr lvl="1" indent="-514350"/>
            <a:r>
              <a:rPr lang="en-US" dirty="0" smtClean="0"/>
              <a:t>Many legumes do not establish as well in fall and do not scavenge nutrients well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724400"/>
            <a:ext cx="250139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Biomass yield and nutrient accumulation of cover crops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228600" y="2438400"/>
          <a:ext cx="8534400" cy="3947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95400"/>
                <a:gridCol w="990600"/>
                <a:gridCol w="1066800"/>
                <a:gridCol w="1219200"/>
                <a:gridCol w="1524000"/>
                <a:gridCol w="1295400"/>
                <a:gridCol w="1143000"/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Biomass yield</a:t>
                      </a:r>
                      <a:r>
                        <a:rPr lang="en-US" baseline="0" dirty="0" smtClean="0"/>
                        <a:t> (dry weight) and nutrient accumulation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Crop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Biomass (lbs/ac)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Nitrogen (lbs/ac)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Potassium (lbs/ac)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Phosphorous (lbs/ac)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Magnesium</a:t>
                      </a:r>
                      <a:r>
                        <a:rPr lang="en-US" u="none" baseline="0" dirty="0" smtClean="0"/>
                        <a:t> (lbs/ac)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Calcium (lbs/ac)</a:t>
                      </a:r>
                      <a:endParaRPr lang="en-US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Hairy Vetch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Crimson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Clover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4,243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Austrian</a:t>
                      </a:r>
                      <a:r>
                        <a:rPr lang="en-US" baseline="0" dirty="0" smtClean="0"/>
                        <a:t> W.P.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4,114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Rye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5,608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r>
                        <a:rPr lang="en-US" dirty="0" smtClean="0"/>
                        <a:t>Hoyt,</a:t>
                      </a:r>
                      <a:r>
                        <a:rPr lang="en-US" baseline="0" dirty="0" smtClean="0"/>
                        <a:t> G.D. 1987. Legumes as a green manure in conservation tillage. P. 96-98. In: J.F. Powers (</a:t>
                      </a:r>
                      <a:r>
                        <a:rPr lang="en-US" baseline="0" dirty="0" err="1" smtClean="0"/>
                        <a:t>ed</a:t>
                      </a:r>
                      <a:r>
                        <a:rPr lang="en-US" baseline="0" dirty="0" smtClean="0"/>
                        <a:t>) The role of legumes in conservation tillage systems. Soil Conservation society of America, Ankeny, Iowa.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Nitrogen fixing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 production from legumes can vary from 40-200 lbs+ of N per acre</a:t>
            </a:r>
          </a:p>
          <a:p>
            <a:pPr lvl="1"/>
            <a:r>
              <a:rPr lang="en-US" dirty="0" smtClean="0"/>
              <a:t>Affected by: plant stand, soil pH, nodulation, and soil moisture</a:t>
            </a:r>
          </a:p>
          <a:p>
            <a:r>
              <a:rPr lang="en-US" dirty="0" smtClean="0"/>
              <a:t>The portion of N available in the first year is usually 30-60% the total amount in the plant</a:t>
            </a:r>
          </a:p>
          <a:p>
            <a:pPr lvl="1"/>
            <a:r>
              <a:rPr lang="en-US" dirty="0" smtClean="0"/>
              <a:t>Usually lower (30%) when just left on the surface and higher (60%) when incorporated</a:t>
            </a:r>
          </a:p>
          <a:p>
            <a:pPr lvl="1"/>
            <a:r>
              <a:rPr lang="en-US" dirty="0" smtClean="0"/>
              <a:t>Do not incorporate too deep (top 6”)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Determining Fertility from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be completely accurate you could do a tissue analysis of crops, but……</a:t>
            </a:r>
          </a:p>
          <a:p>
            <a:r>
              <a:rPr lang="en-US" dirty="0" smtClean="0"/>
              <a:t>A lot of work has been done determining the typical N levels in different cover crops</a:t>
            </a:r>
          </a:p>
          <a:p>
            <a:r>
              <a:rPr lang="en-US" dirty="0" smtClean="0"/>
              <a:t>This (N) is very consistent from year to year</a:t>
            </a:r>
          </a:p>
          <a:p>
            <a:r>
              <a:rPr lang="en-US" dirty="0" smtClean="0"/>
              <a:t>The biggest changes are in biomass per acre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">
  <a:themeElements>
    <a:clrScheme name="Custom 6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6B9811"/>
      </a:accent1>
      <a:accent2>
        <a:srgbClr val="769F11"/>
      </a:accent2>
      <a:accent3>
        <a:srgbClr val="47650B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2160</Words>
  <Application>Microsoft Office PowerPoint</Application>
  <PresentationFormat>On-screen Show (4:3)</PresentationFormat>
  <Paragraphs>437</Paragraphs>
  <Slides>56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Mod</vt:lpstr>
      <vt:lpstr>Managing fertility in Organic Systems</vt:lpstr>
      <vt:lpstr>Soil test results</vt:lpstr>
      <vt:lpstr>Reducing Fertilizer Use</vt:lpstr>
      <vt:lpstr>What would be recommended?</vt:lpstr>
      <vt:lpstr>Reducing Fertilizer inputs by Building soil fertility</vt:lpstr>
      <vt:lpstr>Cover crops and nutrition</vt:lpstr>
      <vt:lpstr>Biomass yield and nutrient accumulation of cover crops</vt:lpstr>
      <vt:lpstr>Nitrogen fixing cover crops</vt:lpstr>
      <vt:lpstr>Determining Fertility from Cover Crops</vt:lpstr>
      <vt:lpstr>Taking a sample</vt:lpstr>
      <vt:lpstr>Sampling</vt:lpstr>
      <vt:lpstr>Sampling</vt:lpstr>
      <vt:lpstr>Sample Data</vt:lpstr>
      <vt:lpstr>Vetch Dry Weights</vt:lpstr>
      <vt:lpstr>Determine how much Biomass</vt:lpstr>
      <vt:lpstr>Let’s Determine How much N</vt:lpstr>
      <vt:lpstr>Non Legumes N</vt:lpstr>
      <vt:lpstr>Determining N in cover crop</vt:lpstr>
      <vt:lpstr>Determining N</vt:lpstr>
      <vt:lpstr>Rolling or conventional tillage?</vt:lpstr>
      <vt:lpstr>Method of Incorporation</vt:lpstr>
      <vt:lpstr>So to determine your N contribution</vt:lpstr>
      <vt:lpstr>So how much will this cost?</vt:lpstr>
      <vt:lpstr>Would you still add Fertility?</vt:lpstr>
      <vt:lpstr>N Availability</vt:lpstr>
      <vt:lpstr>Water soluble organic fertilizers: Fertigation?</vt:lpstr>
      <vt:lpstr>Cover cropping</vt:lpstr>
      <vt:lpstr>Cover Crops</vt:lpstr>
      <vt:lpstr>Cover crops</vt:lpstr>
      <vt:lpstr>Cover Crops</vt:lpstr>
      <vt:lpstr>Cover Crops</vt:lpstr>
      <vt:lpstr>Cover crops-Mixes</vt:lpstr>
      <vt:lpstr>Other sources: Adding compost</vt:lpstr>
      <vt:lpstr>Adding compost</vt:lpstr>
      <vt:lpstr>Compost and Persistant herbicides</vt:lpstr>
      <vt:lpstr>The issue</vt:lpstr>
      <vt:lpstr>Symptoms</vt:lpstr>
      <vt:lpstr>Slide 38</vt:lpstr>
      <vt:lpstr>Symptoms</vt:lpstr>
      <vt:lpstr>Pepper</vt:lpstr>
      <vt:lpstr>Why now?</vt:lpstr>
      <vt:lpstr>What are the culprit chemicals</vt:lpstr>
      <vt:lpstr>Aminopyralid</vt:lpstr>
      <vt:lpstr>Clopyralid</vt:lpstr>
      <vt:lpstr>Picloram</vt:lpstr>
      <vt:lpstr>Slide 46</vt:lpstr>
      <vt:lpstr>Making it though the compost process</vt:lpstr>
      <vt:lpstr>IMPORTANT</vt:lpstr>
      <vt:lpstr>How do you know your compost is fine?</vt:lpstr>
      <vt:lpstr>Plant Bioassay</vt:lpstr>
      <vt:lpstr>Bioassay: WSU</vt:lpstr>
      <vt:lpstr>Bioassay: Results from WSU</vt:lpstr>
      <vt:lpstr>Bioassay suggestions</vt:lpstr>
      <vt:lpstr>What if bioassay is inconclusive?</vt:lpstr>
      <vt:lpstr>Resources</vt:lpstr>
      <vt:lpstr>Questions/Thoughts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 1</dc:creator>
  <cp:lastModifiedBy>User 1</cp:lastModifiedBy>
  <cp:revision>903</cp:revision>
  <dcterms:created xsi:type="dcterms:W3CDTF">2011-07-19T15:06:19Z</dcterms:created>
  <dcterms:modified xsi:type="dcterms:W3CDTF">2011-11-08T19:05:19Z</dcterms:modified>
</cp:coreProperties>
</file>