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5.xml" ContentType="application/vnd.openxmlformats-officedocument.presentationml.tags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1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tags/tag6.xml" ContentType="application/vnd.openxmlformats-officedocument.presentationml.tags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tags/tag2.xml" ContentType="application/vnd.openxmlformats-officedocument.presentationml.tags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7.xml" ContentType="application/vnd.openxmlformats-officedocument.presentationml.tags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3.xml" ContentType="application/vnd.openxmlformats-officedocument.presentationml.tags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98"/>
  </p:notesMasterIdLst>
  <p:handoutMasterIdLst>
    <p:handoutMasterId r:id="rId99"/>
  </p:handoutMasterIdLst>
  <p:sldIdLst>
    <p:sldId id="256" r:id="rId2"/>
    <p:sldId id="592" r:id="rId3"/>
    <p:sldId id="572" r:id="rId4"/>
    <p:sldId id="573" r:id="rId5"/>
    <p:sldId id="574" r:id="rId6"/>
    <p:sldId id="575" r:id="rId7"/>
    <p:sldId id="576" r:id="rId8"/>
    <p:sldId id="577" r:id="rId9"/>
    <p:sldId id="336" r:id="rId10"/>
    <p:sldId id="337" r:id="rId11"/>
    <p:sldId id="339" r:id="rId12"/>
    <p:sldId id="579" r:id="rId13"/>
    <p:sldId id="346" r:id="rId14"/>
    <p:sldId id="578" r:id="rId15"/>
    <p:sldId id="591" r:id="rId16"/>
    <p:sldId id="570" r:id="rId17"/>
    <p:sldId id="580" r:id="rId18"/>
    <p:sldId id="583" r:id="rId19"/>
    <p:sldId id="581" r:id="rId20"/>
    <p:sldId id="582" r:id="rId21"/>
    <p:sldId id="584" r:id="rId22"/>
    <p:sldId id="587" r:id="rId23"/>
    <p:sldId id="585" r:id="rId24"/>
    <p:sldId id="586" r:id="rId25"/>
    <p:sldId id="588" r:id="rId26"/>
    <p:sldId id="589" r:id="rId27"/>
    <p:sldId id="590" r:id="rId28"/>
    <p:sldId id="347" r:id="rId29"/>
    <p:sldId id="348" r:id="rId30"/>
    <p:sldId id="621" r:id="rId31"/>
    <p:sldId id="650" r:id="rId32"/>
    <p:sldId id="598" r:id="rId33"/>
    <p:sldId id="612" r:id="rId34"/>
    <p:sldId id="649" r:id="rId35"/>
    <p:sldId id="614" r:id="rId36"/>
    <p:sldId id="615" r:id="rId37"/>
    <p:sldId id="601" r:id="rId38"/>
    <p:sldId id="608" r:id="rId39"/>
    <p:sldId id="599" r:id="rId40"/>
    <p:sldId id="600" r:id="rId41"/>
    <p:sldId id="604" r:id="rId42"/>
    <p:sldId id="605" r:id="rId43"/>
    <p:sldId id="606" r:id="rId44"/>
    <p:sldId id="607" r:id="rId45"/>
    <p:sldId id="616" r:id="rId46"/>
    <p:sldId id="619" r:id="rId47"/>
    <p:sldId id="617" r:id="rId48"/>
    <p:sldId id="618" r:id="rId49"/>
    <p:sldId id="620" r:id="rId50"/>
    <p:sldId id="521" r:id="rId51"/>
    <p:sldId id="559" r:id="rId52"/>
    <p:sldId id="555" r:id="rId53"/>
    <p:sldId id="622" r:id="rId54"/>
    <p:sldId id="561" r:id="rId55"/>
    <p:sldId id="567" r:id="rId56"/>
    <p:sldId id="652" r:id="rId57"/>
    <p:sldId id="560" r:id="rId58"/>
    <p:sldId id="653" r:id="rId59"/>
    <p:sldId id="562" r:id="rId60"/>
    <p:sldId id="563" r:id="rId61"/>
    <p:sldId id="564" r:id="rId62"/>
    <p:sldId id="565" r:id="rId63"/>
    <p:sldId id="566" r:id="rId64"/>
    <p:sldId id="540" r:id="rId65"/>
    <p:sldId id="543" r:id="rId66"/>
    <p:sldId id="623" r:id="rId67"/>
    <p:sldId id="634" r:id="rId68"/>
    <p:sldId id="633" r:id="rId69"/>
    <p:sldId id="639" r:id="rId70"/>
    <p:sldId id="624" r:id="rId71"/>
    <p:sldId id="625" r:id="rId72"/>
    <p:sldId id="626" r:id="rId73"/>
    <p:sldId id="627" r:id="rId74"/>
    <p:sldId id="549" r:id="rId75"/>
    <p:sldId id="550" r:id="rId76"/>
    <p:sldId id="542" r:id="rId77"/>
    <p:sldId id="641" r:id="rId78"/>
    <p:sldId id="541" r:id="rId79"/>
    <p:sldId id="640" r:id="rId80"/>
    <p:sldId id="531" r:id="rId81"/>
    <p:sldId id="533" r:id="rId82"/>
    <p:sldId id="534" r:id="rId83"/>
    <p:sldId id="646" r:id="rId84"/>
    <p:sldId id="647" r:id="rId85"/>
    <p:sldId id="648" r:id="rId86"/>
    <p:sldId id="643" r:id="rId87"/>
    <p:sldId id="645" r:id="rId88"/>
    <p:sldId id="644" r:id="rId89"/>
    <p:sldId id="642" r:id="rId90"/>
    <p:sldId id="544" r:id="rId91"/>
    <p:sldId id="654" r:id="rId92"/>
    <p:sldId id="657" r:id="rId93"/>
    <p:sldId id="655" r:id="rId94"/>
    <p:sldId id="656" r:id="rId95"/>
    <p:sldId id="571" r:id="rId96"/>
    <p:sldId id="530" r:id="rId9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699" autoAdjust="0"/>
    <p:restoredTop sz="93298" autoAdjust="0"/>
  </p:normalViewPr>
  <p:slideViewPr>
    <p:cSldViewPr>
      <p:cViewPr>
        <p:scale>
          <a:sx n="60" d="100"/>
          <a:sy n="60" d="100"/>
        </p:scale>
        <p:origin x="-990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G_DATA\hort1\COMMON\Coolong\HighTunnels_Amanda\HighTunnelTemp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5"/>
  <c:chart>
    <c:title>
      <c:tx>
        <c:rich>
          <a:bodyPr/>
          <a:lstStyle/>
          <a:p>
            <a:pPr>
              <a:defRPr b="0" i="0" baseline="0">
                <a:latin typeface="Times New Roman" pitchFamily="18" charset="0"/>
              </a:defRPr>
            </a:pPr>
            <a:r>
              <a:rPr lang="en-US" b="0" i="0" baseline="0" dirty="0" smtClean="0">
                <a:latin typeface="Times New Roman" pitchFamily="18" charset="0"/>
              </a:rPr>
              <a:t> Avg. High </a:t>
            </a:r>
            <a:r>
              <a:rPr lang="en-US" b="0" i="0" baseline="0" dirty="0">
                <a:latin typeface="Times New Roman" pitchFamily="18" charset="0"/>
              </a:rPr>
              <a:t>Tunnel Temperatures </a:t>
            </a:r>
            <a:r>
              <a:rPr lang="en-US" b="0" i="0" baseline="0" dirty="0" smtClean="0">
                <a:latin typeface="Times New Roman" pitchFamily="18" charset="0"/>
              </a:rPr>
              <a:t>February</a:t>
            </a:r>
            <a:endParaRPr lang="en-US" b="0" i="0" baseline="0" dirty="0">
              <a:latin typeface="Times New Roman" pitchFamily="18" charset="0"/>
            </a:endParaRPr>
          </a:p>
        </c:rich>
      </c:tx>
      <c:layout>
        <c:manualLayout>
          <c:xMode val="edge"/>
          <c:yMode val="edge"/>
          <c:x val="0.26566174250342584"/>
          <c:y val="4.4853580802399741E-2"/>
        </c:manualLayout>
      </c:layout>
    </c:title>
    <c:plotArea>
      <c:layout>
        <c:manualLayout>
          <c:layoutTarget val="inner"/>
          <c:xMode val="edge"/>
          <c:yMode val="edge"/>
          <c:x val="0.11796942423936646"/>
          <c:y val="0.15895064503560224"/>
          <c:w val="0.75172954647814982"/>
          <c:h val="0.68339657379695262"/>
        </c:manualLayout>
      </c:layout>
      <c:lineChart>
        <c:grouping val="standard"/>
        <c:ser>
          <c:idx val="0"/>
          <c:order val="0"/>
          <c:tx>
            <c:v>Outside</c:v>
          </c:tx>
          <c:val>
            <c:numRef>
              <c:f>Sheet1!$A$1:$A$14</c:f>
              <c:numCache>
                <c:formatCode>General</c:formatCode>
                <c:ptCount val="14"/>
                <c:pt idx="0">
                  <c:v>34.200000000000003</c:v>
                </c:pt>
                <c:pt idx="1">
                  <c:v>34.200000000000003</c:v>
                </c:pt>
                <c:pt idx="2">
                  <c:v>29.7</c:v>
                </c:pt>
                <c:pt idx="3">
                  <c:v>33</c:v>
                </c:pt>
                <c:pt idx="4">
                  <c:v>33</c:v>
                </c:pt>
                <c:pt idx="5">
                  <c:v>40.800000000000004</c:v>
                </c:pt>
                <c:pt idx="6">
                  <c:v>27.7</c:v>
                </c:pt>
                <c:pt idx="7">
                  <c:v>28.5</c:v>
                </c:pt>
                <c:pt idx="8">
                  <c:v>34.4</c:v>
                </c:pt>
                <c:pt idx="9">
                  <c:v>43.3</c:v>
                </c:pt>
                <c:pt idx="10">
                  <c:v>42.7</c:v>
                </c:pt>
                <c:pt idx="11">
                  <c:v>45.9</c:v>
                </c:pt>
                <c:pt idx="12">
                  <c:v>26.8</c:v>
                </c:pt>
                <c:pt idx="13">
                  <c:v>40.4</c:v>
                </c:pt>
              </c:numCache>
            </c:numRef>
          </c:val>
        </c:ser>
        <c:ser>
          <c:idx val="1"/>
          <c:order val="1"/>
          <c:tx>
            <c:v>1 Tunnel</c:v>
          </c:tx>
          <c:val>
            <c:numRef>
              <c:f>Sheet1!$B$1:$B$14</c:f>
              <c:numCache>
                <c:formatCode>General</c:formatCode>
                <c:ptCount val="14"/>
                <c:pt idx="0">
                  <c:v>69.400000000000006</c:v>
                </c:pt>
                <c:pt idx="1">
                  <c:v>40.4</c:v>
                </c:pt>
                <c:pt idx="2">
                  <c:v>35</c:v>
                </c:pt>
                <c:pt idx="3">
                  <c:v>65.599999999999994</c:v>
                </c:pt>
                <c:pt idx="4">
                  <c:v>38.1</c:v>
                </c:pt>
                <c:pt idx="5">
                  <c:v>48.1</c:v>
                </c:pt>
                <c:pt idx="6">
                  <c:v>44.5</c:v>
                </c:pt>
                <c:pt idx="7">
                  <c:v>61.5</c:v>
                </c:pt>
                <c:pt idx="8">
                  <c:v>43</c:v>
                </c:pt>
                <c:pt idx="9">
                  <c:v>72.2</c:v>
                </c:pt>
                <c:pt idx="10">
                  <c:v>76.7</c:v>
                </c:pt>
                <c:pt idx="11">
                  <c:v>68</c:v>
                </c:pt>
                <c:pt idx="12">
                  <c:v>45.9</c:v>
                </c:pt>
                <c:pt idx="13">
                  <c:v>69</c:v>
                </c:pt>
              </c:numCache>
            </c:numRef>
          </c:val>
        </c:ser>
        <c:ser>
          <c:idx val="2"/>
          <c:order val="2"/>
          <c:tx>
            <c:v>2 Tunnel</c:v>
          </c:tx>
          <c:val>
            <c:numRef>
              <c:f>Sheet1!$C$1:$C$14</c:f>
              <c:numCache>
                <c:formatCode>General</c:formatCode>
                <c:ptCount val="14"/>
                <c:pt idx="0">
                  <c:v>83.1</c:v>
                </c:pt>
                <c:pt idx="1">
                  <c:v>43.3</c:v>
                </c:pt>
                <c:pt idx="2">
                  <c:v>38.9</c:v>
                </c:pt>
                <c:pt idx="3">
                  <c:v>80.900000000000006</c:v>
                </c:pt>
                <c:pt idx="4">
                  <c:v>41.2</c:v>
                </c:pt>
                <c:pt idx="5">
                  <c:v>50.7</c:v>
                </c:pt>
                <c:pt idx="6">
                  <c:v>50.3</c:v>
                </c:pt>
                <c:pt idx="7">
                  <c:v>66.3</c:v>
                </c:pt>
                <c:pt idx="8">
                  <c:v>48.1</c:v>
                </c:pt>
                <c:pt idx="9">
                  <c:v>81.7</c:v>
                </c:pt>
                <c:pt idx="10">
                  <c:v>84.9</c:v>
                </c:pt>
                <c:pt idx="11">
                  <c:v>75.3</c:v>
                </c:pt>
                <c:pt idx="12">
                  <c:v>51.7</c:v>
                </c:pt>
                <c:pt idx="13">
                  <c:v>76</c:v>
                </c:pt>
              </c:numCache>
            </c:numRef>
          </c:val>
        </c:ser>
        <c:dLbls>
          <c:showVal val="1"/>
        </c:dLbls>
        <c:marker val="1"/>
        <c:axId val="56645504"/>
        <c:axId val="56602624"/>
      </c:lineChart>
      <c:catAx>
        <c:axId val="566455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400" b="0" i="0" baseline="0">
                    <a:latin typeface="Times New Roman" pitchFamily="18" charset="0"/>
                  </a:defRPr>
                </a:pPr>
                <a:r>
                  <a:rPr lang="en-US" sz="1400" b="0" i="0" baseline="0">
                    <a:latin typeface="Times New Roman" pitchFamily="18" charset="0"/>
                  </a:rPr>
                  <a:t>Feb 1-14</a:t>
                </a:r>
              </a:p>
            </c:rich>
          </c:tx>
          <c:layout>
            <c:manualLayout>
              <c:xMode val="edge"/>
              <c:yMode val="edge"/>
              <c:x val="0.45334123165159879"/>
              <c:y val="0.94049200137075806"/>
            </c:manualLayout>
          </c:layout>
        </c:title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 baseline="0"/>
            </a:pPr>
            <a:endParaRPr lang="en-US"/>
          </a:p>
        </c:txPr>
        <c:crossAx val="56602624"/>
        <c:crosses val="autoZero"/>
        <c:auto val="1"/>
        <c:lblAlgn val="ctr"/>
        <c:lblOffset val="100"/>
        <c:tickLblSkip val="1"/>
        <c:tickMarkSkip val="1"/>
      </c:catAx>
      <c:valAx>
        <c:axId val="5660262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 b="0" i="0" baseline="0">
                    <a:latin typeface="Times New Roman" pitchFamily="18" charset="0"/>
                  </a:defRPr>
                </a:pPr>
                <a:r>
                  <a:rPr lang="en-US" sz="1400" b="0" i="0" baseline="0">
                    <a:latin typeface="Times New Roman" pitchFamily="18" charset="0"/>
                  </a:rPr>
                  <a:t>Temperature F</a:t>
                </a:r>
              </a:p>
            </c:rich>
          </c:tx>
          <c:layout>
            <c:manualLayout>
              <c:xMode val="edge"/>
              <c:yMode val="edge"/>
              <c:x val="4.5977089911988518E-2"/>
              <c:y val="0.38339494675726815"/>
            </c:manualLayout>
          </c:layout>
        </c:title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 baseline="0"/>
            </a:pPr>
            <a:endParaRPr lang="en-US"/>
          </a:p>
        </c:txPr>
        <c:crossAx val="56645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131407799688764"/>
          <c:y val="0.36931702287214158"/>
          <c:w val="0.1386859089016941"/>
          <c:h val="0.11799617217505265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5"/>
  <c:chart>
    <c:title>
      <c:tx>
        <c:rich>
          <a:bodyPr/>
          <a:lstStyle/>
          <a:p>
            <a:pPr>
              <a:defRPr/>
            </a:pPr>
            <a:r>
              <a:rPr lang="en-US"/>
              <a:t>Light intensity in Kentucky</a:t>
            </a:r>
          </a:p>
        </c:rich>
      </c:tx>
      <c:layout>
        <c:manualLayout>
          <c:xMode val="edge"/>
          <c:yMode val="edge"/>
          <c:x val="0.32468711723534843"/>
          <c:y val="0.10453204862550076"/>
        </c:manualLayout>
      </c:layout>
    </c:title>
    <c:plotArea>
      <c:layout>
        <c:manualLayout>
          <c:layoutTarget val="inner"/>
          <c:xMode val="edge"/>
          <c:yMode val="edge"/>
          <c:x val="0.11843285214348206"/>
          <c:y val="0.19480351414406533"/>
          <c:w val="0.74169356955381072"/>
          <c:h val="0.48956765820939047"/>
        </c:manualLayout>
      </c:layout>
      <c:barChart>
        <c:barDir val="col"/>
        <c:grouping val="clustered"/>
        <c:ser>
          <c:idx val="0"/>
          <c:order val="0"/>
          <c:tx>
            <c:strRef>
              <c:f>Sheet2!$B$1</c:f>
              <c:strCache>
                <c:ptCount val="1"/>
                <c:pt idx="0">
                  <c:v>light intensity</c:v>
                </c:pt>
              </c:strCache>
            </c:strRef>
          </c:tx>
          <c:cat>
            <c:strRef>
              <c:f>Sheet2!$A$2:$A$19</c:f>
              <c:strCache>
                <c:ptCount val="18"/>
                <c:pt idx="1">
                  <c:v>August</c:v>
                </c:pt>
                <c:pt idx="3">
                  <c:v>October</c:v>
                </c:pt>
                <c:pt idx="5">
                  <c:v>Novemeber</c:v>
                </c:pt>
                <c:pt idx="7">
                  <c:v>December</c:v>
                </c:pt>
                <c:pt idx="9">
                  <c:v>January</c:v>
                </c:pt>
                <c:pt idx="11">
                  <c:v>February</c:v>
                </c:pt>
                <c:pt idx="13">
                  <c:v>March</c:v>
                </c:pt>
                <c:pt idx="15">
                  <c:v>April</c:v>
                </c:pt>
                <c:pt idx="17">
                  <c:v>July</c:v>
                </c:pt>
              </c:strCache>
            </c:strRef>
          </c:cat>
          <c:val>
            <c:numRef>
              <c:f>Sheet2!$B$2:$B$19</c:f>
              <c:numCache>
                <c:formatCode>0%</c:formatCode>
                <c:ptCount val="18"/>
                <c:pt idx="1">
                  <c:v>1</c:v>
                </c:pt>
                <c:pt idx="3">
                  <c:v>0.41000000000000031</c:v>
                </c:pt>
                <c:pt idx="5">
                  <c:v>0.32000000000000206</c:v>
                </c:pt>
                <c:pt idx="7">
                  <c:v>0.14000000000000001</c:v>
                </c:pt>
                <c:pt idx="9">
                  <c:v>0.14000000000000001</c:v>
                </c:pt>
                <c:pt idx="11">
                  <c:v>0.27</c:v>
                </c:pt>
                <c:pt idx="13">
                  <c:v>0.5</c:v>
                </c:pt>
                <c:pt idx="15">
                  <c:v>0.65000000000000424</c:v>
                </c:pt>
                <c:pt idx="17">
                  <c:v>1</c:v>
                </c:pt>
              </c:numCache>
            </c:numRef>
          </c:val>
        </c:ser>
        <c:axId val="56709504"/>
        <c:axId val="56711040"/>
      </c:barChart>
      <c:catAx>
        <c:axId val="56709504"/>
        <c:scaling>
          <c:orientation val="minMax"/>
        </c:scaling>
        <c:axPos val="b"/>
        <c:tickLblPos val="nextTo"/>
        <c:crossAx val="56711040"/>
        <c:crosses val="autoZero"/>
        <c:auto val="1"/>
        <c:lblAlgn val="ctr"/>
        <c:lblOffset val="100"/>
      </c:catAx>
      <c:valAx>
        <c:axId val="56711040"/>
        <c:scaling>
          <c:orientation val="minMax"/>
          <c:max val="1"/>
        </c:scaling>
        <c:axPos val="l"/>
        <c:majorGridlines/>
        <c:numFmt formatCode="0%" sourceLinked="0"/>
        <c:tickLblPos val="nextTo"/>
        <c:crossAx val="56709504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55457086614173223"/>
          <c:y val="0.2103984397783632"/>
          <c:w val="0.20098468941382341"/>
          <c:h val="8.3717191601050026E-2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00114B4-C9D4-4427-9212-62B7C2CD1CB0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551"/>
            <a:ext cx="3037840" cy="46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30551"/>
            <a:ext cx="3037840" cy="46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9226CE4-5019-4FD5-A5FF-FFC79B983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8D98D7C-10D3-42A9-AF92-EF9FE0018FA7}" type="datetimeFigureOut">
              <a:rPr lang="en-US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068"/>
            <a:ext cx="5608320" cy="418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551"/>
            <a:ext cx="3037840" cy="46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30551"/>
            <a:ext cx="3037840" cy="46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9EF2E85-D492-484D-A204-9457C6B00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4560D8-3796-4ED5-B4AC-501BAABCB7B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2547FF-58A0-4D20-85C5-C0EC1DD7B7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7D9CEF-AB8A-419A-BC14-0C45CBB09397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EA823-7F6A-40B0-8E47-204FAB2A74C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A25C1-5DBA-49AB-916F-65708C7BCC8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A25C1-5DBA-49AB-916F-65708C7BCC88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095CB-B702-4E54-997F-88F31B7F9018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3ACE6-6A80-481A-89AD-5E05144455A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A391D-FA3F-4827-8F22-B4762A3C3CBC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2D38F-F77E-5F48-8405-8643E0A22794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A25C1-5DBA-49AB-916F-65708C7BCC88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A25C1-5DBA-49AB-916F-65708C7BCC88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FDB1D-21CE-4845-806E-AFF8BA7DB337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FDB1D-21CE-4845-806E-AFF8BA7DB337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FDB1D-21CE-4845-806E-AFF8BA7DB337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EF2E85-D492-484D-A204-9457C6B00189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C2E4-D58C-4604-B35E-C08B6DB9077C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FF595-0824-42A3-A950-E60E416D81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8D611F-D614-40E2-9067-CFE5DFD0CB0D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82B12-5415-497A-8EB1-F6DF809210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1B563E-EB89-42EE-8866-50CBB59A25D2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0CD99-032D-4CDB-B0C9-4D21D5F56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54D23CD-1A3F-48C0-BF55-6D0184D6795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4/25/2012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AD46AF-8476-4D06-9390-C1002946CD30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B18F9D-162E-49E0-925B-CC74A357B776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DAB45-F30D-4044-BC48-3EFF602374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6F2752-F551-49D5-9461-58ADDB4D81E6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18DEF-E2CB-4105-8691-82599B53A6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3D493-CCBB-40F6-A9A5-4213F79B7669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3A193-1783-4C6B-B2ED-E9CB775BF7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41C728-4843-4313-A612-CAECD35FE2E6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06D1F-AABC-4B97-AACE-C195FA19EC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6495CB-CCEC-4482-9DCD-562E37146764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A20D4-7445-40ED-96CE-2A6EC31888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A74AA2-1F68-445D-B378-CAAD206EC7D9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1E1B-1F2B-4B1F-8FD3-F2A665AF88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74D5D6-6726-4487-8D41-E030E70C8670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ED0BCD-702D-4FD1-A8E7-98AC9D5753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D6998F-C7F7-4E34-890F-EA07C0030AAB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061233-0804-4F1B-A9A6-BC67FD638D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32546FC-6096-4DB2-B72B-78DC8A6FEA46}" type="datetimeFigureOut">
              <a:rPr lang="en-US" smtClean="0"/>
              <a:pPr>
                <a:defRPr/>
              </a:pPr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1030BA3-26D3-492B-8504-AB23C47655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s.usda.gov/wps/portal/nrcs/detailfull/national/programs/?&amp;cid=stelprdb104625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5486400" cy="1219200"/>
          </a:xfrm>
          <a:solidFill>
            <a:schemeClr val="bg1">
              <a:lumMod val="95000"/>
              <a:alpha val="75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High Tunnels For Vegetable Production</a:t>
            </a:r>
            <a:endParaRPr 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495800" y="5638800"/>
            <a:ext cx="4648200" cy="1219200"/>
          </a:xfrm>
          <a:prstGeom prst="rect">
            <a:avLst/>
          </a:prstGeom>
          <a:solidFill>
            <a:schemeClr val="bg1">
              <a:lumMod val="95000"/>
              <a:alpha val="77000"/>
            </a:schemeClr>
          </a:solidFill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j-lt"/>
                <a:ea typeface="+mj-lt"/>
                <a:cs typeface="+mj-lt"/>
              </a:rPr>
              <a:t>Timothy</a:t>
            </a:r>
            <a:r>
              <a:rPr kumimoji="0" lang="en-US" sz="2000" b="1" i="0" u="none" strike="noStrike" kern="1200" cap="none" spc="0" normalizeH="0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j-lt"/>
                <a:ea typeface="+mj-lt"/>
                <a:cs typeface="+mj-lt"/>
              </a:rPr>
              <a:t> Coolong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j-lt"/>
                <a:ea typeface="+mj-lt"/>
                <a:cs typeface="+mj-lt"/>
              </a:rPr>
              <a:t>Assistant Professor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baseline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Department</a:t>
            </a:r>
            <a:r>
              <a:rPr lang="en-US" sz="2000" b="1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 of Horticulture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j-lt"/>
                <a:ea typeface="+mj-lt"/>
                <a:cs typeface="+mj-lt"/>
              </a:rPr>
              <a:t>University</a:t>
            </a:r>
            <a:r>
              <a:rPr kumimoji="0" lang="en-US" sz="2000" b="1" i="0" u="none" strike="noStrike" kern="1200" cap="none" spc="0" normalizeH="0" noProof="0" dirty="0" smtClean="0">
                <a:ln w="9525"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+mj-lt"/>
                <a:ea typeface="+mj-lt"/>
                <a:cs typeface="+mj-lt"/>
              </a:rPr>
              <a:t> of Kentucky</a:t>
            </a:r>
            <a:endParaRPr kumimoji="0" lang="en-US" sz="2000" b="1" i="0" u="none" strike="noStrike" kern="1200" cap="none" spc="0" normalizeH="0" baseline="0" noProof="0" dirty="0">
              <a:ln w="9525"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+mj-lt"/>
              <a:ea typeface="+mj-lt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Haygrove</a:t>
            </a:r>
            <a:r>
              <a:rPr lang="en-US" dirty="0" smtClean="0"/>
              <a:t> Tunnels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Benefit is height and connectivity</a:t>
            </a:r>
          </a:p>
          <a:p>
            <a:pPr lvl="1"/>
            <a:r>
              <a:rPr lang="en-US" dirty="0" smtClean="0"/>
              <a:t>Can easily get implements in and out</a:t>
            </a:r>
          </a:p>
          <a:p>
            <a:pPr lvl="1"/>
            <a:r>
              <a:rPr lang="en-US" dirty="0" smtClean="0"/>
              <a:t>Can grow “large” crops</a:t>
            </a:r>
          </a:p>
          <a:p>
            <a:pPr lvl="1"/>
            <a:r>
              <a:rPr lang="en-US" dirty="0" smtClean="0"/>
              <a:t>Great for small fruit crops</a:t>
            </a:r>
          </a:p>
          <a:p>
            <a:pPr lvl="1"/>
            <a:r>
              <a:rPr lang="en-US" dirty="0" smtClean="0"/>
              <a:t>Not well insulated better as a rain shield</a:t>
            </a:r>
            <a:endParaRPr lang="en-US" dirty="0"/>
          </a:p>
        </p:txBody>
      </p:sp>
      <p:pic>
        <p:nvPicPr>
          <p:cNvPr id="6" name="Content Placeholder 5" descr="IMG_09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81600" y="2286000"/>
            <a:ext cx="3429000" cy="2286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High Tunnels</a:t>
            </a:r>
            <a:endParaRPr lang="en-US" dirty="0"/>
          </a:p>
        </p:txBody>
      </p:sp>
      <p:pic>
        <p:nvPicPr>
          <p:cNvPr id="4" name="Content Placeholder 3" descr="IMG_03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Tunnels</a:t>
            </a:r>
            <a:endParaRPr lang="en-US" dirty="0"/>
          </a:p>
        </p:txBody>
      </p:sp>
      <p:pic>
        <p:nvPicPr>
          <p:cNvPr id="6" name="Content Placeholder 5" descr="IMG_03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2223" y="1600200"/>
            <a:ext cx="6059554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 Trusses for High Tunnels</a:t>
            </a:r>
            <a:endParaRPr lang="en-US" dirty="0"/>
          </a:p>
        </p:txBody>
      </p:sp>
      <p:pic>
        <p:nvPicPr>
          <p:cNvPr id="5" name="Picture 4" descr="IMG_3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371600"/>
            <a:ext cx="75438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Small- Cold Frames</a:t>
            </a:r>
            <a:endParaRPr lang="en-US" dirty="0"/>
          </a:p>
        </p:txBody>
      </p:sp>
      <p:pic>
        <p:nvPicPr>
          <p:cNvPr id="4" name="Content Placeholder 3" descr="IMG_39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walls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dirty="0" smtClean="0"/>
              <a:t>Double layer polycarbonate has about the same R value as double layer plastic</a:t>
            </a:r>
          </a:p>
          <a:p>
            <a:pPr lvl="1"/>
            <a:r>
              <a:rPr lang="en-US" dirty="0" smtClean="0"/>
              <a:t>Single layer plastic has a very poor R value</a:t>
            </a:r>
          </a:p>
          <a:p>
            <a:pPr lvl="1"/>
            <a:endParaRPr lang="en-US" dirty="0"/>
          </a:p>
        </p:txBody>
      </p:sp>
      <p:pic>
        <p:nvPicPr>
          <p:cNvPr id="4" name="Picture 3" descr="IMG_3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4572000"/>
            <a:ext cx="3086100" cy="2057400"/>
          </a:xfrm>
          <a:prstGeom prst="rect">
            <a:avLst/>
          </a:prstGeom>
        </p:spPr>
      </p:pic>
      <p:pic>
        <p:nvPicPr>
          <p:cNvPr id="6" name="Picture 5" descr="IMG_0587.JPG"/>
          <p:cNvPicPr>
            <a:picLocks noChangeAspect="1"/>
          </p:cNvPicPr>
          <p:nvPr/>
        </p:nvPicPr>
        <p:blipFill>
          <a:blip r:embed="rId4" cstate="print"/>
          <a:srcRect l="50000" r="27500" b="50000"/>
          <a:stretch>
            <a:fillRect/>
          </a:stretch>
        </p:blipFill>
        <p:spPr>
          <a:xfrm>
            <a:off x="5638800" y="1447800"/>
            <a:ext cx="3048000" cy="4515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Movable tunnels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Tunnels can be moved if planned from the start</a:t>
            </a:r>
          </a:p>
          <a:p>
            <a:pPr lvl="1"/>
            <a:r>
              <a:rPr lang="en-US" dirty="0" smtClean="0"/>
              <a:t>Skid system-</a:t>
            </a:r>
          </a:p>
          <a:p>
            <a:pPr lvl="2"/>
            <a:r>
              <a:rPr lang="en-US" dirty="0" smtClean="0"/>
              <a:t>Wood with angle iron “ski” on end</a:t>
            </a:r>
          </a:p>
          <a:p>
            <a:pPr lvl="2"/>
            <a:r>
              <a:rPr lang="en-US" dirty="0" err="1" smtClean="0"/>
              <a:t>Trex</a:t>
            </a:r>
            <a:r>
              <a:rPr lang="en-US" dirty="0" smtClean="0"/>
              <a:t> decking</a:t>
            </a:r>
          </a:p>
          <a:p>
            <a:pPr lvl="1"/>
            <a:r>
              <a:rPr lang="en-US" dirty="0" smtClean="0"/>
              <a:t>Rail system</a:t>
            </a:r>
          </a:p>
          <a:p>
            <a:pPr lvl="2"/>
            <a:r>
              <a:rPr lang="en-US" dirty="0" smtClean="0"/>
              <a:t>Wheels for rail system</a:t>
            </a:r>
          </a:p>
          <a:p>
            <a:pPr lvl="1"/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10000"/>
            <a:ext cx="310351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6172200"/>
            <a:ext cx="252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Rimol</a:t>
            </a:r>
            <a:r>
              <a:rPr lang="en-US" dirty="0" smtClean="0"/>
              <a:t>: Rolling Thunder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heavy duty 14 gauge galvanized rail from fence company and wheels from fence gate</a:t>
            </a:r>
          </a:p>
          <a:p>
            <a:pPr lvl="1"/>
            <a:r>
              <a:rPr lang="en-US" dirty="0" smtClean="0"/>
              <a:t>Added about $1500-$2000 to cost of tunnel</a:t>
            </a:r>
          </a:p>
          <a:p>
            <a:pPr lvl="1"/>
            <a:r>
              <a:rPr lang="en-US" i="1" dirty="0" smtClean="0"/>
              <a:t>BUT- normally growers can buy a 6’ side wall- since the bows are above ground you can purchase 4’ side walls for less $$$</a:t>
            </a:r>
          </a:p>
          <a:p>
            <a:pPr lvl="1"/>
            <a:r>
              <a:rPr lang="en-US" i="1" dirty="0" smtClean="0"/>
              <a:t>Used “Earth Anchors”: $6.50 each</a:t>
            </a:r>
            <a:endParaRPr lang="en-US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33.jpg"/>
          <p:cNvPicPr>
            <a:picLocks noChangeAspect="1"/>
          </p:cNvPicPr>
          <p:nvPr/>
        </p:nvPicPr>
        <p:blipFill>
          <a:blip r:embed="rId3" cstate="print"/>
          <a:srcRect r="6667" b="9835"/>
          <a:stretch>
            <a:fillRect/>
          </a:stretch>
        </p:blipFill>
        <p:spPr>
          <a:xfrm>
            <a:off x="0" y="14111"/>
            <a:ext cx="9168026" cy="68438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325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83966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Tunnels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tunnel?</a:t>
            </a:r>
          </a:p>
          <a:p>
            <a:pPr lvl="1"/>
            <a:r>
              <a:rPr lang="en-US" dirty="0" smtClean="0"/>
              <a:t>Galvanized tube steel frame</a:t>
            </a:r>
          </a:p>
          <a:p>
            <a:pPr lvl="1"/>
            <a:r>
              <a:rPr lang="en-US" dirty="0" smtClean="0"/>
              <a:t>1 or 2 layers of 6 mil thick plastic</a:t>
            </a:r>
          </a:p>
          <a:p>
            <a:pPr lvl="1"/>
            <a:r>
              <a:rPr lang="en-US" dirty="0" smtClean="0"/>
              <a:t>No heat</a:t>
            </a:r>
          </a:p>
          <a:p>
            <a:pPr lvl="1"/>
            <a:r>
              <a:rPr lang="en-US" dirty="0" smtClean="0"/>
              <a:t>No exhaust fans</a:t>
            </a:r>
          </a:p>
          <a:p>
            <a:r>
              <a:rPr lang="en-US" dirty="0" smtClean="0"/>
              <a:t>Huge in other parts of the world</a:t>
            </a:r>
          </a:p>
          <a:p>
            <a:r>
              <a:rPr lang="en-US" dirty="0" smtClean="0"/>
              <a:t>Tons of interest in KY and elsewhere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67200" y="3657600"/>
            <a:ext cx="1981200" cy="1981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28.jpg"/>
          <p:cNvPicPr>
            <a:picLocks noChangeAspect="1"/>
          </p:cNvPicPr>
          <p:nvPr/>
        </p:nvPicPr>
        <p:blipFill>
          <a:blip r:embed="rId3" cstate="print"/>
          <a:srcRect l="46666" t="49292" r="36667" b="20785"/>
          <a:stretch>
            <a:fillRect/>
          </a:stretch>
        </p:blipFill>
        <p:spPr>
          <a:xfrm>
            <a:off x="2133600" y="0"/>
            <a:ext cx="51141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038600" y="2133600"/>
            <a:ext cx="1600200" cy="2971800"/>
          </a:xfrm>
          <a:prstGeom prst="straightConnector1">
            <a:avLst/>
          </a:prstGeom>
          <a:ln w="476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133600" y="2133600"/>
            <a:ext cx="1447800" cy="2590800"/>
          </a:xfrm>
          <a:prstGeom prst="straightConnector1">
            <a:avLst/>
          </a:prstGeom>
          <a:ln w="476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pic>
        <p:nvPicPr>
          <p:cNvPr id="3" name="Picture 2" descr="IMG_0335.jpg"/>
          <p:cNvPicPr>
            <a:picLocks noChangeAspect="1"/>
          </p:cNvPicPr>
          <p:nvPr/>
        </p:nvPicPr>
        <p:blipFill>
          <a:blip r:embed="rId4" cstate="print"/>
          <a:srcRect t="17645" b="26570"/>
          <a:stretch>
            <a:fillRect/>
          </a:stretch>
        </p:blipFill>
        <p:spPr>
          <a:xfrm>
            <a:off x="76200" y="76200"/>
            <a:ext cx="676656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Movable Tunnels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many rotation issues</a:t>
            </a:r>
          </a:p>
          <a:p>
            <a:r>
              <a:rPr lang="en-US" dirty="0" smtClean="0"/>
              <a:t>Can be done reasonably cost effectively</a:t>
            </a:r>
          </a:p>
          <a:p>
            <a:r>
              <a:rPr lang="en-US" dirty="0" smtClean="0"/>
              <a:t>Do not seal as “tight” as stationary tunnels</a:t>
            </a:r>
          </a:p>
          <a:p>
            <a:pPr lvl="1"/>
            <a:r>
              <a:rPr lang="en-US" dirty="0" smtClean="0"/>
              <a:t>Temperature benefits were slightly less</a:t>
            </a:r>
          </a:p>
          <a:p>
            <a:r>
              <a:rPr lang="en-US" dirty="0" smtClean="0"/>
              <a:t>Because they move you must think about electric (to run a squirrel fan) and water possibly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cost high tunnels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Cheap ($0.30 square foot)</a:t>
            </a:r>
          </a:p>
          <a:p>
            <a:r>
              <a:rPr lang="en-US" dirty="0" smtClean="0"/>
              <a:t>Easy to assemble and move</a:t>
            </a:r>
          </a:p>
          <a:p>
            <a:r>
              <a:rPr lang="en-US" dirty="0" smtClean="0"/>
              <a:t>Not for year round use</a:t>
            </a:r>
          </a:p>
          <a:p>
            <a:r>
              <a:rPr lang="en-US" dirty="0" smtClean="0"/>
              <a:t>Not as sturdy as traditional tunnels</a:t>
            </a:r>
          </a:p>
          <a:p>
            <a:r>
              <a:rPr lang="en-US" dirty="0" smtClean="0"/>
              <a:t>Other companies have recently come out with “smaller” tunnels</a:t>
            </a:r>
            <a:endParaRPr lang="en-US" dirty="0"/>
          </a:p>
        </p:txBody>
      </p:sp>
      <p:pic>
        <p:nvPicPr>
          <p:cNvPr id="4" name="Picture 3" descr="IMG_0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4546600"/>
            <a:ext cx="2895600" cy="19304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Inexpensive tunnel</a:t>
            </a:r>
            <a:endParaRPr lang="en-US" dirty="0"/>
          </a:p>
        </p:txBody>
      </p:sp>
      <p:pic>
        <p:nvPicPr>
          <p:cNvPr id="4" name="Content Placeholder 3" descr="IMG_12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NRCS EQIP Grant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Environmental Quality Incentives Program (EQIP)</a:t>
            </a:r>
          </a:p>
          <a:p>
            <a:r>
              <a:rPr lang="en-US" dirty="0" smtClean="0"/>
              <a:t>Seasonal High Tunnel Initiative 2012</a:t>
            </a:r>
          </a:p>
          <a:p>
            <a:pPr lvl="1"/>
            <a:r>
              <a:rPr lang="en-US" dirty="0" smtClean="0"/>
              <a:t>Program has been offered for several years in other states, first year in KY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Estimates for a 30 x 96 tunnel with 5’ side walls and a </a:t>
            </a:r>
            <a:r>
              <a:rPr lang="en-US" dirty="0" err="1" smtClean="0"/>
              <a:t>quonset</a:t>
            </a:r>
            <a:r>
              <a:rPr lang="en-US" dirty="0" smtClean="0"/>
              <a:t> type structure</a:t>
            </a:r>
            <a:endParaRPr lang="en-US" baseline="30000" dirty="0" smtClean="0"/>
          </a:p>
          <a:p>
            <a:r>
              <a:rPr lang="en-US" dirty="0" smtClean="0"/>
              <a:t>Returns from one season (spring-summer)</a:t>
            </a:r>
          </a:p>
          <a:p>
            <a:pPr lvl="1"/>
            <a:r>
              <a:rPr lang="en-US" sz="2800" dirty="0" smtClean="0"/>
              <a:t>$2.21/ft</a:t>
            </a:r>
            <a:r>
              <a:rPr lang="en-US" sz="2800" baseline="30000" dirty="0" smtClean="0"/>
              <a:t>2 </a:t>
            </a:r>
            <a:r>
              <a:rPr lang="en-US" sz="2800" dirty="0" smtClean="0"/>
              <a:t>mixed production (tomatoes, peppers, beans – 8ft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/plant-Quonset Structure</a:t>
            </a:r>
          </a:p>
          <a:p>
            <a:pPr lvl="1"/>
            <a:r>
              <a:rPr lang="en-US" sz="2800" dirty="0" smtClean="0"/>
              <a:t>$6.80/ft</a:t>
            </a:r>
            <a:r>
              <a:rPr lang="en-US" sz="2800" baseline="30000" dirty="0" smtClean="0"/>
              <a:t>2 </a:t>
            </a:r>
            <a:r>
              <a:rPr lang="en-US" sz="2800" dirty="0" smtClean="0"/>
              <a:t> indeterminate tomato production (4.9 ft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/plant)-Sidewalls</a:t>
            </a:r>
          </a:p>
          <a:p>
            <a:pPr lvl="2"/>
            <a:endParaRPr lang="en-US" sz="2800" baseline="30000" dirty="0"/>
          </a:p>
        </p:txBody>
      </p:sp>
      <p:sp>
        <p:nvSpPr>
          <p:cNvPr id="4" name="Flowchart: Delay 3"/>
          <p:cNvSpPr/>
          <p:nvPr/>
        </p:nvSpPr>
        <p:spPr>
          <a:xfrm rot="16200000">
            <a:off x="5562600" y="4572000"/>
            <a:ext cx="1295400" cy="1905000"/>
          </a:xfrm>
          <a:prstGeom prst="flowChartDelay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600200" y="5334000"/>
            <a:ext cx="2514600" cy="914400"/>
          </a:xfrm>
          <a:custGeom>
            <a:avLst/>
            <a:gdLst>
              <a:gd name="connsiteX0" fmla="*/ 0 w 1387366"/>
              <a:gd name="connsiteY0" fmla="*/ 822435 h 822435"/>
              <a:gd name="connsiteX1" fmla="*/ 725214 w 1387366"/>
              <a:gd name="connsiteY1" fmla="*/ 2628 h 822435"/>
              <a:gd name="connsiteX2" fmla="*/ 1387366 w 1387366"/>
              <a:gd name="connsiteY2" fmla="*/ 806669 h 82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7366" h="822435">
                <a:moveTo>
                  <a:pt x="0" y="822435"/>
                </a:moveTo>
                <a:cubicBezTo>
                  <a:pt x="246993" y="413845"/>
                  <a:pt x="493986" y="5256"/>
                  <a:pt x="725214" y="2628"/>
                </a:cubicBezTo>
                <a:cubicBezTo>
                  <a:pt x="956442" y="0"/>
                  <a:pt x="1282263" y="670035"/>
                  <a:pt x="1387366" y="806669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1600200" y="5715000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971799" y="5715000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5334000"/>
            <a:ext cx="175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Difficult to grow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66800" y="56388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66800" y="5638800"/>
            <a:ext cx="2743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Tunnels should range around $5000-$6000 for a 30 x 72 tunnel</a:t>
            </a:r>
          </a:p>
          <a:p>
            <a:pPr lvl="1"/>
            <a:r>
              <a:rPr lang="en-US" dirty="0" smtClean="0"/>
              <a:t>Add costs for end walls, extra bracing, and installation (about same as cost of materials)</a:t>
            </a:r>
            <a:endParaRPr lang="en-US" dirty="0"/>
          </a:p>
        </p:txBody>
      </p:sp>
      <p:pic>
        <p:nvPicPr>
          <p:cNvPr id="4" name="Picture 3" descr="IMG_0938.JPG"/>
          <p:cNvPicPr>
            <a:picLocks noChangeAspect="1"/>
          </p:cNvPicPr>
          <p:nvPr/>
        </p:nvPicPr>
        <p:blipFill>
          <a:blip r:embed="rId3" cstate="print"/>
          <a:srcRect t="31250" r="20000" b="31250"/>
          <a:stretch>
            <a:fillRect/>
          </a:stretch>
        </p:blipFill>
        <p:spPr>
          <a:xfrm>
            <a:off x="762000" y="3733800"/>
            <a:ext cx="73152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Tunnel Temperature Benefits</a:t>
            </a:r>
          </a:p>
        </p:txBody>
      </p:sp>
      <p:sp>
        <p:nvSpPr>
          <p:cNvPr id="21507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07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Temperature advantages</a:t>
            </a:r>
          </a:p>
          <a:p>
            <a:pPr lvl="1"/>
            <a:r>
              <a:rPr lang="en-US" sz="2800" dirty="0" smtClean="0"/>
              <a:t>Typically 15-50</a:t>
            </a:r>
            <a:r>
              <a:rPr lang="en-US" sz="2800" baseline="30000" dirty="0" smtClean="0"/>
              <a:t>o </a:t>
            </a:r>
            <a:r>
              <a:rPr lang="en-US" sz="2800" dirty="0" smtClean="0"/>
              <a:t>F increase in day temperatures</a:t>
            </a:r>
          </a:p>
          <a:p>
            <a:pPr lvl="1"/>
            <a:r>
              <a:rPr lang="en-US" sz="2800" dirty="0" smtClean="0"/>
              <a:t>Minimum night temperatures</a:t>
            </a:r>
          </a:p>
          <a:p>
            <a:pPr lvl="2"/>
            <a:r>
              <a:rPr lang="en-US" sz="2800" dirty="0" smtClean="0"/>
              <a:t>Double layer poly</a:t>
            </a:r>
          </a:p>
          <a:p>
            <a:pPr lvl="3"/>
            <a:r>
              <a:rPr lang="en-US" sz="2800" dirty="0" smtClean="0"/>
              <a:t>6-7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 F increase at most farms</a:t>
            </a:r>
          </a:p>
          <a:p>
            <a:pPr lvl="1"/>
            <a:r>
              <a:rPr lang="en-US" sz="2800" dirty="0" smtClean="0"/>
              <a:t>Single layer poly</a:t>
            </a:r>
          </a:p>
          <a:p>
            <a:pPr lvl="2"/>
            <a:r>
              <a:rPr lang="en-US" sz="2800" dirty="0" smtClean="0"/>
              <a:t>Only 2-3</a:t>
            </a:r>
            <a:r>
              <a:rPr lang="en-US" sz="2800" baseline="30000" dirty="0" smtClean="0"/>
              <a:t>o </a:t>
            </a:r>
            <a:r>
              <a:rPr lang="en-US" sz="2800" dirty="0" smtClean="0"/>
              <a:t>F increase in Eastern Kentucky (33 vs. 30</a:t>
            </a:r>
            <a:r>
              <a:rPr lang="en-US" sz="2800" baseline="30000" dirty="0" smtClean="0"/>
              <a:t>o </a:t>
            </a:r>
            <a:r>
              <a:rPr lang="en-US" sz="2800" dirty="0" smtClean="0"/>
              <a:t>F)</a:t>
            </a:r>
          </a:p>
          <a:p>
            <a:pPr lvl="1"/>
            <a:r>
              <a:rPr lang="en-US" sz="2800" dirty="0" smtClean="0"/>
              <a:t>“Double Tunnel”</a:t>
            </a:r>
          </a:p>
          <a:p>
            <a:pPr lvl="2"/>
            <a:r>
              <a:rPr lang="en-US" sz="2800" dirty="0" smtClean="0"/>
              <a:t>Tunnel inside a tunnel add 3-4</a:t>
            </a:r>
            <a:r>
              <a:rPr lang="en-US" sz="2800" baseline="30000" dirty="0" smtClean="0"/>
              <a:t>o </a:t>
            </a:r>
            <a:r>
              <a:rPr lang="en-US" sz="2800" dirty="0" smtClean="0"/>
              <a:t>F</a:t>
            </a:r>
          </a:p>
          <a:p>
            <a:pPr lvl="2"/>
            <a:endParaRPr lang="en-US" sz="2800" dirty="0" smtClean="0"/>
          </a:p>
          <a:p>
            <a:pPr lvl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Placeholder 6"/>
          <p:cNvGraphicFramePr>
            <a:graphicFrameLocks noGrp="1"/>
          </p:cNvGraphicFramePr>
          <p:nvPr>
            <p:ph type="tbl" idx="1"/>
          </p:nvPr>
        </p:nvGraphicFramePr>
        <p:xfrm>
          <a:off x="304800" y="609600"/>
          <a:ext cx="8610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152400" y="6248400"/>
            <a:ext cx="381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Calibri" pitchFamily="34" charset="0"/>
              </a:rPr>
              <a:t>Amanda Sears and Brent Rowell, 2004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19200" y="3048000"/>
            <a:ext cx="66294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95400" y="3810000"/>
            <a:ext cx="66294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mil is considered 1 year plastic</a:t>
            </a:r>
          </a:p>
          <a:p>
            <a:r>
              <a:rPr lang="en-US" dirty="0" smtClean="0"/>
              <a:t>6 mil is considered 4 year plastic</a:t>
            </a:r>
          </a:p>
          <a:p>
            <a:r>
              <a:rPr lang="en-US" dirty="0" smtClean="0"/>
              <a:t>Super Strong Woven Poly- 11mil</a:t>
            </a:r>
          </a:p>
          <a:p>
            <a:pPr lvl="1"/>
            <a:r>
              <a:rPr lang="en-US" dirty="0" smtClean="0"/>
              <a:t>Can outlast hail even and can be walked on</a:t>
            </a:r>
          </a:p>
          <a:p>
            <a:pPr lvl="1"/>
            <a:r>
              <a:rPr lang="en-US" dirty="0" smtClean="0"/>
              <a:t>Costs 30-50% more</a:t>
            </a:r>
          </a:p>
          <a:p>
            <a:r>
              <a:rPr lang="en-US" dirty="0" smtClean="0"/>
              <a:t>Shade cloth</a:t>
            </a:r>
          </a:p>
          <a:p>
            <a:pPr lvl="1"/>
            <a:r>
              <a:rPr lang="en-US" dirty="0" smtClean="0"/>
              <a:t>Is it worth it?  Wouldn’t go more than 40%.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Layer</a:t>
            </a:r>
            <a:endParaRPr lang="en-US" dirty="0"/>
          </a:p>
        </p:txBody>
      </p:sp>
      <p:pic>
        <p:nvPicPr>
          <p:cNvPr id="5" name="Content Placeholder 4" descr="IMG_40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Tunnel within a tunnel: January 2011</a:t>
            </a:r>
            <a:endParaRPr lang="en-US" dirty="0"/>
          </a:p>
        </p:txBody>
      </p:sp>
      <p:pic>
        <p:nvPicPr>
          <p:cNvPr id="4" name="Content Placeholder 3" descr="DSCF149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524000"/>
            <a:ext cx="4648200" cy="3486150"/>
          </a:xfrm>
        </p:spPr>
      </p:pic>
      <p:pic>
        <p:nvPicPr>
          <p:cNvPr id="5" name="Picture 4" descr="DSCF14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449580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Double layer- need electric…</a:t>
            </a:r>
            <a:endParaRPr lang="en-US" dirty="0"/>
          </a:p>
        </p:txBody>
      </p:sp>
      <p:pic>
        <p:nvPicPr>
          <p:cNvPr id="7" name="Content Placeholder 6" descr="IMG_03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1190" t="-1786" b="35714"/>
          <a:stretch>
            <a:fillRect/>
          </a:stretch>
        </p:blipFill>
        <p:spPr>
          <a:xfrm>
            <a:off x="4347519" y="1524000"/>
            <a:ext cx="4644081" cy="4191000"/>
          </a:xfrm>
        </p:spPr>
      </p:pic>
      <p:pic>
        <p:nvPicPr>
          <p:cNvPr id="8" name="Content Placeholder 7" descr="IMG_034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28600" y="1600200"/>
            <a:ext cx="4038600" cy="301648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1356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pic>
        <p:nvPicPr>
          <p:cNvPr id="6" name="Content Placeholder 4" descr="IMG_06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4267200"/>
            <a:ext cx="3886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Tunnel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dirty="0" smtClean="0"/>
              <a:t>Should have reasonable side walls for venting</a:t>
            </a:r>
          </a:p>
          <a:p>
            <a:r>
              <a:rPr lang="en-US" dirty="0" smtClean="0"/>
              <a:t>Ridge vents are not a great option</a:t>
            </a:r>
          </a:p>
          <a:p>
            <a:pPr lvl="1"/>
            <a:r>
              <a:rPr lang="en-US" dirty="0" smtClean="0"/>
              <a:t>Some complete ridge vents are good, but expensive</a:t>
            </a:r>
          </a:p>
          <a:p>
            <a:r>
              <a:rPr lang="en-US" dirty="0" smtClean="0"/>
              <a:t>Taller tunnels tend to keep heat up away from plants</a:t>
            </a:r>
          </a:p>
          <a:p>
            <a:endParaRPr lang="en-US" dirty="0"/>
          </a:p>
        </p:txBody>
      </p:sp>
      <p:pic>
        <p:nvPicPr>
          <p:cNvPr id="5" name="Picture 4" descr="White Core.JPG"/>
          <p:cNvPicPr>
            <a:picLocks noChangeAspect="1"/>
          </p:cNvPicPr>
          <p:nvPr/>
        </p:nvPicPr>
        <p:blipFill>
          <a:blip r:embed="rId3" cstate="print"/>
          <a:srcRect l="29167" t="8825" r="23333" b="35533"/>
          <a:stretch>
            <a:fillRect/>
          </a:stretch>
        </p:blipFill>
        <p:spPr>
          <a:xfrm>
            <a:off x="5943600" y="4896853"/>
            <a:ext cx="1981200" cy="1737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Seasonal High Tunnel Initiative 2012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Three application deadlines</a:t>
            </a:r>
          </a:p>
          <a:p>
            <a:pPr lvl="1"/>
            <a:r>
              <a:rPr lang="en-US" dirty="0" smtClean="0"/>
              <a:t>Feb 3</a:t>
            </a:r>
          </a:p>
          <a:p>
            <a:pPr lvl="1"/>
            <a:r>
              <a:rPr lang="en-US" dirty="0" smtClean="0"/>
              <a:t>March 30</a:t>
            </a:r>
          </a:p>
          <a:p>
            <a:pPr lvl="1"/>
            <a:r>
              <a:rPr lang="en-US" dirty="0" smtClean="0"/>
              <a:t>June 1</a:t>
            </a:r>
          </a:p>
          <a:p>
            <a:pPr lvl="2"/>
            <a:r>
              <a:rPr lang="en-US" dirty="0" smtClean="0"/>
              <a:t>Rolling application deadline</a:t>
            </a:r>
          </a:p>
          <a:p>
            <a:r>
              <a:rPr lang="en-US" dirty="0" smtClean="0"/>
              <a:t>Applications are ranked locally and then sent to DC to be approved </a:t>
            </a:r>
          </a:p>
          <a:p>
            <a:r>
              <a:rPr lang="en-US" dirty="0" smtClean="0"/>
              <a:t>Cannot start purchasing until approved and paperwork signed</a:t>
            </a:r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3185.JPG"/>
          <p:cNvPicPr>
            <a:picLocks noChangeAspect="1"/>
          </p:cNvPicPr>
          <p:nvPr/>
        </p:nvPicPr>
        <p:blipFill>
          <a:blip r:embed="rId3" cstate="print"/>
          <a:srcRect l="48333"/>
          <a:stretch>
            <a:fillRect/>
          </a:stretch>
        </p:blipFill>
        <p:spPr>
          <a:xfrm>
            <a:off x="5562600" y="2895600"/>
            <a:ext cx="2775585" cy="3581400"/>
          </a:xfrm>
          <a:prstGeom prst="rect">
            <a:avLst/>
          </a:prstGeom>
        </p:spPr>
      </p:pic>
      <p:pic>
        <p:nvPicPr>
          <p:cNvPr id="7" name="Picture 6" descr="IMG_31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914400"/>
            <a:ext cx="4610100" cy="3073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1367" y="867833"/>
            <a:ext cx="6858000" cy="512233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Locating Tunnels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 maximum and most uniform sunlight interception locate tunnels in a N-S orientation if at 40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N</a:t>
            </a:r>
            <a:r>
              <a:rPr lang="en-US" dirty="0" smtClean="0"/>
              <a:t> or further south</a:t>
            </a:r>
          </a:p>
          <a:p>
            <a:r>
              <a:rPr lang="en-US" dirty="0" smtClean="0"/>
              <a:t>If above 40</a:t>
            </a:r>
            <a:r>
              <a:rPr lang="en-US" baseline="30000" dirty="0" smtClean="0"/>
              <a:t>o</a:t>
            </a:r>
            <a:r>
              <a:rPr lang="en-US" dirty="0" smtClean="0"/>
              <a:t>N orient E-W</a:t>
            </a:r>
          </a:p>
          <a:p>
            <a:r>
              <a:rPr lang="en-US" dirty="0" smtClean="0"/>
              <a:t>If multiple bay tunnels then orient N-S</a:t>
            </a:r>
          </a:p>
          <a:p>
            <a:r>
              <a:rPr lang="en-US" dirty="0" smtClean="0"/>
              <a:t>In winter E-W orientation tends to capture more light as sun is low in the horizon, but in spring it is distributed poorly in E-W orientation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64886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Hightunnels.org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Locating Tunnels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Wind is also an issue</a:t>
            </a:r>
          </a:p>
          <a:p>
            <a:pPr lvl="1"/>
            <a:r>
              <a:rPr lang="en-US" dirty="0" smtClean="0"/>
              <a:t>High winds can destroy tunnels</a:t>
            </a:r>
          </a:p>
          <a:p>
            <a:pPr lvl="1"/>
            <a:r>
              <a:rPr lang="en-US" dirty="0" smtClean="0"/>
              <a:t>UPLIFT is important – anchoring tunnels</a:t>
            </a:r>
          </a:p>
          <a:p>
            <a:pPr lvl="1"/>
            <a:r>
              <a:rPr lang="en-US" dirty="0" smtClean="0"/>
              <a:t>Consider wind breaks</a:t>
            </a:r>
          </a:p>
          <a:p>
            <a:r>
              <a:rPr lang="en-US" dirty="0" smtClean="0"/>
              <a:t>Single bay high tunnels oriented perpendicular to prevailing if structure has roll-up sides *</a:t>
            </a:r>
          </a:p>
          <a:p>
            <a:r>
              <a:rPr lang="en-US" dirty="0" smtClean="0"/>
              <a:t>      Multi-bay high tunnels should be oriented parallel to prevailing winds    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Damage to greenhouses</a:t>
            </a:r>
            <a:endParaRPr lang="en-US" dirty="0"/>
          </a:p>
        </p:txBody>
      </p:sp>
      <p:pic>
        <p:nvPicPr>
          <p:cNvPr id="4" name="Content Placeholder 3" descr="IMG_12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Total accumulated daily light levels in KY in January are about 14% of July levels</a:t>
            </a:r>
          </a:p>
          <a:p>
            <a:pPr lvl="1"/>
            <a:r>
              <a:rPr lang="en-US" dirty="0" smtClean="0"/>
              <a:t>The result of shorter days and less intense light/more cloud cover</a:t>
            </a:r>
          </a:p>
          <a:p>
            <a:pPr lvl="1"/>
            <a:r>
              <a:rPr lang="en-US" dirty="0" smtClean="0"/>
              <a:t>Even if temperature is high enough, plants may grow, fruit development slows-</a:t>
            </a:r>
          </a:p>
          <a:p>
            <a:pPr lvl="2"/>
            <a:r>
              <a:rPr lang="en-US" dirty="0" smtClean="0"/>
              <a:t>Typical succession is tomatoes in spring followed by greens in early winter fall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381000" y="762000"/>
          <a:ext cx="8458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73801" y="6488668"/>
            <a:ext cx="307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Dr. Bob Anderson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High Tunnel Initiative 2012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maximum size is 5% of 1 acre or 2178 ft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Realistically this means a 30 x 72 (2160 ft</a:t>
            </a:r>
            <a:r>
              <a:rPr lang="en-US" baseline="30000" dirty="0" smtClean="0"/>
              <a:t>2</a:t>
            </a:r>
            <a:r>
              <a:rPr lang="en-US" dirty="0" smtClean="0"/>
              <a:t>) tunnel</a:t>
            </a:r>
          </a:p>
          <a:p>
            <a:r>
              <a:rPr lang="en-US" dirty="0" smtClean="0"/>
              <a:t>Do not pay for materials and supplies just installation of equipment BUT you can install yourself</a:t>
            </a:r>
          </a:p>
          <a:p>
            <a:pPr lvl="1"/>
            <a:r>
              <a:rPr lang="en-US" dirty="0" smtClean="0"/>
              <a:t>$2.57/ft</a:t>
            </a:r>
            <a:r>
              <a:rPr lang="en-US" baseline="30000" dirty="0" smtClean="0"/>
              <a:t>2 </a:t>
            </a:r>
            <a:r>
              <a:rPr lang="en-US" dirty="0" smtClean="0"/>
              <a:t>so $5551 for a 30 x 72 tunnel</a:t>
            </a:r>
            <a:endParaRPr lang="en-US" baseline="30000" dirty="0" smtClean="0"/>
          </a:p>
          <a:p>
            <a:pPr lvl="1"/>
            <a:r>
              <a:rPr lang="en-US" dirty="0" smtClean="0"/>
              <a:t>Must be a kit from a manufacturer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You Grow In a High Tunnel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Whatever your market will support</a:t>
            </a:r>
          </a:p>
          <a:p>
            <a:pPr lvl="1"/>
            <a:r>
              <a:rPr lang="en-US" dirty="0" smtClean="0"/>
              <a:t>Tomatoes</a:t>
            </a:r>
          </a:p>
          <a:p>
            <a:pPr lvl="1"/>
            <a:r>
              <a:rPr lang="en-US" dirty="0" smtClean="0"/>
              <a:t>Greens</a:t>
            </a:r>
          </a:p>
          <a:p>
            <a:pPr lvl="1"/>
            <a:r>
              <a:rPr lang="en-US" dirty="0" smtClean="0"/>
              <a:t>Beans</a:t>
            </a:r>
          </a:p>
          <a:p>
            <a:pPr lvl="1"/>
            <a:r>
              <a:rPr lang="en-US" dirty="0" smtClean="0"/>
              <a:t>Flowers</a:t>
            </a:r>
          </a:p>
          <a:p>
            <a:pPr lvl="1"/>
            <a:r>
              <a:rPr lang="en-US" dirty="0" smtClean="0"/>
              <a:t>Peppers</a:t>
            </a:r>
          </a:p>
          <a:p>
            <a:pPr lvl="1"/>
            <a:r>
              <a:rPr lang="en-US" dirty="0" smtClean="0"/>
              <a:t>Potatoes</a:t>
            </a:r>
          </a:p>
          <a:p>
            <a:pPr lvl="1"/>
            <a:r>
              <a:rPr lang="en-US" dirty="0" smtClean="0"/>
              <a:t>Carrots</a:t>
            </a:r>
          </a:p>
          <a:p>
            <a:pPr lvl="1"/>
            <a:r>
              <a:rPr lang="en-US" dirty="0" smtClean="0"/>
              <a:t>Cucurbits-maybe</a:t>
            </a:r>
          </a:p>
          <a:p>
            <a:pPr lvl="1"/>
            <a:r>
              <a:rPr lang="en-US" dirty="0" smtClean="0"/>
              <a:t>Anything!</a:t>
            </a:r>
            <a:endParaRPr lang="en-US" dirty="0"/>
          </a:p>
        </p:txBody>
      </p:sp>
      <p:pic>
        <p:nvPicPr>
          <p:cNvPr id="6" name="Picture 5" descr="IMG_0340.jpg"/>
          <p:cNvPicPr>
            <a:picLocks noChangeAspect="1"/>
          </p:cNvPicPr>
          <p:nvPr/>
        </p:nvPicPr>
        <p:blipFill>
          <a:blip r:embed="rId3" cstate="print"/>
          <a:srcRect r="17650"/>
          <a:stretch>
            <a:fillRect/>
          </a:stretch>
        </p:blipFill>
        <p:spPr>
          <a:xfrm>
            <a:off x="3684982" y="2209800"/>
            <a:ext cx="4773218" cy="432928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Tomatoes</a:t>
            </a:r>
            <a:endParaRPr lang="en-US" dirty="0"/>
          </a:p>
        </p:txBody>
      </p:sp>
      <p:pic>
        <p:nvPicPr>
          <p:cNvPr id="5" name="Content Placeholder 4" descr="IMG_13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Lettuce</a:t>
            </a:r>
            <a:endParaRPr lang="en-US" dirty="0"/>
          </a:p>
        </p:txBody>
      </p:sp>
      <p:pic>
        <p:nvPicPr>
          <p:cNvPr id="4" name="Content Placeholder 3" descr="IMG_03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Potatoes</a:t>
            </a:r>
            <a:endParaRPr lang="en-US" dirty="0"/>
          </a:p>
        </p:txBody>
      </p:sp>
      <p:pic>
        <p:nvPicPr>
          <p:cNvPr id="4" name="Content Placeholder 3" descr="IMG_39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48369" b="12452"/>
          <a:stretch>
            <a:fillRect/>
          </a:stretch>
        </p:blipFill>
        <p:spPr>
          <a:xfrm>
            <a:off x="381000" y="1143000"/>
            <a:ext cx="4648200" cy="5254487"/>
          </a:xfrm>
        </p:spPr>
      </p:pic>
      <p:pic>
        <p:nvPicPr>
          <p:cNvPr id="5" name="Picture 4" descr="IMG_3937.JPG"/>
          <p:cNvPicPr>
            <a:picLocks noChangeAspect="1"/>
          </p:cNvPicPr>
          <p:nvPr/>
        </p:nvPicPr>
        <p:blipFill>
          <a:blip r:embed="rId4" cstate="print"/>
          <a:srcRect l="32051" t="13462" r="12821"/>
          <a:stretch>
            <a:fillRect/>
          </a:stretch>
        </p:blipFill>
        <p:spPr>
          <a:xfrm>
            <a:off x="5105400" y="2667000"/>
            <a:ext cx="3810000" cy="398720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Cucumbers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Parthenocarpic</a:t>
            </a:r>
            <a:r>
              <a:rPr lang="en-US" dirty="0" smtClean="0"/>
              <a:t>-do not need pollination</a:t>
            </a:r>
          </a:p>
          <a:p>
            <a:pPr lvl="1"/>
            <a:r>
              <a:rPr lang="en-US" dirty="0" smtClean="0"/>
              <a:t>Should in fact keep pollinators away</a:t>
            </a:r>
          </a:p>
          <a:p>
            <a:r>
              <a:rPr lang="en-US" dirty="0" smtClean="0"/>
              <a:t>Can keep relatively close</a:t>
            </a:r>
          </a:p>
          <a:p>
            <a:r>
              <a:rPr lang="en-US" dirty="0" smtClean="0"/>
              <a:t>Seed can be expensive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191000"/>
            <a:ext cx="5443203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Flowers!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14400" y="1143952"/>
            <a:ext cx="3124200" cy="415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Cut flowers do great in tunnels</a:t>
            </a:r>
          </a:p>
          <a:p>
            <a:pPr lvl="1"/>
            <a:r>
              <a:rPr lang="en-US" dirty="0" smtClean="0"/>
              <a:t>NO RAIN</a:t>
            </a:r>
          </a:p>
          <a:p>
            <a:pPr lvl="1"/>
            <a:r>
              <a:rPr lang="en-US" dirty="0" smtClean="0"/>
              <a:t>Clean-quick turn around and do not take up much space</a:t>
            </a:r>
          </a:p>
          <a:p>
            <a:pPr lvl="1"/>
            <a:r>
              <a:rPr lang="en-US" dirty="0" smtClean="0"/>
              <a:t>Very profitable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410200"/>
            <a:ext cx="159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www.attra.org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Returns Providing Realistic Expectations for Growers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98825"/>
            <a:ext cx="441960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456754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space!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Tomatoes might require 5 square feet per plant</a:t>
            </a:r>
          </a:p>
          <a:p>
            <a:pPr lvl="1"/>
            <a:r>
              <a:rPr lang="en-US" dirty="0" smtClean="0"/>
              <a:t>96’ tunnel=72 plants per row-</a:t>
            </a:r>
          </a:p>
          <a:p>
            <a:endParaRPr lang="en-US" dirty="0" smtClean="0"/>
          </a:p>
          <a:p>
            <a:r>
              <a:rPr lang="en-US" dirty="0" smtClean="0"/>
              <a:t>Squash will require twice that easily</a:t>
            </a:r>
          </a:p>
          <a:p>
            <a:pPr lvl="1"/>
            <a:r>
              <a:rPr lang="en-US" dirty="0" smtClean="0"/>
              <a:t>96’ tunnel = 48 plants per row-</a:t>
            </a:r>
          </a:p>
          <a:p>
            <a:endParaRPr lang="en-US" dirty="0" smtClean="0"/>
          </a:p>
          <a:p>
            <a:r>
              <a:rPr lang="en-US" dirty="0" smtClean="0"/>
              <a:t>Beans, peppers, greens, onions can be planted very densely</a:t>
            </a:r>
          </a:p>
          <a:p>
            <a:endParaRPr lang="en-US" dirty="0" smtClean="0"/>
          </a:p>
          <a:p>
            <a:r>
              <a:rPr lang="en-US" dirty="0" smtClean="0"/>
              <a:t>Even potatoes-fingerling types have done well because they can be tight together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Density</a:t>
            </a:r>
            <a:endParaRPr lang="en-US" dirty="0"/>
          </a:p>
        </p:txBody>
      </p:sp>
      <p:pic>
        <p:nvPicPr>
          <p:cNvPr id="5" name="Content Placeholder 4" descr="IMG_39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Pollination</a:t>
            </a:r>
            <a:endParaRPr lang="en-US" dirty="0"/>
          </a:p>
        </p:txBody>
      </p:sp>
      <p:pic>
        <p:nvPicPr>
          <p:cNvPr id="4" name="Content Placeholder 3" descr="IMG_29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Seasonal High Tunnel Initiative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4800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Must be a high tunnel NOT treated as a greenhouse</a:t>
            </a:r>
          </a:p>
          <a:p>
            <a:pPr lvl="1"/>
            <a:r>
              <a:rPr lang="en-US" dirty="0" smtClean="0"/>
              <a:t>Must grow in the soil NOT on benches or containers</a:t>
            </a:r>
          </a:p>
          <a:p>
            <a:pPr lvl="1"/>
            <a:r>
              <a:rPr lang="en-US" dirty="0" smtClean="0"/>
              <a:t>Can grow in raised beds on the ground</a:t>
            </a:r>
          </a:p>
        </p:txBody>
      </p:sp>
      <p:pic>
        <p:nvPicPr>
          <p:cNvPr id="4" name="Picture 3" descr="greenhouse.JPG"/>
          <p:cNvPicPr>
            <a:picLocks noChangeAspect="1"/>
          </p:cNvPicPr>
          <p:nvPr/>
        </p:nvPicPr>
        <p:blipFill>
          <a:blip r:embed="rId3" cstate="print"/>
          <a:srcRect t="12222"/>
          <a:stretch>
            <a:fillRect/>
          </a:stretch>
        </p:blipFill>
        <p:spPr>
          <a:xfrm>
            <a:off x="5486400" y="1600200"/>
            <a:ext cx="3276600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Pollinators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Bumble bees are good pollinators for high tunnels</a:t>
            </a:r>
          </a:p>
          <a:p>
            <a:r>
              <a:rPr lang="en-US" dirty="0" smtClean="0"/>
              <a:t>Particularly early in season pollinators will increase fruit set</a:t>
            </a:r>
          </a:p>
          <a:p>
            <a:pPr lvl="1"/>
            <a:r>
              <a:rPr lang="en-US" dirty="0" smtClean="0"/>
              <a:t>Essential on most cucurbit crops</a:t>
            </a:r>
          </a:p>
          <a:p>
            <a:r>
              <a:rPr lang="en-US" dirty="0" smtClean="0"/>
              <a:t>Generally a class C hive will have enough bees for 600-700 tomato plants</a:t>
            </a:r>
          </a:p>
          <a:p>
            <a:r>
              <a:rPr lang="en-US" dirty="0" smtClean="0"/>
              <a:t>Large number of visits will  “bruise” flowers</a:t>
            </a:r>
          </a:p>
          <a:p>
            <a:pPr lvl="1"/>
            <a:r>
              <a:rPr lang="en-US" dirty="0" smtClean="0"/>
              <a:t>If no bruising then not enough visits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C hive</a:t>
            </a:r>
            <a:endParaRPr lang="en-US" dirty="0"/>
          </a:p>
        </p:txBody>
      </p:sp>
      <p:pic>
        <p:nvPicPr>
          <p:cNvPr id="4" name="Content Placeholder 3" descr="IMG_28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hive</a:t>
            </a:r>
            <a:endParaRPr lang="en-US" dirty="0"/>
          </a:p>
        </p:txBody>
      </p:sp>
      <p:pic>
        <p:nvPicPr>
          <p:cNvPr id="5" name="Content Placeholder 4" descr="IMG_289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16569"/>
            <a:ext cx="4038600" cy="2693224"/>
          </a:xfrm>
          <a:prstGeom prst="rect">
            <a:avLst/>
          </a:prstGeom>
        </p:spPr>
      </p:pic>
      <p:pic>
        <p:nvPicPr>
          <p:cNvPr id="6" name="Content Placeholder 3" descr="IMG_289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516569"/>
            <a:ext cx="4038600" cy="269322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“Bruised” flower</a:t>
            </a:r>
            <a:endParaRPr lang="en-US" dirty="0"/>
          </a:p>
        </p:txBody>
      </p:sp>
      <p:pic>
        <p:nvPicPr>
          <p:cNvPr id="4" name="Content Placeholder 3" descr="IMG_28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115" y="1600200"/>
            <a:ext cx="6787769" cy="4525963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Fertility and irrigation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38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 tunnels many have gone to a 4” drip tape</a:t>
            </a:r>
          </a:p>
          <a:p>
            <a:r>
              <a:rPr lang="en-US" dirty="0" smtClean="0"/>
              <a:t>Fertility is often nearly doubled for tunnel tomatoes</a:t>
            </a:r>
          </a:p>
          <a:p>
            <a:pPr lvl="1"/>
            <a:r>
              <a:rPr lang="en-US" dirty="0" smtClean="0"/>
              <a:t>5 ft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 9 ft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Easier to use a proportional injector vs. a </a:t>
            </a:r>
            <a:r>
              <a:rPr lang="en-US" dirty="0" err="1" smtClean="0"/>
              <a:t>Mazzei</a:t>
            </a:r>
            <a:r>
              <a:rPr lang="en-US" dirty="0" smtClean="0"/>
              <a:t> type injector</a:t>
            </a:r>
            <a:endParaRPr lang="en-US" dirty="0"/>
          </a:p>
        </p:txBody>
      </p:sp>
      <p:pic>
        <p:nvPicPr>
          <p:cNvPr id="5" name="Content Placeholder 4" descr="IMG_07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57800" y="4267200"/>
            <a:ext cx="3429000" cy="2286000"/>
          </a:xfrm>
        </p:spPr>
      </p:pic>
      <p:pic>
        <p:nvPicPr>
          <p:cNvPr id="6" name="Picture 5" descr="IMG_0391.JPG"/>
          <p:cNvPicPr>
            <a:picLocks noChangeAspect="1"/>
          </p:cNvPicPr>
          <p:nvPr/>
        </p:nvPicPr>
        <p:blipFill>
          <a:blip r:embed="rId4" cstate="print"/>
          <a:srcRect l="957" t="8889" r="27043" b="4444"/>
          <a:stretch>
            <a:fillRect/>
          </a:stretch>
        </p:blipFill>
        <p:spPr>
          <a:xfrm>
            <a:off x="4800600" y="1524000"/>
            <a:ext cx="2291862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Injectors</a:t>
            </a:r>
            <a:endParaRPr lang="en-US" dirty="0"/>
          </a:p>
        </p:txBody>
      </p:sp>
      <p:pic>
        <p:nvPicPr>
          <p:cNvPr id="5" name="Content Placeholder 4" descr="IMG_038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0755" r="24528"/>
          <a:stretch>
            <a:fillRect/>
          </a:stretch>
        </p:blipFill>
        <p:spPr>
          <a:xfrm>
            <a:off x="838200" y="1752600"/>
            <a:ext cx="3200400" cy="3899338"/>
          </a:xfrm>
        </p:spPr>
      </p:pic>
      <p:sp>
        <p:nvSpPr>
          <p:cNvPr id="7" name="Rectangle 3" descr="IMG0034"/>
          <p:cNvSpPr>
            <a:spLocks noGrp="1" noChangeAspect="1" noChangeArrowheads="1"/>
          </p:cNvSpPr>
          <p:nvPr isPhoto="1"/>
        </p:nvSpPr>
        <p:spPr bwMode="auto">
          <a:xfrm>
            <a:off x="4495800" y="1828800"/>
            <a:ext cx="4305148" cy="287064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Nutrient Issues in tunnels: Blossom End Rot</a:t>
            </a:r>
            <a:endParaRPr lang="en-US" dirty="0"/>
          </a:p>
        </p:txBody>
      </p:sp>
      <p:pic>
        <p:nvPicPr>
          <p:cNvPr id="7" name="Content Placeholder 3" descr="IMG_03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 Uptake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7391400" cy="45262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Calcium and moves in the </a:t>
            </a:r>
            <a:r>
              <a:rPr lang="en-US" dirty="0" err="1" smtClean="0"/>
              <a:t>transpirational</a:t>
            </a:r>
            <a:r>
              <a:rPr lang="en-US" dirty="0" smtClean="0"/>
              <a:t> stream</a:t>
            </a:r>
          </a:p>
          <a:p>
            <a:pPr lvl="1"/>
            <a:r>
              <a:rPr lang="en-US" dirty="0" smtClean="0"/>
              <a:t>Calcium deficiencies are related to anything that influences transpiration and water movement</a:t>
            </a:r>
          </a:p>
          <a:p>
            <a:pPr lvl="2"/>
            <a:r>
              <a:rPr lang="en-US" dirty="0" smtClean="0"/>
              <a:t>High humidity</a:t>
            </a:r>
          </a:p>
          <a:p>
            <a:pPr lvl="2"/>
            <a:r>
              <a:rPr lang="en-US" dirty="0" smtClean="0"/>
              <a:t>Cool temperatures and cloudy weather</a:t>
            </a:r>
          </a:p>
          <a:p>
            <a:pPr lvl="2"/>
            <a:r>
              <a:rPr lang="en-US" dirty="0" smtClean="0"/>
              <a:t>Lack of water</a:t>
            </a:r>
          </a:p>
          <a:p>
            <a:pPr lvl="2"/>
            <a:r>
              <a:rPr lang="en-US" dirty="0" smtClean="0"/>
              <a:t>Fruit with a waxy/impermeable coating</a:t>
            </a:r>
          </a:p>
          <a:p>
            <a:pPr lvl="3"/>
            <a:r>
              <a:rPr lang="en-US" dirty="0" smtClean="0"/>
              <a:t>Lack of mobility also impacts fruit deficiencies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Calcium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calcium is not mobile within a plant </a:t>
            </a:r>
            <a:r>
              <a:rPr lang="en-US" dirty="0"/>
              <a:t>d</a:t>
            </a:r>
            <a:r>
              <a:rPr lang="en-US" dirty="0" smtClean="0"/>
              <a:t>eficiencies occur in new growth</a:t>
            </a:r>
          </a:p>
          <a:p>
            <a:r>
              <a:rPr lang="en-US" dirty="0" smtClean="0"/>
              <a:t>Short term deficiencies result in irreversible damage</a:t>
            </a:r>
          </a:p>
          <a:p>
            <a:pPr lvl="1"/>
            <a:r>
              <a:rPr lang="en-US" dirty="0" smtClean="0"/>
              <a:t>Blossom end rot</a:t>
            </a:r>
          </a:p>
          <a:p>
            <a:r>
              <a:rPr lang="en-US" dirty="0" smtClean="0"/>
              <a:t>Foliar sprays are often ineffective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2707" name="Rectangle 3" descr="Tipburn2"/>
          <p:cNvSpPr>
            <a:spLocks noGrp="1" noChangeAspect="1" noChangeArrowheads="1"/>
          </p:cNvSpPr>
          <p:nvPr isPhoto="1"/>
        </p:nvSpPr>
        <p:spPr bwMode="auto">
          <a:xfrm>
            <a:off x="0" y="381000"/>
            <a:ext cx="9144000" cy="60960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Seasonal High Tunnel Initiative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Can be fixed or movable, but have different payment schedule scenarios for each</a:t>
            </a:r>
          </a:p>
          <a:p>
            <a:r>
              <a:rPr lang="en-US" dirty="0" smtClean="0"/>
              <a:t>Supposed to have a 4 year life-span</a:t>
            </a:r>
          </a:p>
          <a:p>
            <a:pPr lvl="1"/>
            <a:r>
              <a:rPr lang="en-US" dirty="0" smtClean="0"/>
              <a:t>4 year plastic not structure</a:t>
            </a:r>
          </a:p>
          <a:p>
            <a:pPr lvl="1"/>
            <a:r>
              <a:rPr lang="en-US" dirty="0" smtClean="0"/>
              <a:t>Within the 4 years you are responsible for repairs to tunnel</a:t>
            </a:r>
          </a:p>
          <a:p>
            <a:pPr lvl="1"/>
            <a:r>
              <a:rPr lang="en-US" dirty="0" smtClean="0">
                <a:hlinkClick r:id="rId3"/>
              </a:rPr>
              <a:t>http://www.nrcs.usda.gov/wps/portal/nrcs/detailfull/national/programs/?&amp;cid=stelprdb1046250</a:t>
            </a:r>
            <a:endParaRPr lang="en-US" dirty="0" smtClean="0"/>
          </a:p>
          <a:p>
            <a:pPr lvl="1"/>
            <a:r>
              <a:rPr lang="en-US" dirty="0" smtClean="0"/>
              <a:t>Google “</a:t>
            </a:r>
            <a:r>
              <a:rPr lang="en-US" dirty="0" err="1" smtClean="0"/>
              <a:t>Eqip</a:t>
            </a:r>
            <a:r>
              <a:rPr lang="en-US" dirty="0" smtClean="0"/>
              <a:t> </a:t>
            </a:r>
            <a:r>
              <a:rPr lang="en-US" dirty="0" err="1" smtClean="0"/>
              <a:t>nrcs</a:t>
            </a:r>
            <a:r>
              <a:rPr lang="en-US" dirty="0" smtClean="0"/>
              <a:t> high tunnel”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Nutrient Issues in Tunnels: Potassium Deficiencies on Tomato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Potassium is often deficient on high Magnesium and Calcium soils- </a:t>
            </a:r>
            <a:r>
              <a:rPr lang="en-US" i="1" dirty="0" smtClean="0"/>
              <a:t>even if K levels are sufficient according to soil test</a:t>
            </a:r>
          </a:p>
          <a:p>
            <a:r>
              <a:rPr lang="en-US" dirty="0" smtClean="0"/>
              <a:t>Tomatoes are extremely sensitive</a:t>
            </a:r>
          </a:p>
          <a:p>
            <a:pPr lvl="1"/>
            <a:r>
              <a:rPr lang="en-US" dirty="0" smtClean="0"/>
              <a:t>Some growers put out 1.5-2x potassium as nitrogen every year for tomato</a:t>
            </a:r>
          </a:p>
          <a:p>
            <a:r>
              <a:rPr lang="en-US" dirty="0" smtClean="0"/>
              <a:t>Deficiency appears as death on leaf margins of older leaves</a:t>
            </a:r>
          </a:p>
          <a:p>
            <a:pPr lvl="1"/>
            <a:r>
              <a:rPr lang="en-US" dirty="0" smtClean="0"/>
              <a:t>Blotchy ripening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Potassium Deficiency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 l="39623" t="45498" r="16981" b="1422"/>
          <a:stretch>
            <a:fillRect/>
          </a:stretch>
        </p:blipFill>
        <p:spPr>
          <a:xfrm>
            <a:off x="1219200" y="1447800"/>
            <a:ext cx="3657600" cy="3339547"/>
          </a:xfrm>
        </p:spPr>
      </p:pic>
      <p:pic>
        <p:nvPicPr>
          <p:cNvPr id="7" name="Content Placeholder 6" descr="IMG_3339.JPG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/>
          <a:srcRect l="28534" t="25186" r="20958" b="4886"/>
          <a:stretch>
            <a:fillRect/>
          </a:stretch>
        </p:blipFill>
        <p:spPr>
          <a:xfrm>
            <a:off x="5638800" y="304800"/>
            <a:ext cx="2971800" cy="6172200"/>
          </a:xfrm>
        </p:spPr>
      </p:pic>
    </p:spTree>
    <p:custDataLst>
      <p:tags r:id="rId1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3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15000" t="8889" r="16667"/>
          <a:stretch>
            <a:fillRect/>
          </a:stretch>
        </p:blipFill>
        <p:spPr>
          <a:xfrm>
            <a:off x="1371600" y="304800"/>
            <a:ext cx="3124200" cy="6248400"/>
          </a:xfrm>
          <a:prstGeom prst="rect">
            <a:avLst/>
          </a:prstGeom>
        </p:spPr>
      </p:pic>
      <p:pic>
        <p:nvPicPr>
          <p:cNvPr id="3" name="Picture 2" descr="IMG_3340.JPG"/>
          <p:cNvPicPr>
            <a:picLocks noChangeAspect="1"/>
          </p:cNvPicPr>
          <p:nvPr/>
        </p:nvPicPr>
        <p:blipFill>
          <a:blip r:embed="rId5" cstate="print"/>
          <a:srcRect l="7500" t="18750" r="12500" b="16250"/>
          <a:stretch>
            <a:fillRect/>
          </a:stretch>
        </p:blipFill>
        <p:spPr>
          <a:xfrm rot="16200000">
            <a:off x="3502269" y="1755531"/>
            <a:ext cx="6330464" cy="3429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 and Mg interaction: Blotchy ripening</a:t>
            </a:r>
            <a:endParaRPr lang="en-US" dirty="0"/>
          </a:p>
        </p:txBody>
      </p:sp>
      <p:pic>
        <p:nvPicPr>
          <p:cNvPr id="4" name="Content Placeholder 5" descr="IMG_037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11174" b="11174"/>
          <a:stretch>
            <a:fillRect/>
          </a:stretch>
        </p:blipFill>
        <p:spPr>
          <a:xfrm>
            <a:off x="609600" y="1752600"/>
            <a:ext cx="8036213" cy="441991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543751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Nutrient Issues in Tunnels: Bullishness in Tomato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Excessive N can be an issue in tomatoes</a:t>
            </a:r>
          </a:p>
          <a:p>
            <a:r>
              <a:rPr lang="en-US" dirty="0" smtClean="0"/>
              <a:t>High tunnels generally require greater fertility than field</a:t>
            </a:r>
          </a:p>
          <a:p>
            <a:r>
              <a:rPr lang="en-US" dirty="0" smtClean="0"/>
              <a:t>Excessive N fertility: Bullishness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Affects determinate more than indeterminate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Occurs more in cloudy or cool weather (spring or fall)</a:t>
            </a:r>
          </a:p>
          <a:p>
            <a:r>
              <a:rPr lang="en-US" dirty="0" smtClean="0"/>
              <a:t>Plants will grow out of it</a:t>
            </a:r>
          </a:p>
          <a:p>
            <a:r>
              <a:rPr lang="en-US" dirty="0" smtClean="0"/>
              <a:t>Hinders pollination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Bullishness (tomato)</a:t>
            </a:r>
            <a:endParaRPr lang="en-US" dirty="0"/>
          </a:p>
        </p:txBody>
      </p:sp>
      <p:pic>
        <p:nvPicPr>
          <p:cNvPr id="4" name="Content Placeholder 3" descr="IMG_289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1321" t="16903" r="5660"/>
          <a:stretch>
            <a:fillRect/>
          </a:stretch>
        </p:blipFill>
        <p:spPr>
          <a:xfrm rot="5400000">
            <a:off x="-99633" y="2233233"/>
            <a:ext cx="4266059" cy="2847593"/>
          </a:xfrm>
        </p:spPr>
      </p:pic>
      <p:pic>
        <p:nvPicPr>
          <p:cNvPr id="6" name="Content Placeholder 5" descr="IMG_289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9259" r="19753"/>
          <a:stretch>
            <a:fillRect/>
          </a:stretch>
        </p:blipFill>
        <p:spPr>
          <a:xfrm>
            <a:off x="3962400" y="1828800"/>
            <a:ext cx="5049414" cy="380648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Fertility Issues in Tunnels: Salt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/>
          <a:lstStyle/>
          <a:p>
            <a:r>
              <a:rPr lang="en-US" dirty="0" smtClean="0"/>
              <a:t>Over time no leaching occurs and salts build up</a:t>
            </a:r>
          </a:p>
          <a:p>
            <a:pPr lvl="1"/>
            <a:r>
              <a:rPr lang="en-US" dirty="0" smtClean="0"/>
              <a:t>Either from fertilizer or city water</a:t>
            </a:r>
          </a:p>
          <a:p>
            <a:r>
              <a:rPr lang="en-US" dirty="0" smtClean="0"/>
              <a:t>Can leach them</a:t>
            </a:r>
          </a:p>
          <a:p>
            <a:pPr lvl="1"/>
            <a:r>
              <a:rPr lang="en-US" dirty="0" smtClean="0"/>
              <a:t>To leach salts from top 1 foot of soil (on a silt soil, heavy soils with higher CEC may take more)</a:t>
            </a:r>
          </a:p>
          <a:p>
            <a:pPr lvl="2"/>
            <a:r>
              <a:rPr lang="en-US" b="1" i="1" u="sng" dirty="0" smtClean="0"/>
              <a:t>6” water will leach 50% salts</a:t>
            </a:r>
          </a:p>
          <a:p>
            <a:pPr lvl="2"/>
            <a:r>
              <a:rPr lang="en-US" b="1" i="1" u="sng" dirty="0" smtClean="0"/>
              <a:t>12” water will leach 80% salts</a:t>
            </a:r>
          </a:p>
          <a:p>
            <a:pPr lvl="2"/>
            <a:r>
              <a:rPr lang="en-US" b="1" i="1" u="sng" dirty="0" smtClean="0"/>
              <a:t>24” water will leach 90% salts</a:t>
            </a:r>
            <a:endParaRPr lang="en-US" b="1" i="1" u="sng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1200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Salt stress In high tunnels</a:t>
            </a:r>
            <a:endParaRPr lang="en-US" dirty="0"/>
          </a:p>
        </p:txBody>
      </p:sp>
      <p:pic>
        <p:nvPicPr>
          <p:cNvPr id="8" name="Content Placeholder 7" descr="IMG_14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371600"/>
            <a:ext cx="8655301" cy="5232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Salts</a:t>
            </a:r>
            <a:endParaRPr lang="en-US" dirty="0"/>
          </a:p>
        </p:txBody>
      </p:sp>
      <p:pic>
        <p:nvPicPr>
          <p:cNvPr id="4" name="Content Placeholder 3" descr="IMG_41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295400"/>
            <a:ext cx="7543801" cy="50292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tunnels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/>
          <a:lstStyle/>
          <a:p>
            <a:r>
              <a:rPr lang="en-US" dirty="0" smtClean="0"/>
              <a:t>Offered by many manufacturers</a:t>
            </a:r>
          </a:p>
          <a:p>
            <a:r>
              <a:rPr lang="en-US" dirty="0" smtClean="0"/>
              <a:t>Atlas , </a:t>
            </a:r>
            <a:r>
              <a:rPr lang="en-US" dirty="0" err="1" smtClean="0"/>
              <a:t>Jaderloon</a:t>
            </a:r>
            <a:r>
              <a:rPr lang="en-US" dirty="0" smtClean="0"/>
              <a:t>, </a:t>
            </a:r>
            <a:r>
              <a:rPr lang="en-US" dirty="0" err="1" smtClean="0"/>
              <a:t>FarmTek</a:t>
            </a:r>
            <a:r>
              <a:rPr lang="en-US" dirty="0" smtClean="0"/>
              <a:t>, </a:t>
            </a:r>
            <a:r>
              <a:rPr lang="en-US" dirty="0" err="1" smtClean="0"/>
              <a:t>Haygrove</a:t>
            </a:r>
            <a:endParaRPr lang="en-US" dirty="0" smtClean="0"/>
          </a:p>
          <a:p>
            <a:pPr lvl="1"/>
            <a:r>
              <a:rPr lang="en-US" dirty="0" smtClean="0"/>
              <a:t>Typically range from $0.85-$2.00/ ft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Atlas 30 x 72 ran about $5500 + materials for end walls</a:t>
            </a:r>
          </a:p>
        </p:txBody>
      </p:sp>
      <p:pic>
        <p:nvPicPr>
          <p:cNvPr id="5" name="Picture 4" descr="IMG_0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3429000"/>
            <a:ext cx="3264635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Tomato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Tomatoes represent one of the most profitable high tunnel crops for farmers in Kentucky</a:t>
            </a:r>
          </a:p>
          <a:p>
            <a:r>
              <a:rPr lang="en-US" dirty="0" smtClean="0"/>
              <a:t>Can often get a 4-5 week advantage on the season with a double layer tunnel</a:t>
            </a:r>
          </a:p>
          <a:p>
            <a:r>
              <a:rPr lang="en-US" dirty="0" smtClean="0"/>
              <a:t>If unheated  double layer tunnel you can plant in early March</a:t>
            </a:r>
          </a:p>
          <a:p>
            <a:r>
              <a:rPr lang="en-US" dirty="0" smtClean="0"/>
              <a:t>Tomatoes in a single layer tunnel will have to go in later</a:t>
            </a:r>
          </a:p>
          <a:p>
            <a:pPr lvl="1"/>
            <a:r>
              <a:rPr lang="en-US" dirty="0" smtClean="0"/>
              <a:t>Late March or first of April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Tomatoes on Feb 18th</a:t>
            </a:r>
            <a:endParaRPr lang="en-US" dirty="0"/>
          </a:p>
        </p:txBody>
      </p:sp>
      <p:pic>
        <p:nvPicPr>
          <p:cNvPr id="9" name="Content Placeholder 8" descr="This entire row affect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8566" y="1600200"/>
            <a:ext cx="678686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Tomatoes March 12</a:t>
            </a:r>
            <a:endParaRPr lang="en-US" dirty="0"/>
          </a:p>
        </p:txBody>
      </p:sp>
      <p:pic>
        <p:nvPicPr>
          <p:cNvPr id="7" name="Content Placeholder 6" descr="IMG_058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5313" b="4034"/>
          <a:stretch>
            <a:fillRect/>
          </a:stretch>
        </p:blipFill>
        <p:spPr>
          <a:xfrm>
            <a:off x="1143000" y="1295400"/>
            <a:ext cx="6824366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between rows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not seen a big benefit from black plastic mulch in tunnels</a:t>
            </a:r>
          </a:p>
          <a:p>
            <a:pPr lvl="1"/>
            <a:r>
              <a:rPr lang="en-US" dirty="0" smtClean="0"/>
              <a:t>Often too shaded to get the benefit &amp; soil is already warm</a:t>
            </a:r>
          </a:p>
          <a:p>
            <a:r>
              <a:rPr lang="en-US" dirty="0" smtClean="0"/>
              <a:t>Use whatever works best</a:t>
            </a:r>
          </a:p>
          <a:p>
            <a:pPr lvl="1"/>
            <a:r>
              <a:rPr lang="en-US" dirty="0" smtClean="0"/>
              <a:t>Straw can be difficult to till</a:t>
            </a: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3048000"/>
            <a:ext cx="5715000" cy="3810000"/>
          </a:xfrm>
          <a:prstGeom prst="rect">
            <a:avLst/>
          </a:prstGeom>
        </p:spPr>
      </p:pic>
      <p:pic>
        <p:nvPicPr>
          <p:cNvPr id="4" name="Content Placeholder 3" descr="IMG_2996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1"/>
            <a:ext cx="5486400" cy="3658028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Varieties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Determinate or indeterminate- depends on if you want to string them up or not</a:t>
            </a:r>
          </a:p>
          <a:p>
            <a:r>
              <a:rPr lang="en-US" dirty="0" smtClean="0"/>
              <a:t>Indeterminate have a better yield potential, but require more work (pruning, etc)</a:t>
            </a:r>
          </a:p>
          <a:p>
            <a:r>
              <a:rPr lang="en-US" dirty="0" smtClean="0"/>
              <a:t>Heirloom types often yield tremendously well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024744" cy="1143000"/>
          </a:xfrm>
        </p:spPr>
        <p:txBody>
          <a:bodyPr/>
          <a:lstStyle/>
          <a:p>
            <a:r>
              <a:rPr lang="en-US" dirty="0" smtClean="0"/>
              <a:t>Geronimo-Hydroponic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4038600" cy="3825593"/>
          </a:xfrm>
        </p:spPr>
        <p:txBody>
          <a:bodyPr/>
          <a:lstStyle/>
          <a:p>
            <a:r>
              <a:rPr lang="en-US" dirty="0" smtClean="0"/>
              <a:t>Very vigorous vine</a:t>
            </a:r>
          </a:p>
          <a:p>
            <a:r>
              <a:rPr lang="en-US" dirty="0" smtClean="0"/>
              <a:t>8-9 oz fruit</a:t>
            </a:r>
          </a:p>
          <a:p>
            <a:r>
              <a:rPr lang="en-US" dirty="0" smtClean="0"/>
              <a:t>Very small stem scar</a:t>
            </a:r>
          </a:p>
          <a:p>
            <a:r>
              <a:rPr lang="en-US" dirty="0" smtClean="0"/>
              <a:t>Few problems with blotchy ripening, deficiencies</a:t>
            </a:r>
          </a:p>
          <a:p>
            <a:endParaRPr lang="en-US" dirty="0"/>
          </a:p>
        </p:txBody>
      </p:sp>
      <p:pic>
        <p:nvPicPr>
          <p:cNvPr id="4" name="Picture 3" descr="IMG_38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698482" y="2768082"/>
            <a:ext cx="4877836" cy="254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81067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024744" cy="1143000"/>
          </a:xfrm>
        </p:spPr>
        <p:txBody>
          <a:bodyPr/>
          <a:lstStyle/>
          <a:p>
            <a:r>
              <a:rPr lang="en-US" dirty="0" smtClean="0"/>
              <a:t>Trust-Hydroponic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33400" y="1524000"/>
            <a:ext cx="3657600" cy="46634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Common variety</a:t>
            </a:r>
          </a:p>
          <a:p>
            <a:r>
              <a:rPr lang="en-US" dirty="0" smtClean="0"/>
              <a:t>Normal vigor, 8-9 oz fruit</a:t>
            </a:r>
          </a:p>
          <a:p>
            <a:r>
              <a:rPr lang="en-US" dirty="0" smtClean="0"/>
              <a:t>Prone to cracking in periods of rapid water uptake</a:t>
            </a:r>
          </a:p>
          <a:p>
            <a:pPr lvl="1"/>
            <a:r>
              <a:rPr lang="en-US" dirty="0" smtClean="0"/>
              <a:t>To reduce cracking increase fruit</a:t>
            </a:r>
          </a:p>
          <a:p>
            <a:endParaRPr lang="en-US" dirty="0"/>
          </a:p>
        </p:txBody>
      </p:sp>
      <p:pic>
        <p:nvPicPr>
          <p:cNvPr id="5" name="Content Placeholder 4" descr="IMG_381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4686300" y="2476500"/>
            <a:ext cx="4572000" cy="2514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7513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56164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Big Beef-Tunnel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4114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Many grow it for perceived flavor benefits</a:t>
            </a:r>
          </a:p>
          <a:p>
            <a:r>
              <a:rPr lang="en-US" dirty="0" smtClean="0"/>
              <a:t>Seed are cheaper than hydroponic types</a:t>
            </a:r>
          </a:p>
          <a:p>
            <a:r>
              <a:rPr lang="en-US" dirty="0" smtClean="0"/>
              <a:t>Yields earlier</a:t>
            </a:r>
          </a:p>
          <a:p>
            <a:r>
              <a:rPr lang="en-US" dirty="0" smtClean="0"/>
              <a:t>Stems getting small/weak in mid/late summer</a:t>
            </a:r>
            <a:endParaRPr lang="en-US" dirty="0"/>
          </a:p>
        </p:txBody>
      </p:sp>
      <p:pic>
        <p:nvPicPr>
          <p:cNvPr id="4" name="Picture 3" descr="IMG_38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056" y="1891758"/>
            <a:ext cx="3758943" cy="27564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71734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Determinate Varieties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seen determinate varieties get between 14 and 20 lbs per plant in a tunnel</a:t>
            </a:r>
          </a:p>
          <a:p>
            <a:pPr lvl="1"/>
            <a:r>
              <a:rPr lang="en-US" dirty="0" smtClean="0"/>
              <a:t>Yield is comparable to field usually, but earlier</a:t>
            </a:r>
          </a:p>
          <a:p>
            <a:r>
              <a:rPr lang="en-US" dirty="0" smtClean="0"/>
              <a:t>Mt. Series have been hit and miss</a:t>
            </a:r>
          </a:p>
          <a:p>
            <a:r>
              <a:rPr lang="en-US" dirty="0" smtClean="0"/>
              <a:t>BHN 543 has done well</a:t>
            </a:r>
          </a:p>
          <a:p>
            <a:r>
              <a:rPr lang="en-US" dirty="0" smtClean="0"/>
              <a:t>Charger has done well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Types of high tunnels: </a:t>
            </a:r>
            <a:r>
              <a:rPr lang="en-US" dirty="0" err="1" smtClean="0"/>
              <a:t>Haygrove</a:t>
            </a:r>
            <a:endParaRPr lang="en-US" dirty="0"/>
          </a:p>
        </p:txBody>
      </p:sp>
      <p:pic>
        <p:nvPicPr>
          <p:cNvPr id="4" name="Content Placeholder 3" descr="IMG_093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1" y="1371601"/>
            <a:ext cx="4800600" cy="32004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3733800"/>
            <a:ext cx="422202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66024" y="1524000"/>
            <a:ext cx="40779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</a:t>
            </a:r>
            <a:r>
              <a:rPr lang="en-US" sz="2400" b="1" dirty="0" err="1" smtClean="0"/>
              <a:t>Haygrove</a:t>
            </a:r>
            <a:r>
              <a:rPr lang="en-US" sz="2400" b="1" dirty="0" smtClean="0"/>
              <a:t>” tunnels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Taller than most tunnels</a:t>
            </a:r>
            <a:endParaRPr lang="en-US" sz="2000" b="1" dirty="0" smtClean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  Can be connected to form </a:t>
            </a:r>
          </a:p>
          <a:p>
            <a:r>
              <a:rPr lang="en-US" sz="2000" b="1" dirty="0" smtClean="0"/>
              <a:t>      large structures</a:t>
            </a:r>
          </a:p>
          <a:p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04918" y="6347936"/>
            <a:ext cx="48390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Photo: Bachman, J. 2005.  Season Extension Techniques </a:t>
            </a:r>
          </a:p>
          <a:p>
            <a:r>
              <a:rPr lang="en-US" sz="1400" dirty="0" smtClean="0"/>
              <a:t>for Market Gardeners. ATTRA Publication #IP035</a:t>
            </a:r>
          </a:p>
          <a:p>
            <a:endParaRPr lang="en-US" sz="14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Insects in tunnels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029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Due to limited air movement and high plant populations, insect pests such as white fly and aphids may become problematic</a:t>
            </a:r>
          </a:p>
          <a:p>
            <a:pPr lvl="1"/>
            <a:r>
              <a:rPr lang="en-US" dirty="0" smtClean="0"/>
              <a:t>Beneficial insects have worked well in tunnels-</a:t>
            </a:r>
          </a:p>
          <a:p>
            <a:pPr lvl="1"/>
            <a:r>
              <a:rPr lang="en-US" dirty="0" smtClean="0"/>
              <a:t>Lady Beetles* and Lace wings have worked well</a:t>
            </a:r>
            <a:endParaRPr lang="en-US" dirty="0"/>
          </a:p>
        </p:txBody>
      </p:sp>
      <p:pic>
        <p:nvPicPr>
          <p:cNvPr id="4" name="Picture 3" descr="Greenhouse whitefly on tobacc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2590800"/>
            <a:ext cx="2438401" cy="2135593"/>
          </a:xfrm>
          <a:prstGeom prst="rect">
            <a:avLst/>
          </a:prstGeom>
        </p:spPr>
      </p:pic>
      <p:pic>
        <p:nvPicPr>
          <p:cNvPr id="5" name="Picture 4" descr="21 Potato aphids on Tomato.tif"/>
          <p:cNvPicPr>
            <a:picLocks noChangeAspect="1"/>
          </p:cNvPicPr>
          <p:nvPr/>
        </p:nvPicPr>
        <p:blipFill>
          <a:blip r:embed="rId4" cstate="print"/>
          <a:srcRect l="29167" t="2696"/>
          <a:stretch>
            <a:fillRect/>
          </a:stretch>
        </p:blipFill>
        <p:spPr>
          <a:xfrm>
            <a:off x="6248400" y="4343400"/>
            <a:ext cx="2514600" cy="231242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Common soil diseases</a:t>
            </a:r>
            <a:endParaRPr lang="en-US" dirty="0"/>
          </a:p>
        </p:txBody>
      </p:sp>
      <p:pic>
        <p:nvPicPr>
          <p:cNvPr id="4" name="Content Placeholder 3" descr="IMG_07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828800"/>
            <a:ext cx="5484721" cy="3657600"/>
          </a:xfrm>
        </p:spPr>
      </p:pic>
      <p:pic>
        <p:nvPicPr>
          <p:cNvPr id="5" name="Picture 4" descr="IMG_0721_1.JPG"/>
          <p:cNvPicPr>
            <a:picLocks noChangeAspect="1"/>
          </p:cNvPicPr>
          <p:nvPr/>
        </p:nvPicPr>
        <p:blipFill>
          <a:blip r:embed="rId4" cstate="print"/>
          <a:srcRect l="31666" t="15000" r="24167" b="27500"/>
          <a:stretch>
            <a:fillRect/>
          </a:stretch>
        </p:blipFill>
        <p:spPr>
          <a:xfrm>
            <a:off x="4724400" y="2964612"/>
            <a:ext cx="4191000" cy="3637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066800"/>
            <a:ext cx="7147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/>
              <a:t>Sclerotinia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sclerotiorum</a:t>
            </a:r>
            <a:r>
              <a:rPr lang="en-US" sz="3200" b="1" dirty="0" smtClean="0"/>
              <a:t>: Timber rot</a:t>
            </a:r>
            <a:endParaRPr lang="en-US" sz="3200" b="1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Disease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Diseases</a:t>
            </a:r>
          </a:p>
          <a:p>
            <a:pPr lvl="1"/>
            <a:r>
              <a:rPr lang="en-US" dirty="0" smtClean="0"/>
              <a:t>Humidity can also be high resulting in the spread of some diseases</a:t>
            </a:r>
          </a:p>
          <a:p>
            <a:pPr lvl="2"/>
            <a:r>
              <a:rPr lang="en-US" dirty="0" smtClean="0"/>
              <a:t>Leaf mold, Botrytis, and powdery mildew (no rain) can occur at a higher incidence.</a:t>
            </a:r>
          </a:p>
          <a:p>
            <a:pPr lvl="1"/>
            <a:endParaRPr lang="en-US" dirty="0"/>
          </a:p>
        </p:txBody>
      </p:sp>
      <p:pic>
        <p:nvPicPr>
          <p:cNvPr id="8" name="Picture 7" descr="IMG_0823.JPG"/>
          <p:cNvPicPr>
            <a:picLocks noChangeAspect="1"/>
          </p:cNvPicPr>
          <p:nvPr/>
        </p:nvPicPr>
        <p:blipFill>
          <a:blip r:embed="rId3" cstate="print"/>
          <a:srcRect l="20000" t="10000"/>
          <a:stretch>
            <a:fillRect/>
          </a:stretch>
        </p:blipFill>
        <p:spPr>
          <a:xfrm>
            <a:off x="5791200" y="4419600"/>
            <a:ext cx="2921000" cy="2190750"/>
          </a:xfrm>
          <a:prstGeom prst="rect">
            <a:avLst/>
          </a:prstGeom>
        </p:spPr>
      </p:pic>
      <p:pic>
        <p:nvPicPr>
          <p:cNvPr id="6" name="Picture 5" descr="IMG_1289.JPG"/>
          <p:cNvPicPr>
            <a:picLocks noChangeAspect="1"/>
          </p:cNvPicPr>
          <p:nvPr/>
        </p:nvPicPr>
        <p:blipFill>
          <a:blip r:embed="rId4" cstate="print"/>
          <a:srcRect l="24167" r="24167" b="2500"/>
          <a:stretch>
            <a:fillRect/>
          </a:stretch>
        </p:blipFill>
        <p:spPr>
          <a:xfrm rot="5400000">
            <a:off x="746369" y="4054231"/>
            <a:ext cx="2241062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Solarization</a:t>
            </a:r>
            <a:r>
              <a:rPr lang="en-US" dirty="0" smtClean="0"/>
              <a:t> and </a:t>
            </a:r>
            <a:r>
              <a:rPr lang="en-US" dirty="0" err="1" smtClean="0"/>
              <a:t>Biofumigation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Growers must rotate within tunnel or move tunnel</a:t>
            </a:r>
          </a:p>
          <a:p>
            <a:r>
              <a:rPr lang="en-US" dirty="0" smtClean="0"/>
              <a:t>Eliot Coleman has popularized using skids to move tunnels-must use end bracing.</a:t>
            </a:r>
          </a:p>
          <a:p>
            <a:r>
              <a:rPr lang="en-US" dirty="0" smtClean="0"/>
              <a:t>Dr. Mike Bomford at Kentucky State University  along with Dr. Paul Vincelli and Kenneth Seebold led a SARE funded project looking </a:t>
            </a:r>
            <a:r>
              <a:rPr lang="en-US" dirty="0" err="1" smtClean="0"/>
              <a:t>solarization</a:t>
            </a:r>
            <a:r>
              <a:rPr lang="en-US" dirty="0" smtClean="0"/>
              <a:t> and </a:t>
            </a:r>
            <a:r>
              <a:rPr lang="en-US" dirty="0" err="1" smtClean="0"/>
              <a:t>biofumigation</a:t>
            </a:r>
            <a:r>
              <a:rPr lang="en-US" dirty="0" smtClean="0"/>
              <a:t> of high tunnels</a:t>
            </a:r>
          </a:p>
          <a:p>
            <a:r>
              <a:rPr lang="en-US" dirty="0" smtClean="0"/>
              <a:t>Findings</a:t>
            </a:r>
          </a:p>
          <a:p>
            <a:pPr lvl="1"/>
            <a:r>
              <a:rPr lang="en-US" dirty="0" err="1" smtClean="0"/>
              <a:t>Solarization</a:t>
            </a:r>
            <a:r>
              <a:rPr lang="en-US" dirty="0" smtClean="0"/>
              <a:t> worked well killing nearly  all </a:t>
            </a:r>
            <a:r>
              <a:rPr lang="en-US" dirty="0" err="1" smtClean="0"/>
              <a:t>sclerotia</a:t>
            </a:r>
            <a:endParaRPr lang="en-US" dirty="0" smtClean="0"/>
          </a:p>
          <a:p>
            <a:pPr lvl="1"/>
            <a:r>
              <a:rPr lang="en-US" dirty="0" err="1" smtClean="0"/>
              <a:t>Biofumigation</a:t>
            </a:r>
            <a:r>
              <a:rPr lang="en-US" dirty="0" smtClean="0"/>
              <a:t> in there study did not</a:t>
            </a:r>
          </a:p>
          <a:p>
            <a:pPr lvl="1"/>
            <a:r>
              <a:rPr lang="en-US" dirty="0" smtClean="0"/>
              <a:t>There was no interaction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624840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http://organic.kysu.edu/biofumigation3.shtml</a:t>
            </a:r>
            <a:endParaRPr lang="en-US" b="1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Soil Steaming</a:t>
            </a:r>
            <a:endParaRPr lang="en-US" dirty="0"/>
          </a:p>
        </p:txBody>
      </p:sp>
      <p:pic>
        <p:nvPicPr>
          <p:cNvPr id="6" name="Content Placeholder 5" descr="IMG_394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3774"/>
          <a:stretch>
            <a:fillRect/>
          </a:stretch>
        </p:blipFill>
        <p:spPr>
          <a:xfrm>
            <a:off x="304800" y="2057400"/>
            <a:ext cx="3962400" cy="2745193"/>
          </a:xfrm>
        </p:spPr>
      </p:pic>
      <p:pic>
        <p:nvPicPr>
          <p:cNvPr id="7" name="Content Placeholder 6" descr="IMG_395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40566" t="36987" r="49246" b="51975"/>
          <a:stretch>
            <a:fillRect/>
          </a:stretch>
        </p:blipFill>
        <p:spPr>
          <a:xfrm>
            <a:off x="5029200" y="990600"/>
            <a:ext cx="3798277" cy="2743200"/>
          </a:xfrm>
        </p:spPr>
      </p:pic>
      <p:pic>
        <p:nvPicPr>
          <p:cNvPr id="8" name="Picture 7" descr="IMG_3940.JPG"/>
          <p:cNvPicPr>
            <a:picLocks noChangeAspect="1"/>
          </p:cNvPicPr>
          <p:nvPr/>
        </p:nvPicPr>
        <p:blipFill>
          <a:blip r:embed="rId5" cstate="print"/>
          <a:srcRect l="34167" t="37500" r="13333" b="12500"/>
          <a:stretch>
            <a:fillRect/>
          </a:stretch>
        </p:blipFill>
        <p:spPr>
          <a:xfrm>
            <a:off x="4722495" y="4038600"/>
            <a:ext cx="4040505" cy="25654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229600" cy="3581400"/>
          </a:xfrm>
        </p:spPr>
        <p:txBody>
          <a:bodyPr/>
          <a:lstStyle/>
          <a:p>
            <a:r>
              <a:rPr lang="en-US" dirty="0" smtClean="0"/>
              <a:t>Hightunnels.org</a:t>
            </a:r>
          </a:p>
          <a:p>
            <a:r>
              <a:rPr lang="en-US" dirty="0" smtClean="0"/>
              <a:t>Attra.org</a:t>
            </a:r>
          </a:p>
          <a:p>
            <a:r>
              <a:rPr lang="en-US" dirty="0" err="1" smtClean="0"/>
              <a:t>eXtension</a:t>
            </a:r>
            <a:endParaRPr lang="en-US" dirty="0" smtClean="0"/>
          </a:p>
          <a:p>
            <a:r>
              <a:rPr lang="en-US" dirty="0" smtClean="0"/>
              <a:t>Eliot Coleman</a:t>
            </a:r>
            <a:endParaRPr lang="en-US" dirty="0"/>
          </a:p>
        </p:txBody>
      </p:sp>
      <p:pic>
        <p:nvPicPr>
          <p:cNvPr id="5" name="Content Placeholder 5" descr="IMG_03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1905000"/>
            <a:ext cx="4461273" cy="2974182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6" name="Content Placeholder 5" descr="IMG_41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1" y="1323182"/>
            <a:ext cx="7616428" cy="5077618"/>
          </a:xfr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5301</TotalTime>
  <Words>2049</Words>
  <Application>Microsoft Office PowerPoint</Application>
  <PresentationFormat>On-screen Show (4:3)</PresentationFormat>
  <Paragraphs>408</Paragraphs>
  <Slides>96</Slides>
  <Notes>96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High Tunnels For Vegetable Production</vt:lpstr>
      <vt:lpstr>High Tunnels</vt:lpstr>
      <vt:lpstr>The NRCS EQIP Grant Program</vt:lpstr>
      <vt:lpstr>Seasonal High Tunnel Initiative 2012 </vt:lpstr>
      <vt:lpstr>Seasonal High Tunnel Initiative 2012 </vt:lpstr>
      <vt:lpstr>Seasonal High Tunnel Initiative 2012</vt:lpstr>
      <vt:lpstr>Seasonal High Tunnel Initiative 2012</vt:lpstr>
      <vt:lpstr>Types of tunnels</vt:lpstr>
      <vt:lpstr>Types of high tunnels: Haygrove</vt:lpstr>
      <vt:lpstr>Haygrove Tunnels</vt:lpstr>
      <vt:lpstr>Traditional High Tunnels</vt:lpstr>
      <vt:lpstr>Traditional Tunnels</vt:lpstr>
      <vt:lpstr>Wood Trusses for High Tunnels</vt:lpstr>
      <vt:lpstr>Small- Cold Frames</vt:lpstr>
      <vt:lpstr>End walls</vt:lpstr>
      <vt:lpstr>Movable tunnels</vt:lpstr>
      <vt:lpstr>Rail System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Movable Tunnels</vt:lpstr>
      <vt:lpstr>Low cost high tunnels</vt:lpstr>
      <vt:lpstr>Inexpensive tunnel</vt:lpstr>
      <vt:lpstr>Cost</vt:lpstr>
      <vt:lpstr>Costs</vt:lpstr>
      <vt:lpstr>High Tunnel Temperature Benefits</vt:lpstr>
      <vt:lpstr>Slide 33</vt:lpstr>
      <vt:lpstr>Plastic</vt:lpstr>
      <vt:lpstr>Single Layer</vt:lpstr>
      <vt:lpstr>Tunnel within a tunnel: January 2011</vt:lpstr>
      <vt:lpstr>Double layer- need electric…</vt:lpstr>
      <vt:lpstr>Slide 38</vt:lpstr>
      <vt:lpstr>High Tunnel Basics</vt:lpstr>
      <vt:lpstr>Slide 40</vt:lpstr>
      <vt:lpstr>Slide 41</vt:lpstr>
      <vt:lpstr>Slide 42</vt:lpstr>
      <vt:lpstr>Slide 43</vt:lpstr>
      <vt:lpstr>Slide 44</vt:lpstr>
      <vt:lpstr>Locating Tunnels</vt:lpstr>
      <vt:lpstr>Locating Tunnels</vt:lpstr>
      <vt:lpstr>Wind Damage to greenhouses</vt:lpstr>
      <vt:lpstr>Light Intensity</vt:lpstr>
      <vt:lpstr>Slide 49</vt:lpstr>
      <vt:lpstr>What Can You Grow In a High Tunnel</vt:lpstr>
      <vt:lpstr>Tomatoes</vt:lpstr>
      <vt:lpstr>Lettuce</vt:lpstr>
      <vt:lpstr>Potatoes</vt:lpstr>
      <vt:lpstr>Cucumbers</vt:lpstr>
      <vt:lpstr>Flowers!</vt:lpstr>
      <vt:lpstr>Returns Providing Realistic Expectations for Growers</vt:lpstr>
      <vt:lpstr>Think about space!</vt:lpstr>
      <vt:lpstr>Planting Density</vt:lpstr>
      <vt:lpstr>Pollination</vt:lpstr>
      <vt:lpstr>Pollinators</vt:lpstr>
      <vt:lpstr>Class C hive</vt:lpstr>
      <vt:lpstr>The hive</vt:lpstr>
      <vt:lpstr>“Bruised” flower</vt:lpstr>
      <vt:lpstr>Fertility and irrigation</vt:lpstr>
      <vt:lpstr>Injectors</vt:lpstr>
      <vt:lpstr>Nutrient Issues in tunnels: Blossom End Rot</vt:lpstr>
      <vt:lpstr>Calcium Uptake</vt:lpstr>
      <vt:lpstr>Calcium</vt:lpstr>
      <vt:lpstr>Slide 69</vt:lpstr>
      <vt:lpstr>Nutrient Issues in Tunnels: Potassium Deficiencies on Tomato</vt:lpstr>
      <vt:lpstr>Slide 71</vt:lpstr>
      <vt:lpstr>Slide 72</vt:lpstr>
      <vt:lpstr>K and Mg interaction: Blotchy ripening</vt:lpstr>
      <vt:lpstr>Nutrient Issues in Tunnels: Bullishness in Tomato</vt:lpstr>
      <vt:lpstr>Bullishness (tomato)</vt:lpstr>
      <vt:lpstr>Fertility Issues in Tunnels: Salt stress</vt:lpstr>
      <vt:lpstr>Slide 77</vt:lpstr>
      <vt:lpstr>Salt stress In high tunnels</vt:lpstr>
      <vt:lpstr>High Salts</vt:lpstr>
      <vt:lpstr>Tomato production</vt:lpstr>
      <vt:lpstr>Tomatoes on Feb 18th</vt:lpstr>
      <vt:lpstr>Tomatoes March 12</vt:lpstr>
      <vt:lpstr>Cover between rows</vt:lpstr>
      <vt:lpstr>Slide 84</vt:lpstr>
      <vt:lpstr>Varieties</vt:lpstr>
      <vt:lpstr>Geronimo-Hydroponic</vt:lpstr>
      <vt:lpstr>Trust-Hydroponic Type</vt:lpstr>
      <vt:lpstr>Big Beef-Tunnel</vt:lpstr>
      <vt:lpstr>Determinate Varieties</vt:lpstr>
      <vt:lpstr>Insects in tunnels management</vt:lpstr>
      <vt:lpstr>Common soil diseases</vt:lpstr>
      <vt:lpstr>Disease Considerations</vt:lpstr>
      <vt:lpstr>Solarization and Biofumigation</vt:lpstr>
      <vt:lpstr>Soil Steaming</vt:lpstr>
      <vt:lpstr>Resources</vt:lpstr>
      <vt:lpstr>Thank you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Season Extension: High Tunnels</dc:title>
  <dc:creator> </dc:creator>
  <cp:lastModifiedBy>User 1</cp:lastModifiedBy>
  <cp:revision>318</cp:revision>
  <dcterms:created xsi:type="dcterms:W3CDTF">2008-01-29T18:05:02Z</dcterms:created>
  <dcterms:modified xsi:type="dcterms:W3CDTF">2012-04-25T23:20:31Z</dcterms:modified>
</cp:coreProperties>
</file>