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tags/tag49.xml" ContentType="application/vnd.openxmlformats-officedocument.presentationml.tags+xml"/>
  <Override PartName="/ppt/notesSlides/notesSlide74.xml" ContentType="application/vnd.openxmlformats-officedocument.presentationml.notesSlide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notesSlides/notesSlide63.xml" ContentType="application/vnd.openxmlformats-officedocument.presentationml.notesSlide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notesSlides/notesSlide30.xml" ContentType="application/vnd.openxmlformats-officedocument.presentationml.notesSlide+xml"/>
  <Override PartName="/ppt/tags/tag52.xml" ContentType="application/vnd.openxmlformats-officedocument.presentationml.tags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tags/tag41.xml" ContentType="application/vnd.openxmlformats-officedocument.presentationml.tags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57.xml" ContentType="application/vnd.openxmlformats-officedocument.presentationml.notesSlide+xml"/>
  <Override PartName="/ppt/tags/tag79.xml" ContentType="application/vnd.openxmlformats-officedocument.presentationml.tags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tags/tag68.xml" ContentType="application/vnd.openxmlformats-officedocument.presentationml.tags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57.xml" ContentType="application/vnd.openxmlformats-officedocument.presentationml.tags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notesSlides/notesSlide60.xml" ContentType="application/vnd.openxmlformats-officedocument.presentationml.notesSlide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87.xml" ContentType="application/vnd.openxmlformats-officedocument.presentationml.tags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76.xml" ContentType="application/vnd.openxmlformats-officedocument.presentationml.tags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notesSlides/notesSlide37.xml" ContentType="application/vnd.openxmlformats-officedocument.presentationml.notesSlide+xml"/>
  <Override PartName="/ppt/tags/tag59.xml" ContentType="application/vnd.openxmlformats-officedocument.presentationml.tags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notesSlides/notesSlide51.xml" ContentType="application/vnd.openxmlformats-officedocument.presentationml.notesSlide+xml"/>
  <Override PartName="/ppt/tags/tag73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notesSlides/notesSlide40.xml" ContentType="application/vnd.openxmlformats-officedocument.presentationml.notesSlide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notesSlides/notesSlide109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tags/tag11.xml" ContentType="application/vnd.openxmlformats-officedocument.presentationml.tags+xml"/>
  <Override PartName="/ppt/notesSlides/notesSlide89.xml" ContentType="application/vnd.openxmlformats-officedocument.presentationml.notesSlide+xml"/>
  <Override PartName="/ppt/charts/chart2.xml" ContentType="application/vnd.openxmlformats-officedocument.drawingml.chart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67.xml" ContentType="application/vnd.openxmlformats-officedocument.presentationml.notesSlide+xml"/>
  <Override PartName="/ppt/tags/tag89.xml" ContentType="application/vnd.openxmlformats-officedocument.presentationml.tags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78.xml" ContentType="application/vnd.openxmlformats-officedocument.presentationml.tags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tags/tag56.xml" ContentType="application/vnd.openxmlformats-officedocument.presentationml.tags+xml"/>
  <Override PartName="/ppt/tags/tag67.xml" ContentType="application/vnd.openxmlformats-officedocument.presentationml.tags+xml"/>
  <Default Extension="docx" ContentType="application/vnd.openxmlformats-officedocument.wordprocessingml.document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tags/tag45.xml" ContentType="application/vnd.openxmlformats-officedocument.presentationml.tags+xml"/>
  <Override PartName="/ppt/notesSlides/notesSlide70.xml" ContentType="application/vnd.openxmlformats-officedocument.presentationml.notesSlide+xml"/>
  <Override PartName="/ppt/tags/tag92.xml" ContentType="application/vnd.openxmlformats-officedocument.presentationml.tag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notesSlides/notesSlide106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39.xml" ContentType="application/vnd.openxmlformats-officedocument.presentationml.tags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notesSlides/notesSlide53.xml" ContentType="application/vnd.openxmlformats-officedocument.presentationml.notesSlide+xml"/>
  <Override PartName="/ppt/tags/tag75.xml" ContentType="application/vnd.openxmlformats-officedocument.presentationml.tags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tags/tag6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53.xml" ContentType="application/vnd.openxmlformats-officedocument.presentationml.tags+xml"/>
  <Default Extension="vml" ContentType="application/vnd.openxmlformats-officedocument.vmlDrawing"/>
  <Override PartName="/ppt/slides/slide89.xml" ContentType="application/vnd.openxmlformats-officedocument.presentationml.slide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tags/tag47.xml" ContentType="application/vnd.openxmlformats-officedocument.presentationml.tags+xml"/>
  <Override PartName="/ppt/notesSlides/notesSlide72.xml" ContentType="application/vnd.openxmlformats-officedocument.presentationml.notesSlide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36.xml" ContentType="application/vnd.openxmlformats-officedocument.presentationml.tags+xml"/>
  <Override PartName="/ppt/notesSlides/notesSlide61.xml" ContentType="application/vnd.openxmlformats-officedocument.presentationml.notesSlide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50.xml" ContentType="application/vnd.openxmlformats-officedocument.presentationml.notesSlide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slides/slide109.xml" ContentType="application/vnd.openxmlformats-officedocument.presentationml.slide+xml"/>
  <Override PartName="/ppt/tags/tag50.xml" ContentType="application/vnd.openxmlformats-officedocument.presentationml.tags+xml"/>
  <Override PartName="/ppt/notesSlides/notesSlide108.xml" ContentType="application/vnd.openxmlformats-officedocument.presentationml.notesSlide+xml"/>
  <Override PartName="/ppt/slides/slide97.xml" ContentType="application/vnd.openxmlformats-officedocument.presentationml.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53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notesSlides/notesSlide55.xml" ContentType="application/vnd.openxmlformats-officedocument.presentationml.notesSlide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9.xml" ContentType="application/vnd.openxmlformats-officedocument.presentationml.tags+xml"/>
  <Override PartName="/ppt/notesSlides/notesSlide44.xml" ContentType="application/vnd.openxmlformats-officedocument.presentationml.notesSlide+xml"/>
  <Override PartName="/ppt/tags/tag66.xml" ContentType="application/vnd.openxmlformats-officedocument.presentationml.tags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55.xml" ContentType="application/vnd.openxmlformats-officedocument.presentationml.tags+xml"/>
  <Override PartName="/ppt/notesSlides/notesSlide8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18"/>
  </p:notesMasterIdLst>
  <p:handoutMasterIdLst>
    <p:handoutMasterId r:id="rId119"/>
  </p:handoutMasterIdLst>
  <p:sldIdLst>
    <p:sldId id="256" r:id="rId2"/>
    <p:sldId id="285" r:id="rId3"/>
    <p:sldId id="286" r:id="rId4"/>
    <p:sldId id="278" r:id="rId5"/>
    <p:sldId id="279" r:id="rId6"/>
    <p:sldId id="280" r:id="rId7"/>
    <p:sldId id="281" r:id="rId8"/>
    <p:sldId id="294" r:id="rId9"/>
    <p:sldId id="284" r:id="rId10"/>
    <p:sldId id="291" r:id="rId11"/>
    <p:sldId id="257" r:id="rId12"/>
    <p:sldId id="258" r:id="rId13"/>
    <p:sldId id="259" r:id="rId14"/>
    <p:sldId id="260" r:id="rId15"/>
    <p:sldId id="263" r:id="rId16"/>
    <p:sldId id="261" r:id="rId17"/>
    <p:sldId id="262" r:id="rId18"/>
    <p:sldId id="264" r:id="rId19"/>
    <p:sldId id="269" r:id="rId20"/>
    <p:sldId id="267" r:id="rId21"/>
    <p:sldId id="272" r:id="rId22"/>
    <p:sldId id="270" r:id="rId23"/>
    <p:sldId id="274" r:id="rId24"/>
    <p:sldId id="275" r:id="rId25"/>
    <p:sldId id="276" r:id="rId26"/>
    <p:sldId id="277" r:id="rId27"/>
    <p:sldId id="295" r:id="rId28"/>
    <p:sldId id="308" r:id="rId29"/>
    <p:sldId id="297" r:id="rId30"/>
    <p:sldId id="298" r:id="rId31"/>
    <p:sldId id="296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7" r:id="rId40"/>
    <p:sldId id="306" r:id="rId41"/>
    <p:sldId id="311" r:id="rId42"/>
    <p:sldId id="312" r:id="rId43"/>
    <p:sldId id="309" r:id="rId44"/>
    <p:sldId id="313" r:id="rId45"/>
    <p:sldId id="317" r:id="rId46"/>
    <p:sldId id="310" r:id="rId47"/>
    <p:sldId id="314" r:id="rId48"/>
    <p:sldId id="315" r:id="rId49"/>
    <p:sldId id="318" r:id="rId50"/>
    <p:sldId id="319" r:id="rId51"/>
    <p:sldId id="320" r:id="rId52"/>
    <p:sldId id="321" r:id="rId53"/>
    <p:sldId id="324" r:id="rId54"/>
    <p:sldId id="322" r:id="rId55"/>
    <p:sldId id="323" r:id="rId56"/>
    <p:sldId id="325" r:id="rId57"/>
    <p:sldId id="326" r:id="rId58"/>
    <p:sldId id="327" r:id="rId59"/>
    <p:sldId id="328" r:id="rId60"/>
    <p:sldId id="330" r:id="rId61"/>
    <p:sldId id="331" r:id="rId62"/>
    <p:sldId id="333" r:id="rId63"/>
    <p:sldId id="334" r:id="rId64"/>
    <p:sldId id="335" r:id="rId65"/>
    <p:sldId id="337" r:id="rId66"/>
    <p:sldId id="336" r:id="rId67"/>
    <p:sldId id="342" r:id="rId68"/>
    <p:sldId id="339" r:id="rId69"/>
    <p:sldId id="345" r:id="rId70"/>
    <p:sldId id="344" r:id="rId71"/>
    <p:sldId id="346" r:id="rId72"/>
    <p:sldId id="393" r:id="rId73"/>
    <p:sldId id="394" r:id="rId74"/>
    <p:sldId id="395" r:id="rId75"/>
    <p:sldId id="360" r:id="rId76"/>
    <p:sldId id="397" r:id="rId77"/>
    <p:sldId id="362" r:id="rId78"/>
    <p:sldId id="363" r:id="rId79"/>
    <p:sldId id="364" r:id="rId80"/>
    <p:sldId id="365" r:id="rId81"/>
    <p:sldId id="366" r:id="rId82"/>
    <p:sldId id="367" r:id="rId83"/>
    <p:sldId id="368" r:id="rId84"/>
    <p:sldId id="369" r:id="rId85"/>
    <p:sldId id="370" r:id="rId86"/>
    <p:sldId id="371" r:id="rId87"/>
    <p:sldId id="372" r:id="rId88"/>
    <p:sldId id="373" r:id="rId89"/>
    <p:sldId id="374" r:id="rId90"/>
    <p:sldId id="375" r:id="rId91"/>
    <p:sldId id="376" r:id="rId92"/>
    <p:sldId id="377" r:id="rId93"/>
    <p:sldId id="378" r:id="rId94"/>
    <p:sldId id="383" r:id="rId95"/>
    <p:sldId id="384" r:id="rId96"/>
    <p:sldId id="385" r:id="rId97"/>
    <p:sldId id="354" r:id="rId98"/>
    <p:sldId id="356" r:id="rId99"/>
    <p:sldId id="358" r:id="rId100"/>
    <p:sldId id="398" r:id="rId101"/>
    <p:sldId id="403" r:id="rId102"/>
    <p:sldId id="404" r:id="rId103"/>
    <p:sldId id="405" r:id="rId104"/>
    <p:sldId id="406" r:id="rId105"/>
    <p:sldId id="407" r:id="rId106"/>
    <p:sldId id="408" r:id="rId107"/>
    <p:sldId id="409" r:id="rId108"/>
    <p:sldId id="414" r:id="rId109"/>
    <p:sldId id="415" r:id="rId110"/>
    <p:sldId id="416" r:id="rId111"/>
    <p:sldId id="417" r:id="rId112"/>
    <p:sldId id="418" r:id="rId113"/>
    <p:sldId id="419" r:id="rId114"/>
    <p:sldId id="420" r:id="rId115"/>
    <p:sldId id="421" r:id="rId116"/>
    <p:sldId id="392" r:id="rId117"/>
  </p:sldIdLst>
  <p:sldSz cx="9144000" cy="6858000" type="screen4x3"/>
  <p:notesSz cx="7010400" cy="9296400"/>
  <p:custDataLst>
    <p:tags r:id="rId1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4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59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tcoolong\Local%20Settings\Temporary%20Internet%20Files\Content.Outlook\NT6HGS94\Root%20weight%20and%20length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hPercent val="81"/>
      <c:rotY val="330"/>
      <c:depthPercent val="500"/>
      <c:rAngAx val="1"/>
    </c:view3D>
    <c:floor>
      <c:spPr>
        <a:noFill/>
        <a:ln w="9525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4285714285714285E-2"/>
          <c:y val="2.1582733812949641E-2"/>
          <c:w val="0.66666666666666663"/>
          <c:h val="0.88009592326139108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Mo</c:v>
                </c:pt>
              </c:strCache>
            </c:strRef>
          </c:tx>
          <c:spPr>
            <a:solidFill>
              <a:schemeClr val="accent1"/>
            </a:solidFill>
            <a:ln w="18083">
              <a:solidFill>
                <a:schemeClr val="tx1"/>
              </a:solidFill>
              <a:prstDash val="solid"/>
            </a:ln>
          </c:spPr>
          <c:cat>
            <c:strRef>
              <c:f>Sheet1!$B$1:$B$1</c:f>
              <c:strCache>
                <c:ptCount val="1"/>
                <c:pt idx="0">
                  <c:v>Nutrients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Cu</c:v>
                </c:pt>
              </c:strCache>
            </c:strRef>
          </c:tx>
          <c:spPr>
            <a:solidFill>
              <a:schemeClr val="accent2"/>
            </a:solidFill>
            <a:ln w="18083">
              <a:solidFill>
                <a:schemeClr val="tx1"/>
              </a:solidFill>
              <a:prstDash val="solid"/>
            </a:ln>
          </c:spPr>
          <c:cat>
            <c:strRef>
              <c:f>Sheet1!$B$1:$B$1</c:f>
              <c:strCache>
                <c:ptCount val="1"/>
                <c:pt idx="0">
                  <c:v>Nutrients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Zn</c:v>
                </c:pt>
              </c:strCache>
            </c:strRef>
          </c:tx>
          <c:spPr>
            <a:solidFill>
              <a:schemeClr val="hlink"/>
            </a:solidFill>
            <a:ln w="18083">
              <a:solidFill>
                <a:schemeClr val="tx1"/>
              </a:solidFill>
              <a:prstDash val="solid"/>
            </a:ln>
          </c:spPr>
          <c:cat>
            <c:strRef>
              <c:f>Sheet1!$B$1:$B$1</c:f>
              <c:strCache>
                <c:ptCount val="1"/>
                <c:pt idx="0">
                  <c:v>Nutrients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300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Mn</c:v>
                </c:pt>
              </c:strCache>
            </c:strRef>
          </c:tx>
          <c:spPr>
            <a:solidFill>
              <a:schemeClr val="folHlink"/>
            </a:solidFill>
            <a:ln w="18083">
              <a:solidFill>
                <a:schemeClr val="tx1"/>
              </a:solidFill>
              <a:prstDash val="solid"/>
            </a:ln>
          </c:spPr>
          <c:cat>
            <c:strRef>
              <c:f>Sheet1!$B$1:$B$1</c:f>
              <c:strCache>
                <c:ptCount val="1"/>
                <c:pt idx="0">
                  <c:v>Nutrients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1000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Iron</c:v>
                </c:pt>
              </c:strCache>
            </c:strRef>
          </c:tx>
          <c:spPr>
            <a:solidFill>
              <a:schemeClr val="bg2"/>
            </a:solidFill>
            <a:ln w="18083">
              <a:solidFill>
                <a:schemeClr val="tx1"/>
              </a:solidFill>
              <a:prstDash val="solid"/>
            </a:ln>
          </c:spPr>
          <c:cat>
            <c:strRef>
              <c:f>Sheet1!$B$1:$B$1</c:f>
              <c:strCache>
                <c:ptCount val="1"/>
                <c:pt idx="0">
                  <c:v>Nutrients</c:v>
                </c:pt>
              </c:strCache>
            </c:strRef>
          </c:cat>
          <c:val>
            <c:numRef>
              <c:f>Sheet1!$B$6:$B$6</c:f>
              <c:numCache>
                <c:formatCode>General</c:formatCode>
                <c:ptCount val="1"/>
                <c:pt idx="0">
                  <c:v>2000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Boron</c:v>
                </c:pt>
              </c:strCache>
            </c:strRef>
          </c:tx>
          <c:spPr>
            <a:solidFill>
              <a:schemeClr val="tx2"/>
            </a:solidFill>
            <a:ln w="18083">
              <a:solidFill>
                <a:schemeClr val="tx1"/>
              </a:solidFill>
              <a:prstDash val="solid"/>
            </a:ln>
          </c:spPr>
          <c:cat>
            <c:strRef>
              <c:f>Sheet1!$B$1:$B$1</c:f>
              <c:strCache>
                <c:ptCount val="1"/>
                <c:pt idx="0">
                  <c:v>Nutrients</c:v>
                </c:pt>
              </c:strCache>
            </c:strRef>
          </c:cat>
          <c:val>
            <c:numRef>
              <c:f>Sheet1!$B$7:$B$7</c:f>
              <c:numCache>
                <c:formatCode>General</c:formatCode>
                <c:ptCount val="1"/>
                <c:pt idx="0">
                  <c:v>2000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Chlorine</c:v>
                </c:pt>
              </c:strCache>
            </c:strRef>
          </c:tx>
          <c:spPr>
            <a:solidFill>
              <a:srgbClr val="0066CC"/>
            </a:solidFill>
            <a:ln w="18083">
              <a:solidFill>
                <a:schemeClr val="tx1"/>
              </a:solidFill>
              <a:prstDash val="solid"/>
            </a:ln>
          </c:spPr>
          <c:cat>
            <c:strRef>
              <c:f>Sheet1!$B$1:$B$1</c:f>
              <c:strCache>
                <c:ptCount val="1"/>
                <c:pt idx="0">
                  <c:v>Nutrients</c:v>
                </c:pt>
              </c:strCache>
            </c:strRef>
          </c:cat>
          <c:val>
            <c:numRef>
              <c:f>Sheet1!$B$8:$B$8</c:f>
              <c:numCache>
                <c:formatCode>General</c:formatCode>
                <c:ptCount val="1"/>
                <c:pt idx="0">
                  <c:v>3000</c:v>
                </c:pt>
              </c:numCache>
            </c:numRef>
          </c:val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Magnesium</c:v>
                </c:pt>
              </c:strCache>
            </c:strRef>
          </c:tx>
          <c:spPr>
            <a:solidFill>
              <a:srgbClr val="CCCCFF"/>
            </a:solidFill>
            <a:ln w="18083">
              <a:solidFill>
                <a:schemeClr val="tx1"/>
              </a:solidFill>
              <a:prstDash val="solid"/>
            </a:ln>
          </c:spPr>
          <c:cat>
            <c:strRef>
              <c:f>Sheet1!$B$1:$B$1</c:f>
              <c:strCache>
                <c:ptCount val="1"/>
                <c:pt idx="0">
                  <c:v>Nutrients</c:v>
                </c:pt>
              </c:strCache>
            </c:strRef>
          </c:cat>
          <c:val>
            <c:numRef>
              <c:f>Sheet1!$B$9:$B$9</c:f>
              <c:numCache>
                <c:formatCode>General</c:formatCode>
                <c:ptCount val="1"/>
                <c:pt idx="0">
                  <c:v>80000</c:v>
                </c:pt>
              </c:numCache>
            </c:numRef>
          </c:val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Phosphorous</c:v>
                </c:pt>
              </c:strCache>
            </c:strRef>
          </c:tx>
          <c:spPr>
            <a:solidFill>
              <a:srgbClr val="FF0000"/>
            </a:solidFill>
            <a:ln w="18083">
              <a:solidFill>
                <a:schemeClr val="tx1"/>
              </a:solidFill>
              <a:prstDash val="solid"/>
            </a:ln>
          </c:spPr>
          <c:cat>
            <c:strRef>
              <c:f>Sheet1!$B$1:$B$1</c:f>
              <c:strCache>
                <c:ptCount val="1"/>
                <c:pt idx="0">
                  <c:v>Nutrients</c:v>
                </c:pt>
              </c:strCache>
            </c:strRef>
          </c:cat>
          <c:val>
            <c:numRef>
              <c:f>Sheet1!$B$10:$B$10</c:f>
              <c:numCache>
                <c:formatCode>General</c:formatCode>
                <c:ptCount val="1"/>
                <c:pt idx="0">
                  <c:v>60000</c:v>
                </c:pt>
              </c:numCache>
            </c:numRef>
          </c:val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Calcium</c:v>
                </c:pt>
              </c:strCache>
            </c:strRef>
          </c:tx>
          <c:spPr>
            <a:solidFill>
              <a:srgbClr val="FFFF00"/>
            </a:solidFill>
            <a:ln w="18083">
              <a:solidFill>
                <a:schemeClr val="tx1"/>
              </a:solidFill>
              <a:prstDash val="solid"/>
            </a:ln>
          </c:spPr>
          <c:cat>
            <c:strRef>
              <c:f>Sheet1!$B$1:$B$1</c:f>
              <c:strCache>
                <c:ptCount val="1"/>
                <c:pt idx="0">
                  <c:v>Nutrients</c:v>
                </c:pt>
              </c:strCache>
            </c:strRef>
          </c:cat>
          <c:val>
            <c:numRef>
              <c:f>Sheet1!$B$11:$B$11</c:f>
              <c:numCache>
                <c:formatCode>General</c:formatCode>
                <c:ptCount val="1"/>
                <c:pt idx="0">
                  <c:v>125000</c:v>
                </c:pt>
              </c:numCache>
            </c:numRef>
          </c:val>
        </c:ser>
        <c:ser>
          <c:idx val="10"/>
          <c:order val="10"/>
          <c:tx>
            <c:strRef>
              <c:f>Sheet1!$A$12</c:f>
              <c:strCache>
                <c:ptCount val="1"/>
                <c:pt idx="0">
                  <c:v>Potassium </c:v>
                </c:pt>
              </c:strCache>
            </c:strRef>
          </c:tx>
          <c:spPr>
            <a:solidFill>
              <a:srgbClr val="00FF00"/>
            </a:solidFill>
            <a:ln w="18083">
              <a:solidFill>
                <a:schemeClr val="tx1"/>
              </a:solidFill>
              <a:prstDash val="solid"/>
            </a:ln>
          </c:spPr>
          <c:cat>
            <c:strRef>
              <c:f>Sheet1!$B$1:$B$1</c:f>
              <c:strCache>
                <c:ptCount val="1"/>
                <c:pt idx="0">
                  <c:v>Nutrients</c:v>
                </c:pt>
              </c:strCache>
            </c:strRef>
          </c:cat>
          <c:val>
            <c:numRef>
              <c:f>Sheet1!$B$12:$B$12</c:f>
              <c:numCache>
                <c:formatCode>General</c:formatCode>
                <c:ptCount val="1"/>
                <c:pt idx="0">
                  <c:v>250000</c:v>
                </c:pt>
              </c:numCache>
            </c:numRef>
          </c:val>
        </c:ser>
        <c:ser>
          <c:idx val="11"/>
          <c:order val="11"/>
          <c:tx>
            <c:strRef>
              <c:f>Sheet1!$A$13</c:f>
              <c:strCache>
                <c:ptCount val="1"/>
                <c:pt idx="0">
                  <c:v>Nitrogen</c:v>
                </c:pt>
              </c:strCache>
            </c:strRef>
          </c:tx>
          <c:spPr>
            <a:solidFill>
              <a:srgbClr val="00FFFF"/>
            </a:solidFill>
            <a:ln w="18083">
              <a:solidFill>
                <a:schemeClr val="tx1"/>
              </a:solidFill>
              <a:prstDash val="solid"/>
            </a:ln>
          </c:spPr>
          <c:cat>
            <c:strRef>
              <c:f>Sheet1!$B$1:$B$1</c:f>
              <c:strCache>
                <c:ptCount val="1"/>
                <c:pt idx="0">
                  <c:v>Nutrients</c:v>
                </c:pt>
              </c:strCache>
            </c:strRef>
          </c:cat>
          <c:val>
            <c:numRef>
              <c:f>Sheet1!$B$13:$B$13</c:f>
              <c:numCache>
                <c:formatCode>General</c:formatCode>
                <c:ptCount val="1"/>
                <c:pt idx="0">
                  <c:v>1000000</c:v>
                </c:pt>
              </c:numCache>
            </c:numRef>
          </c:val>
        </c:ser>
        <c:gapDepth val="0"/>
        <c:shape val="box"/>
        <c:axId val="168949632"/>
        <c:axId val="168951168"/>
        <c:axId val="0"/>
      </c:bar3DChart>
      <c:catAx>
        <c:axId val="168949632"/>
        <c:scaling>
          <c:orientation val="minMax"/>
        </c:scaling>
        <c:axPos val="b"/>
        <c:numFmt formatCode="General" sourceLinked="1"/>
        <c:tickLblPos val="low"/>
        <c:spPr>
          <a:ln w="13562">
            <a:noFill/>
          </a:ln>
        </c:spPr>
        <c:txPr>
          <a:bodyPr rot="0" vert="horz"/>
          <a:lstStyle/>
          <a:p>
            <a:pPr>
              <a:defRPr sz="1709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8951168"/>
        <c:crosses val="autoZero"/>
        <c:auto val="1"/>
        <c:lblAlgn val="ctr"/>
        <c:lblOffset val="100"/>
        <c:tickLblSkip val="1"/>
        <c:tickMarkSkip val="1"/>
      </c:catAx>
      <c:valAx>
        <c:axId val="168951168"/>
        <c:scaling>
          <c:orientation val="minMax"/>
        </c:scaling>
        <c:axPos val="r"/>
        <c:numFmt formatCode="General" sourceLinked="1"/>
        <c:tickLblPos val="nextTo"/>
        <c:spPr>
          <a:ln w="452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09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68949632"/>
        <c:crosses val="max"/>
        <c:crossBetween val="between"/>
      </c:valAx>
      <c:spPr>
        <a:noFill/>
        <a:ln w="36166">
          <a:noFill/>
        </a:ln>
      </c:spPr>
    </c:plotArea>
    <c:legend>
      <c:legendPos val="r"/>
      <c:layout>
        <c:manualLayout>
          <c:xMode val="edge"/>
          <c:yMode val="edge"/>
          <c:x val="0.81587301587301608"/>
          <c:y val="0.16786570743405277"/>
          <c:w val="0.17460317460317457"/>
          <c:h val="0.66426858513189468"/>
        </c:manualLayout>
      </c:layout>
      <c:spPr>
        <a:noFill/>
        <a:ln w="4521">
          <a:solidFill>
            <a:schemeClr val="tx1"/>
          </a:solidFill>
          <a:prstDash val="solid"/>
        </a:ln>
        <a:effectLst>
          <a:outerShdw dist="35921" dir="2700000" algn="br">
            <a:srgbClr val="000000"/>
          </a:outerShdw>
        </a:effectLst>
      </c:spPr>
      <c:txPr>
        <a:bodyPr/>
        <a:lstStyle/>
        <a:p>
          <a:pPr>
            <a:defRPr sz="1438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246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Rooting density by depth</a:t>
            </a:r>
          </a:p>
        </c:rich>
      </c:tx>
      <c:layout>
        <c:manualLayout>
          <c:xMode val="edge"/>
          <c:yMode val="edge"/>
          <c:x val="0.35354903370612573"/>
          <c:y val="7.407407407407407E-2"/>
        </c:manualLayout>
      </c:layout>
    </c:title>
    <c:plotArea>
      <c:layout>
        <c:manualLayout>
          <c:layoutTarget val="inner"/>
          <c:xMode val="edge"/>
          <c:yMode val="edge"/>
          <c:x val="0.17350994677067241"/>
          <c:y val="0.1901738845144357"/>
          <c:w val="0.81981897857522223"/>
          <c:h val="0.71440644138232656"/>
        </c:manualLayout>
      </c:layout>
      <c:barChart>
        <c:barDir val="col"/>
        <c:grouping val="clustered"/>
        <c:ser>
          <c:idx val="0"/>
          <c:order val="0"/>
          <c:tx>
            <c:strRef>
              <c:f>Sheet3!$A$3</c:f>
              <c:strCache>
                <c:ptCount val="1"/>
                <c:pt idx="0">
                  <c:v>Tomato</c:v>
                </c:pt>
              </c:strCache>
            </c:strRef>
          </c:tx>
          <c:cat>
            <c:strRef>
              <c:f>Sheet3!$B$2:$F$2</c:f>
              <c:strCache>
                <c:ptCount val="5"/>
                <c:pt idx="0">
                  <c:v>0"-3"</c:v>
                </c:pt>
                <c:pt idx="1">
                  <c:v>3"-6"</c:v>
                </c:pt>
                <c:pt idx="2">
                  <c:v>6"-9"</c:v>
                </c:pt>
                <c:pt idx="3">
                  <c:v>9"-12"</c:v>
                </c:pt>
                <c:pt idx="4">
                  <c:v>12"-15"</c:v>
                </c:pt>
              </c:strCache>
            </c:strRef>
          </c:cat>
          <c:val>
            <c:numRef>
              <c:f>Sheet3!$B$3:$F$3</c:f>
              <c:numCache>
                <c:formatCode>General</c:formatCode>
                <c:ptCount val="5"/>
                <c:pt idx="0">
                  <c:v>60.876560606914701</c:v>
                </c:pt>
                <c:pt idx="1">
                  <c:v>22.053610339110506</c:v>
                </c:pt>
                <c:pt idx="2">
                  <c:v>12.775678192989396</c:v>
                </c:pt>
                <c:pt idx="3">
                  <c:v>3.8174027847056973</c:v>
                </c:pt>
                <c:pt idx="4">
                  <c:v>0.47674807627969368</c:v>
                </c:pt>
              </c:numCache>
            </c:numRef>
          </c:val>
        </c:ser>
        <c:ser>
          <c:idx val="1"/>
          <c:order val="1"/>
          <c:tx>
            <c:strRef>
              <c:f>Sheet3!$A$4</c:f>
              <c:strCache>
                <c:ptCount val="1"/>
                <c:pt idx="0">
                  <c:v>Pepper</c:v>
                </c:pt>
              </c:strCache>
            </c:strRef>
          </c:tx>
          <c:cat>
            <c:strRef>
              <c:f>Sheet3!$B$2:$F$2</c:f>
              <c:strCache>
                <c:ptCount val="5"/>
                <c:pt idx="0">
                  <c:v>0"-3"</c:v>
                </c:pt>
                <c:pt idx="1">
                  <c:v>3"-6"</c:v>
                </c:pt>
                <c:pt idx="2">
                  <c:v>6"-9"</c:v>
                </c:pt>
                <c:pt idx="3">
                  <c:v>9"-12"</c:v>
                </c:pt>
                <c:pt idx="4">
                  <c:v>12"-15"</c:v>
                </c:pt>
              </c:strCache>
            </c:strRef>
          </c:cat>
          <c:val>
            <c:numRef>
              <c:f>Sheet3!$B$4:$F$4</c:f>
              <c:numCache>
                <c:formatCode>General</c:formatCode>
                <c:ptCount val="5"/>
                <c:pt idx="0">
                  <c:v>57.98090463956224</c:v>
                </c:pt>
                <c:pt idx="1">
                  <c:v>32.771670227345446</c:v>
                </c:pt>
                <c:pt idx="2">
                  <c:v>8.5557193427947364</c:v>
                </c:pt>
                <c:pt idx="3">
                  <c:v>0.6917057902973397</c:v>
                </c:pt>
                <c:pt idx="4">
                  <c:v>0</c:v>
                </c:pt>
              </c:numCache>
            </c:numRef>
          </c:val>
        </c:ser>
        <c:axId val="160522240"/>
        <c:axId val="160524160"/>
      </c:barChart>
      <c:catAx>
        <c:axId val="16052224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60524160"/>
        <c:crosses val="autoZero"/>
        <c:auto val="1"/>
        <c:lblAlgn val="ctr"/>
        <c:lblOffset val="100"/>
      </c:catAx>
      <c:valAx>
        <c:axId val="16052416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Percentage of Roots by Weight</a:t>
                </a:r>
              </a:p>
            </c:rich>
          </c:tx>
          <c:layout>
            <c:manualLayout>
              <c:xMode val="edge"/>
              <c:yMode val="edge"/>
              <c:x val="6.668722272547789E-2"/>
              <c:y val="0.21031452318460189"/>
            </c:manualLayout>
          </c:layout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60522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476130203351356"/>
          <c:y val="0.28891003207932348"/>
          <c:w val="0.15835396276400029"/>
          <c:h val="0.18595290172061826"/>
        </c:manualLayout>
      </c:layout>
      <c:txPr>
        <a:bodyPr/>
        <a:lstStyle/>
        <a:p>
          <a:pPr>
            <a:defRPr sz="2000"/>
          </a:pPr>
          <a:endParaRPr lang="en-US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82EAD-98BD-4498-ABBA-BB67B338B491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791BF-283E-4AE8-A7A3-7A992FEB7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BA922AD-A124-4E55-8363-55CC78BB0CE8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66A391D-FA3F-4827-8F22-B4762A3C3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D45F7-BFE5-4E16-B0C8-74FF13CC1018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D45F7-BFE5-4E16-B0C8-74FF13CC1018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D45F7-BFE5-4E16-B0C8-74FF13CC1018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B44B9-8490-46AC-94C3-63A5278274AB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B44B9-8490-46AC-94C3-63A5278274AB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0449DA-0269-445A-BF16-55988A3E0253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D45F7-BFE5-4E16-B0C8-74FF13CC1018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D45F7-BFE5-4E16-B0C8-74FF13CC1018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D45F7-BFE5-4E16-B0C8-74FF13CC1018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B44B9-8490-46AC-94C3-63A5278274AB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D45F7-BFE5-4E16-B0C8-74FF13CC1018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D45F7-BFE5-4E16-B0C8-74FF13CC1018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E113F1-7610-48AA-8E64-BF31D5EF4B7A}" type="slidenum">
              <a:rPr lang="en-US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D45F7-BFE5-4E16-B0C8-74FF13CC1018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B44B9-8490-46AC-94C3-63A5278274AB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D45F7-BFE5-4E16-B0C8-74FF13CC1018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3ACE6-6A80-481A-89AD-5E05144455A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095CB-B702-4E54-997F-88F31B7F901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3ACE6-6A80-481A-89AD-5E05144455A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3ACE6-6A80-481A-89AD-5E05144455A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3ACE6-6A80-481A-89AD-5E05144455A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3ACE6-6A80-481A-89AD-5E05144455A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2D38F-F77E-5F48-8405-8643E0A2279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2D38F-F77E-5F48-8405-8643E0A2279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D699BD-9622-47BD-B86D-C3100B270CF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095CB-B702-4E54-997F-88F31B7F901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095CB-B702-4E54-997F-88F31B7F9018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33D3EA-6F36-F144-AADC-08B85125FCA4}" type="slidenum">
              <a:rPr lang="en-US"/>
              <a:pPr/>
              <a:t>5</a:t>
            </a:fld>
            <a:endParaRPr lang="en-US"/>
          </a:p>
        </p:txBody>
      </p:sp>
      <p:sp>
        <p:nvSpPr>
          <p:cNvPr id="129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0" tIns="45714" rIns="91430" bIns="4571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2D38F-F77E-5F48-8405-8643E0A22794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C8E551-B91E-4F45-9971-38FF3A636072}" type="slidenum">
              <a:rPr lang="en-US"/>
              <a:pPr/>
              <a:t>6</a:t>
            </a:fld>
            <a:endParaRPr lang="en-US"/>
          </a:p>
        </p:txBody>
      </p:sp>
      <p:sp>
        <p:nvSpPr>
          <p:cNvPr id="130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0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39E00-F63D-4727-A13B-1D3743DDE51D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45D14-8081-4D37-AA0A-E352A9614232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39E00-F63D-4727-A13B-1D3743DDE51D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39E00-F63D-4727-A13B-1D3743DDE51D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2D38F-F77E-5F48-8405-8643E0A22794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B44B9-8490-46AC-94C3-63A5278274AB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2D38F-F77E-5F48-8405-8643E0A22794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3ACE6-6A80-481A-89AD-5E05144455A1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24D44-B2C7-4B2F-9A25-9BE015775AC5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7DDA9-BB10-490F-872B-E2EF52DD065D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7DDA9-BB10-490F-872B-E2EF52DD065D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7DDA9-BB10-490F-872B-E2EF52DD065D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7DDA9-BB10-490F-872B-E2EF52DD065D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2D38F-F77E-5F48-8405-8643E0A2279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F02A-C90E-4AA6-AC7A-8D63D4C5DE5F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2D38F-F77E-5F48-8405-8643E0A22794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2D38F-F77E-5F48-8405-8643E0A22794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2D38F-F77E-5F48-8405-8643E0A22794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2D38F-F77E-5F48-8405-8643E0A22794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2D38F-F77E-5F48-8405-8643E0A22794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0EFA723-7111-4FD9-923B-B12563EB37D4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D09FE2D-D4EF-46E0-8681-C144783673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EFA723-7111-4FD9-923B-B12563EB37D4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09FE2D-D4EF-46E0-8681-C14478367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EFA723-7111-4FD9-923B-B12563EB37D4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09FE2D-D4EF-46E0-8681-C14478367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927C2-A9E0-4875-A57D-6EF9A482E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EFA723-7111-4FD9-923B-B12563EB37D4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09FE2D-D4EF-46E0-8681-C14478367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0EFA723-7111-4FD9-923B-B12563EB37D4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D09FE2D-D4EF-46E0-8681-C144783673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EFA723-7111-4FD9-923B-B12563EB37D4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D09FE2D-D4EF-46E0-8681-C144783673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EFA723-7111-4FD9-923B-B12563EB37D4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D09FE2D-D4EF-46E0-8681-C14478367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EFA723-7111-4FD9-923B-B12563EB37D4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09FE2D-D4EF-46E0-8681-C144783673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EFA723-7111-4FD9-923B-B12563EB37D4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09FE2D-D4EF-46E0-8681-C14478367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0EFA723-7111-4FD9-923B-B12563EB37D4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D09FE2D-D4EF-46E0-8681-C144783673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0EFA723-7111-4FD9-923B-B12563EB37D4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D09FE2D-D4EF-46E0-8681-C144783673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0EFA723-7111-4FD9-923B-B12563EB37D4}" type="datetimeFigureOut">
              <a:rPr lang="en-US" smtClean="0"/>
              <a:pPr/>
              <a:t>2/13/2012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9D09FE2D-D4EF-46E0-8681-C144783673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4" Type="http://schemas.openxmlformats.org/officeDocument/2006/relationships/image" Target="../media/image2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Relationship Id="rId4" Type="http://schemas.openxmlformats.org/officeDocument/2006/relationships/image" Target="../media/image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3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4" Type="http://schemas.openxmlformats.org/officeDocument/2006/relationships/image" Target="../media/image3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4" Type="http://schemas.openxmlformats.org/officeDocument/2006/relationships/image" Target="../media/image3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4" Type="http://schemas.openxmlformats.org/officeDocument/2006/relationships/image" Target="../media/image3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4" Type="http://schemas.openxmlformats.org/officeDocument/2006/relationships/image" Target="../media/image3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4" Type="http://schemas.openxmlformats.org/officeDocument/2006/relationships/image" Target="../media/image3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7.xml"/><Relationship Id="rId4" Type="http://schemas.openxmlformats.org/officeDocument/2006/relationships/image" Target="../media/image4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8.xml"/><Relationship Id="rId4" Type="http://schemas.openxmlformats.org/officeDocument/2006/relationships/image" Target="../media/image4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5.png"/><Relationship Id="rId2" Type="http://schemas.openxmlformats.org/officeDocument/2006/relationships/tags" Target="../tags/tag6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png"/><Relationship Id="rId5" Type="http://schemas.openxmlformats.org/officeDocument/2006/relationships/package" Target="../embeddings/Microsoft_Office_Word_Document2.docx"/><Relationship Id="rId4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4" Type="http://schemas.openxmlformats.org/officeDocument/2006/relationships/image" Target="../media/image4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4" Type="http://schemas.openxmlformats.org/officeDocument/2006/relationships/image" Target="../media/image4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4" Type="http://schemas.openxmlformats.org/officeDocument/2006/relationships/image" Target="../media/image5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5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3.xml"/><Relationship Id="rId4" Type="http://schemas.openxmlformats.org/officeDocument/2006/relationships/image" Target="../media/image5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Relationship Id="rId4" Type="http://schemas.openxmlformats.org/officeDocument/2006/relationships/image" Target="../media/image6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4000"/>
            <a:ext cx="6858000" cy="990600"/>
          </a:xfrm>
        </p:spPr>
        <p:txBody>
          <a:bodyPr>
            <a:noAutofit/>
          </a:bodyPr>
          <a:lstStyle/>
          <a:p>
            <a:r>
              <a:rPr lang="en-US" sz="3600" dirty="0" smtClean="0">
                <a:effectLst/>
              </a:rPr>
              <a:t>Nutrient and Water Management in Vegetables: Principles of Plant Nutrition and Irrigation</a:t>
            </a:r>
            <a:endParaRPr lang="en-US" sz="3600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257800"/>
            <a:ext cx="7772400" cy="914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Timothy Coolong</a:t>
            </a:r>
          </a:p>
          <a:p>
            <a:r>
              <a:rPr lang="en-US" dirty="0" smtClean="0"/>
              <a:t>Department of Horticulture</a:t>
            </a:r>
          </a:p>
          <a:p>
            <a:r>
              <a:rPr lang="en-US" dirty="0" smtClean="0"/>
              <a:t>Vegetable Academy 2012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Irrigation water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can also impact soil pH</a:t>
            </a:r>
          </a:p>
          <a:p>
            <a:pPr lvl="1"/>
            <a:r>
              <a:rPr lang="en-US" dirty="0" smtClean="0"/>
              <a:t>You can measure water alkalinity-the same as soil</a:t>
            </a:r>
          </a:p>
          <a:p>
            <a:pPr lvl="1"/>
            <a:r>
              <a:rPr lang="en-US" dirty="0" smtClean="0"/>
              <a:t>It is the amount of carbonates in water</a:t>
            </a:r>
          </a:p>
          <a:p>
            <a:pPr lvl="1"/>
            <a:r>
              <a:rPr lang="en-US" dirty="0" smtClean="0"/>
              <a:t>It is measured in units of ppm</a:t>
            </a:r>
          </a:p>
          <a:p>
            <a:r>
              <a:rPr lang="en-US" dirty="0" smtClean="0"/>
              <a:t>VERY important for hydroponics</a:t>
            </a: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6C13-BFCA-3949-98F1-7723E6467BBB}" type="slidenum">
              <a:rPr lang="en-US" smtClean="0">
                <a:solidFill>
                  <a:srgbClr val="FFFFFF"/>
                </a:solidFill>
              </a:rPr>
              <a:pPr/>
              <a:t>10</a:t>
            </a:fld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4585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Vegetable crop irrigation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76400"/>
            <a:ext cx="6781800" cy="4419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Water is the single biggest determinate of yield and quality in plants</a:t>
            </a:r>
          </a:p>
          <a:p>
            <a:pPr lvl="1"/>
            <a:r>
              <a:rPr lang="en-US" dirty="0" smtClean="0"/>
              <a:t>Many plants benefit from mild drought stress</a:t>
            </a:r>
          </a:p>
          <a:p>
            <a:pPr lvl="1"/>
            <a:r>
              <a:rPr lang="en-US" dirty="0" smtClean="0"/>
              <a:t>Tomatoes and melons can increase sugars</a:t>
            </a:r>
          </a:p>
          <a:p>
            <a:r>
              <a:rPr lang="en-US" dirty="0" smtClean="0"/>
              <a:t>Traditionally water has been cheap</a:t>
            </a:r>
          </a:p>
          <a:p>
            <a:r>
              <a:rPr lang="en-US" dirty="0" smtClean="0"/>
              <a:t>We have developed increasingly better methods of application, increasing efficiency</a:t>
            </a:r>
          </a:p>
          <a:p>
            <a:pPr lvl="1"/>
            <a:r>
              <a:rPr lang="en-US" dirty="0" smtClean="0"/>
              <a:t>Drip irrigation can make up for a lack of a clear water management strategy</a:t>
            </a:r>
          </a:p>
          <a:p>
            <a:pPr lvl="1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Mulch, temperature, and water use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81000" y="2362200"/>
            <a:ext cx="4953000" cy="35353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Plastic mulches often increase temperatures around plants</a:t>
            </a:r>
          </a:p>
          <a:p>
            <a:r>
              <a:rPr lang="en-US" dirty="0" smtClean="0"/>
              <a:t>Mulches tend to increase leaf area</a:t>
            </a:r>
          </a:p>
          <a:p>
            <a:r>
              <a:rPr lang="en-US" dirty="0" smtClean="0"/>
              <a:t>Plants consistently transpire more water with warmer temperatures and more leaves</a:t>
            </a:r>
          </a:p>
          <a:p>
            <a:pPr lvl="1"/>
            <a:r>
              <a:rPr lang="en-US" dirty="0" smtClean="0"/>
              <a:t>On a per plant basis plastic mulch increases water use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6096000"/>
            <a:ext cx="487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http://www2.yk.psu.edu/~sg3/ist311/games/team3/phasethree.html</a:t>
            </a:r>
            <a:endParaRPr lang="en-US" sz="12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362200"/>
            <a:ext cx="3509962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Rooting Depth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Typically roots from plants grown with plastic mulch are much shallower than bare ground</a:t>
            </a:r>
          </a:p>
          <a:p>
            <a:r>
              <a:rPr lang="en-US" dirty="0" smtClean="0"/>
              <a:t>This impacts how long to irrigate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Rooting Characteristics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r="19658" b="71003"/>
          <a:stretch>
            <a:fillRect/>
          </a:stretch>
        </p:blipFill>
        <p:spPr bwMode="auto">
          <a:xfrm>
            <a:off x="0" y="2286000"/>
            <a:ext cx="909225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4170" t="70264" r="20919"/>
          <a:stretch>
            <a:fillRect/>
          </a:stretch>
        </p:blipFill>
        <p:spPr bwMode="auto">
          <a:xfrm>
            <a:off x="0" y="4952999"/>
            <a:ext cx="8985656" cy="190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43800" y="2362200"/>
            <a:ext cx="1395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Bare Ground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953000"/>
            <a:ext cx="145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Plastic Mulch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Rooting Characteristics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r="25668" b="73694"/>
          <a:stretch>
            <a:fillRect/>
          </a:stretch>
        </p:blipFill>
        <p:spPr bwMode="auto">
          <a:xfrm>
            <a:off x="-1" y="2209799"/>
            <a:ext cx="8915401" cy="17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72727" r="8333" b="4062"/>
          <a:stretch>
            <a:fillRect/>
          </a:stretch>
        </p:blipFill>
        <p:spPr bwMode="auto">
          <a:xfrm>
            <a:off x="-1" y="4876800"/>
            <a:ext cx="9107179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2895600"/>
            <a:ext cx="1395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Bare Ground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638800"/>
            <a:ext cx="145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Plastic Mulch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3657600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cm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2618601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cm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Rooting Depth- Raised Beds Black Plastic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0" y="1828800"/>
          <a:ext cx="9144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New and Better Recommendations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</a:t>
            </a:r>
            <a:r>
              <a:rPr lang="en-US" dirty="0" err="1" smtClean="0"/>
              <a:t>tensiometers</a:t>
            </a:r>
            <a:r>
              <a:rPr lang="en-US" dirty="0" smtClean="0"/>
              <a:t> we automated irrigations </a:t>
            </a:r>
          </a:p>
          <a:p>
            <a:pPr lvl="1"/>
            <a:r>
              <a:rPr lang="en-US" dirty="0" smtClean="0"/>
              <a:t>Determine how much water used by irrigating based on soil moisture- How long do we really need to irrigate?</a:t>
            </a:r>
          </a:p>
          <a:p>
            <a:pPr lvl="1"/>
            <a:r>
              <a:rPr lang="en-US" dirty="0" smtClean="0"/>
              <a:t>How should we irrigate</a:t>
            </a:r>
          </a:p>
          <a:p>
            <a:pPr lvl="2"/>
            <a:r>
              <a:rPr lang="en-US" dirty="0" smtClean="0"/>
              <a:t>To maintain soil moisture at a constant level or allow to wet and dry?</a:t>
            </a:r>
            <a:br>
              <a:rPr lang="en-US" dirty="0" smtClean="0"/>
            </a:b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3625.JPG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lum bright="30000" contrast="30000"/>
          </a:blip>
          <a:srcRect l="11637" t="17859" r="1054" b="22613"/>
          <a:stretch>
            <a:fillRect/>
          </a:stretch>
        </p:blipFill>
        <p:spPr>
          <a:xfrm>
            <a:off x="1371600" y="3200400"/>
            <a:ext cx="6705600" cy="3048000"/>
          </a:xfrm>
        </p:spPr>
      </p:pic>
      <p:pic>
        <p:nvPicPr>
          <p:cNvPr id="5" name="Picture 4" descr="IMG_3654.JPG"/>
          <p:cNvPicPr>
            <a:picLocks noChangeAspect="1"/>
          </p:cNvPicPr>
          <p:nvPr/>
        </p:nvPicPr>
        <p:blipFill>
          <a:blip r:embed="rId4" cstate="print"/>
          <a:srcRect l="4167" t="10000" r="32500" b="28750"/>
          <a:stretch>
            <a:fillRect/>
          </a:stretch>
        </p:blipFill>
        <p:spPr>
          <a:xfrm>
            <a:off x="4953000" y="838200"/>
            <a:ext cx="3429000" cy="2210803"/>
          </a:xfrm>
          <a:prstGeom prst="rect">
            <a:avLst/>
          </a:prstGeom>
        </p:spPr>
      </p:pic>
      <p:pic>
        <p:nvPicPr>
          <p:cNvPr id="6" name="Picture 5" descr="IMG_1351.JPG"/>
          <p:cNvPicPr>
            <a:picLocks noChangeAspect="1"/>
          </p:cNvPicPr>
          <p:nvPr/>
        </p:nvPicPr>
        <p:blipFill>
          <a:blip r:embed="rId5" cstate="print"/>
          <a:srcRect l="16667" t="2500" r="17500" b="5000"/>
          <a:stretch>
            <a:fillRect/>
          </a:stretch>
        </p:blipFill>
        <p:spPr>
          <a:xfrm>
            <a:off x="1905000" y="381000"/>
            <a:ext cx="2743200" cy="2569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 how much to irrigate?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research is indicating that we should be irrigating about 5 times a week for 60 – 90 minutes each</a:t>
            </a:r>
          </a:p>
          <a:p>
            <a:r>
              <a:rPr lang="en-US" dirty="0" smtClean="0"/>
              <a:t>A total of 3300 - 4950minutes over 11 week season</a:t>
            </a:r>
          </a:p>
          <a:p>
            <a:r>
              <a:rPr lang="en-US" dirty="0" smtClean="0"/>
              <a:t>Average 5-7.5 hours/week in a dry season (2010)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How much will you put out?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many row feet?</a:t>
            </a:r>
          </a:p>
          <a:p>
            <a:r>
              <a:rPr lang="en-US" dirty="0" smtClean="0"/>
              <a:t>1 acre is 43,560/6 = 7260</a:t>
            </a:r>
          </a:p>
          <a:p>
            <a:r>
              <a:rPr lang="en-US" dirty="0" smtClean="0"/>
              <a:t>7260 linear feet of drip tape in 1 acre</a:t>
            </a:r>
          </a:p>
        </p:txBody>
      </p:sp>
      <p:grpSp>
        <p:nvGrpSpPr>
          <p:cNvPr id="5" name="Group 14"/>
          <p:cNvGrpSpPr/>
          <p:nvPr/>
        </p:nvGrpSpPr>
        <p:grpSpPr>
          <a:xfrm>
            <a:off x="2895600" y="4495800"/>
            <a:ext cx="5105400" cy="1066800"/>
            <a:chOff x="3352800" y="3124200"/>
            <a:chExt cx="5105400" cy="1066800"/>
          </a:xfrm>
        </p:grpSpPr>
        <p:sp>
          <p:nvSpPr>
            <p:cNvPr id="4" name="Cube 3"/>
            <p:cNvSpPr/>
            <p:nvPr/>
          </p:nvSpPr>
          <p:spPr>
            <a:xfrm>
              <a:off x="3352800" y="3124200"/>
              <a:ext cx="3810000" cy="1066800"/>
            </a:xfrm>
            <a:prstGeom prst="cube">
              <a:avLst>
                <a:gd name="adj" fmla="val 8744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3657600" y="3124200"/>
              <a:ext cx="83820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3810000" y="3124200"/>
              <a:ext cx="83820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3962400" y="3124200"/>
              <a:ext cx="83820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4114800" y="3124200"/>
              <a:ext cx="83820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267200" y="3124200"/>
              <a:ext cx="83820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4419600" y="3124200"/>
              <a:ext cx="83820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4572000" y="3124200"/>
              <a:ext cx="83820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4724400" y="3124200"/>
              <a:ext cx="83820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086600" y="3276600"/>
              <a:ext cx="1371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/>
                <a:t>43,560 ft</a:t>
              </a:r>
              <a:r>
                <a:rPr lang="en-US" sz="2200" b="1" baseline="30000" dirty="0" smtClean="0"/>
                <a:t>2 </a:t>
              </a:r>
              <a:r>
                <a:rPr lang="en-US" sz="2200" b="1" dirty="0" smtClean="0"/>
                <a:t> in 1 acre</a:t>
              </a:r>
              <a:endParaRPr lang="en-US" sz="2200" b="1" baseline="30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Essential Nutrients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17 total nutrients determined essential for plant growth</a:t>
            </a:r>
          </a:p>
          <a:p>
            <a:pPr lvl="1"/>
            <a:r>
              <a:rPr lang="en-US" dirty="0" smtClean="0"/>
              <a:t>3 of them Carbon (C), Hydrogen (H), Oxygen (O) come from air and water</a:t>
            </a:r>
          </a:p>
          <a:p>
            <a:r>
              <a:rPr lang="en-US" dirty="0" smtClean="0"/>
              <a:t>6 Macro and 7 or 8 Micro nutrients </a:t>
            </a: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How much are you putting out?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 acre is 7260 linear feet</a:t>
            </a:r>
          </a:p>
          <a:p>
            <a:r>
              <a:rPr lang="en-US" dirty="0" smtClean="0"/>
              <a:t>How much water per minute do you put out?</a:t>
            </a:r>
          </a:p>
          <a:p>
            <a:r>
              <a:rPr lang="en-US" dirty="0" smtClean="0"/>
              <a:t>Typical 12”  emitter spacing drip tape is 0.45 </a:t>
            </a:r>
            <a:r>
              <a:rPr lang="en-US" dirty="0" err="1" smtClean="0"/>
              <a:t>gpm</a:t>
            </a:r>
            <a:r>
              <a:rPr lang="en-US" dirty="0" smtClean="0"/>
              <a:t>/100 ft/min</a:t>
            </a:r>
          </a:p>
          <a:p>
            <a:pPr lvl="1"/>
            <a:r>
              <a:rPr lang="en-US" dirty="0" smtClean="0"/>
              <a:t>(7260 ft / 100 ft) x 0.45 gallon/min = 32.7 gallon/minute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How much cont.?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you put out 32.7 gallons/minute</a:t>
            </a:r>
          </a:p>
          <a:p>
            <a:r>
              <a:rPr lang="en-US" dirty="0" smtClean="0"/>
              <a:t>Lets say we irrigate </a:t>
            </a:r>
            <a:r>
              <a:rPr lang="en-US" dirty="0" smtClean="0"/>
              <a:t>6 </a:t>
            </a:r>
            <a:r>
              <a:rPr lang="en-US" dirty="0" smtClean="0"/>
              <a:t>hours/week </a:t>
            </a:r>
          </a:p>
          <a:p>
            <a:r>
              <a:rPr lang="en-US" dirty="0" smtClean="0"/>
              <a:t>You would put out 6 h x 60 min/h x 32.7 gal/min</a:t>
            </a:r>
          </a:p>
          <a:p>
            <a:pPr lvl="1"/>
            <a:r>
              <a:rPr lang="en-US" dirty="0" smtClean="0"/>
              <a:t>11,772 gallons/week</a:t>
            </a:r>
          </a:p>
          <a:p>
            <a:pPr lvl="1"/>
            <a:r>
              <a:rPr lang="en-US" dirty="0" smtClean="0"/>
              <a:t>Research shows you could go a little less than that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How many inches is this?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752600"/>
            <a:ext cx="6781800" cy="4495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13,700 gallons / week</a:t>
            </a:r>
          </a:p>
          <a:p>
            <a:pPr eaLnBrk="1" hangingPunct="1"/>
            <a:r>
              <a:rPr lang="en-US" sz="2800" dirty="0" smtClean="0"/>
              <a:t>Crop water requirements.</a:t>
            </a:r>
          </a:p>
          <a:p>
            <a:pPr lvl="1" eaLnBrk="1" hangingPunct="1"/>
            <a:r>
              <a:rPr lang="en-US" sz="2400" dirty="0" smtClean="0"/>
              <a:t>1 acre inch is 27,000 gallons of water</a:t>
            </a:r>
          </a:p>
          <a:p>
            <a:pPr lvl="1" eaLnBrk="1" hangingPunct="1"/>
            <a:r>
              <a:rPr lang="en-US" sz="2400" dirty="0" smtClean="0"/>
              <a:t>Usually 33-50% of land is drip irrigated</a:t>
            </a:r>
          </a:p>
          <a:p>
            <a:pPr lvl="2" eaLnBrk="1" hangingPunct="1"/>
            <a:r>
              <a:rPr lang="en-US" sz="2000" dirty="0" smtClean="0"/>
              <a:t>27,000 x 0.33 or 0.5 = 9,000-13,500 gallons/week </a:t>
            </a:r>
          </a:p>
          <a:p>
            <a:pPr lvl="1"/>
            <a:r>
              <a:rPr lang="en-US" sz="2200" i="1" dirty="0" smtClean="0"/>
              <a:t>11,772 gallons is about 1 inch per week</a:t>
            </a:r>
          </a:p>
          <a:p>
            <a:pPr lvl="1"/>
            <a:endParaRPr lang="en-US" sz="2200" dirty="0" smtClean="0"/>
          </a:p>
          <a:p>
            <a:pPr eaLnBrk="1" hangingPunct="1"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Findings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Consistently on plastic mulch we are using between 85,000- 130,000 gallons per acre per season for tomatoes, bell peppers, </a:t>
            </a:r>
            <a:r>
              <a:rPr lang="en-US" dirty="0" err="1" smtClean="0"/>
              <a:t>poblano</a:t>
            </a:r>
            <a:r>
              <a:rPr lang="en-US" dirty="0" smtClean="0"/>
              <a:t> peppers, etc.- </a:t>
            </a:r>
            <a:r>
              <a:rPr lang="en-US" i="1" dirty="0" smtClean="0"/>
              <a:t>In 2011 used much less water than other years</a:t>
            </a:r>
          </a:p>
          <a:p>
            <a:r>
              <a:rPr lang="en-US" dirty="0" smtClean="0"/>
              <a:t>Frequent shallow irrigations better than infrequent deep irrigations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Additional Findings: Emitter Spacing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76400"/>
            <a:ext cx="6524626" cy="463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00800" y="5562600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8” spacing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43200" y="5562600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12” spacing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6324600"/>
            <a:ext cx="505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Picture Source: Toro micro irrigation owners manual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Additional Findings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Strip tillage </a:t>
            </a:r>
          </a:p>
          <a:p>
            <a:pPr lvl="1"/>
            <a:r>
              <a:rPr lang="en-US" dirty="0" smtClean="0"/>
              <a:t>In dry situations strip tillage has a higher water use efficiency than plastic mulch</a:t>
            </a:r>
          </a:p>
          <a:p>
            <a:pPr lvl="1"/>
            <a:r>
              <a:rPr lang="en-US" dirty="0" smtClean="0"/>
              <a:t>In well watered plastic mulch is slightly more efficient</a:t>
            </a:r>
          </a:p>
          <a:p>
            <a:pPr lvl="1"/>
            <a:r>
              <a:rPr lang="en-US" dirty="0" smtClean="0"/>
              <a:t>Implications for non-irrigated crops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581717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Resources:</a:t>
            </a:r>
          </a:p>
          <a:p>
            <a:pPr lvl="1"/>
            <a:r>
              <a:rPr lang="en-US" dirty="0" smtClean="0"/>
              <a:t>http://www.ca.uky.edu/agcomm/pubs.asp</a:t>
            </a:r>
          </a:p>
          <a:p>
            <a:pPr lvl="1"/>
            <a:r>
              <a:rPr lang="en-US" dirty="0" smtClean="0"/>
              <a:t>www.bugwood.org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This program is funded in part by a KDA Specialty Crops Block Grant and KY Farm to School Program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 Nutrients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Macro nutrients</a:t>
            </a:r>
          </a:p>
          <a:p>
            <a:pPr lvl="1"/>
            <a:r>
              <a:rPr lang="en-US" dirty="0" smtClean="0"/>
              <a:t>Nitrogen (N): 3 - 5% (dry weight)</a:t>
            </a:r>
          </a:p>
          <a:p>
            <a:pPr lvl="1"/>
            <a:r>
              <a:rPr lang="en-US" dirty="0" smtClean="0"/>
              <a:t>Phosphorous (P): 0.5 – 0. 8%</a:t>
            </a:r>
          </a:p>
          <a:p>
            <a:pPr lvl="1"/>
            <a:r>
              <a:rPr lang="en-US" dirty="0" smtClean="0"/>
              <a:t>Potassium (K): 3.5 - 5.5%  </a:t>
            </a:r>
          </a:p>
          <a:p>
            <a:r>
              <a:rPr lang="en-US" dirty="0" smtClean="0"/>
              <a:t>Secondary Macro nutrients</a:t>
            </a:r>
          </a:p>
          <a:p>
            <a:pPr lvl="1"/>
            <a:r>
              <a:rPr lang="en-US" dirty="0" smtClean="0"/>
              <a:t>Calcium (Ca): 1-2%</a:t>
            </a:r>
          </a:p>
          <a:p>
            <a:pPr lvl="1"/>
            <a:r>
              <a:rPr lang="en-US" dirty="0" smtClean="0"/>
              <a:t>Magnesium (Mg): 0.3 – 1%</a:t>
            </a:r>
          </a:p>
          <a:p>
            <a:pPr lvl="1"/>
            <a:r>
              <a:rPr lang="en-US" dirty="0" smtClean="0"/>
              <a:t>Sulfur (S): 0.3 - 0.5%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 Nutrients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305800" cy="452628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Iron (Fe): 60-250 </a:t>
            </a:r>
            <a:r>
              <a:rPr lang="en-US" sz="2800" dirty="0" err="1" smtClean="0"/>
              <a:t>ppm</a:t>
            </a:r>
            <a:r>
              <a:rPr lang="en-US" sz="2800" dirty="0" smtClean="0"/>
              <a:t> (.006-0.025%)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Manganese (</a:t>
            </a:r>
            <a:r>
              <a:rPr lang="en-US" sz="2800" dirty="0" err="1" smtClean="0"/>
              <a:t>Mn</a:t>
            </a:r>
            <a:r>
              <a:rPr lang="en-US" sz="2800" dirty="0" smtClean="0"/>
              <a:t>): 50-250 </a:t>
            </a:r>
            <a:r>
              <a:rPr lang="en-US" sz="2800" dirty="0" err="1" smtClean="0"/>
              <a:t>ppm</a:t>
            </a:r>
            <a:r>
              <a:rPr lang="en-US" sz="2800" dirty="0" smtClean="0"/>
              <a:t> (0.005 – 0.025%)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Chloride  (</a:t>
            </a:r>
            <a:r>
              <a:rPr lang="en-US" sz="2800" dirty="0" err="1" smtClean="0"/>
              <a:t>Cl</a:t>
            </a:r>
            <a:r>
              <a:rPr lang="en-US" sz="2800" dirty="0" smtClean="0"/>
              <a:t>): 50-250 </a:t>
            </a:r>
            <a:r>
              <a:rPr lang="en-US" sz="2800" dirty="0" err="1" smtClean="0"/>
              <a:t>ppm</a:t>
            </a:r>
            <a:r>
              <a:rPr lang="en-US" sz="2800" dirty="0" smtClean="0"/>
              <a:t> (0.005 – 0.025%)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Zinc (Zn): 20-250 </a:t>
            </a:r>
            <a:r>
              <a:rPr lang="en-US" sz="2800" dirty="0" err="1" smtClean="0"/>
              <a:t>ppm</a:t>
            </a:r>
            <a:r>
              <a:rPr lang="en-US" sz="2800" dirty="0" smtClean="0"/>
              <a:t> (0.002 – 0.025%)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Boron (B): 25-75 </a:t>
            </a:r>
            <a:r>
              <a:rPr lang="en-US" sz="2800" dirty="0" err="1" smtClean="0"/>
              <a:t>ppm</a:t>
            </a:r>
            <a:r>
              <a:rPr lang="en-US" sz="2800" dirty="0" smtClean="0"/>
              <a:t> (0.002 – 0.007%)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Copper (Cu): 10-50 </a:t>
            </a:r>
            <a:r>
              <a:rPr lang="en-US" sz="2800" dirty="0" err="1" smtClean="0"/>
              <a:t>ppm</a:t>
            </a:r>
            <a:r>
              <a:rPr lang="en-US" sz="2800" dirty="0" smtClean="0"/>
              <a:t> (0.001 – 0.005%)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Molybdenum (Mo): &lt; 1ppm (&lt;.0001%)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Nickel (Ni) : 1 </a:t>
            </a:r>
            <a:r>
              <a:rPr lang="en-US" sz="2800" dirty="0" err="1" smtClean="0"/>
              <a:t>ppm</a:t>
            </a:r>
            <a:r>
              <a:rPr lang="en-US" sz="2800" dirty="0" smtClean="0"/>
              <a:t> (0.0001%)</a:t>
            </a:r>
            <a:endParaRPr lang="en-US" sz="2800" dirty="0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Values of Nutrients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 noChangeAspect="1"/>
          </p:cNvGraphicFramePr>
          <p:nvPr>
            <p:ph idx="1"/>
          </p:nvPr>
        </p:nvGraphicFramePr>
        <p:xfrm>
          <a:off x="50800" y="1117600"/>
          <a:ext cx="8578413" cy="568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Nutrient Mobility in Plants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Generally Macro nutrients are very mobile in plants</a:t>
            </a:r>
          </a:p>
          <a:p>
            <a:r>
              <a:rPr lang="en-US" dirty="0" smtClean="0"/>
              <a:t>Micro nutrients are mobile, but much less so than Macro nutrients</a:t>
            </a:r>
          </a:p>
          <a:p>
            <a:r>
              <a:rPr lang="en-US" dirty="0" smtClean="0"/>
              <a:t>Calcium is virtually non mobile, manganese has low mobility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Nutrient Mobility in Plants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62000" y="1981200"/>
          <a:ext cx="7620000" cy="3604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/>
                <a:gridCol w="2540000"/>
                <a:gridCol w="2540000"/>
              </a:tblGrid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High</a:t>
                      </a:r>
                      <a:r>
                        <a:rPr lang="en-US" sz="2400" baseline="0" dirty="0" smtClean="0"/>
                        <a:t> Mobility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Intermediate Mobility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Low Mobility</a:t>
                      </a:r>
                      <a:endParaRPr lang="en-US" sz="2400" dirty="0"/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Potassium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Iron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Calcium</a:t>
                      </a:r>
                      <a:endParaRPr lang="en-US" sz="2400" dirty="0"/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Magnesium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Zinc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Manganese</a:t>
                      </a:r>
                      <a:endParaRPr lang="en-US" sz="2400" dirty="0"/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Phosphorous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Copper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Sulfur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Boron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Nitrogen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Molybdenum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  <a:tr h="46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Chloride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Nutrient Mobility and Deficiencies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general very mobile nutrients appear deficient in old tissue first</a:t>
            </a:r>
          </a:p>
          <a:p>
            <a:pPr lvl="1"/>
            <a:r>
              <a:rPr lang="en-US" dirty="0" smtClean="0"/>
              <a:t>Macro nutrients are very mobile</a:t>
            </a:r>
          </a:p>
          <a:p>
            <a:r>
              <a:rPr lang="en-US" dirty="0" smtClean="0"/>
              <a:t>Less mobile nutrients appear deficient in new tissue first</a:t>
            </a:r>
          </a:p>
          <a:p>
            <a:pPr lvl="1"/>
            <a:r>
              <a:rPr lang="en-US" dirty="0" smtClean="0"/>
              <a:t>Micro nutrients  are less mobile</a:t>
            </a:r>
          </a:p>
          <a:p>
            <a:r>
              <a:rPr lang="en-US" dirty="0" smtClean="0"/>
              <a:t>Calcium is almost always in newest growth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Nutrient Uptake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5257800" cy="4526280"/>
          </a:xfrm>
        </p:spPr>
        <p:txBody>
          <a:bodyPr>
            <a:normAutofit/>
          </a:bodyPr>
          <a:lstStyle/>
          <a:p>
            <a:r>
              <a:rPr lang="en-US" dirty="0" smtClean="0"/>
              <a:t>Most nutrients move into roots via root hairs then throughout the plant in the </a:t>
            </a:r>
            <a:r>
              <a:rPr lang="en-US" dirty="0" err="1" smtClean="0"/>
              <a:t>xlyem</a:t>
            </a:r>
            <a:r>
              <a:rPr lang="en-US" dirty="0" smtClean="0"/>
              <a:t> and phloem</a:t>
            </a:r>
          </a:p>
          <a:p>
            <a:r>
              <a:rPr lang="en-US" dirty="0" smtClean="0"/>
              <a:t>Calcium and Boron move in  </a:t>
            </a:r>
            <a:r>
              <a:rPr lang="en-US" dirty="0" err="1" smtClean="0"/>
              <a:t>transpirational</a:t>
            </a:r>
            <a:r>
              <a:rPr lang="en-US" dirty="0" smtClean="0"/>
              <a:t> stream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l="43600" t="34378" r="32400" b="18000"/>
          <a:stretch>
            <a:fillRect/>
          </a:stretch>
        </p:blipFill>
        <p:spPr bwMode="auto">
          <a:xfrm>
            <a:off x="5867400" y="2133600"/>
            <a:ext cx="2669423" cy="397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 b="12934"/>
          <a:stretch>
            <a:fillRect/>
          </a:stretch>
        </p:blipFill>
        <p:spPr bwMode="auto">
          <a:xfrm>
            <a:off x="609600" y="6858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600" y="6248400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http://universe-review.ca/R10-34-anatomy2.htm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Soil pH</a:t>
            </a:r>
          </a:p>
          <a:p>
            <a:r>
              <a:rPr lang="en-US" dirty="0" smtClean="0"/>
              <a:t>Essential nutrients plus toxicities and deficiencies</a:t>
            </a:r>
          </a:p>
          <a:p>
            <a:r>
              <a:rPr lang="en-US" dirty="0" smtClean="0"/>
              <a:t>Fertilizing for vegetables</a:t>
            </a:r>
          </a:p>
          <a:p>
            <a:pPr lvl="1"/>
            <a:r>
              <a:rPr lang="en-US" dirty="0" smtClean="0"/>
              <a:t>Conventional and organic including manures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Nitrogen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Nitrogen is necessary for making amino acids, proteins, and DNA in the plant</a:t>
            </a:r>
          </a:p>
          <a:p>
            <a:r>
              <a:rPr lang="en-US" dirty="0" smtClean="0"/>
              <a:t>Found in two forms</a:t>
            </a:r>
          </a:p>
          <a:p>
            <a:pPr lvl="1"/>
            <a:r>
              <a:rPr lang="en-US" dirty="0" smtClean="0"/>
              <a:t>Ammonium (NH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+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Nitrate (NO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-</a:t>
            </a:r>
            <a:r>
              <a:rPr lang="en-US" dirty="0" smtClean="0"/>
              <a:t>)</a:t>
            </a:r>
          </a:p>
          <a:p>
            <a:r>
              <a:rPr lang="en-US" dirty="0" smtClean="0"/>
              <a:t>Both forms can be taken up by the plant</a:t>
            </a:r>
          </a:p>
          <a:p>
            <a:r>
              <a:rPr lang="en-US" dirty="0" smtClean="0"/>
              <a:t>Ammonium can be toxic at high concentrations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350" y="456164"/>
            <a:ext cx="7024744" cy="7434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Fertilizer reactions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43490" y="4419998"/>
            <a:ext cx="7262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Nitrification-conversion of ammonium to nitrate </a:t>
            </a:r>
            <a:endParaRPr lang="en-US" sz="2400" dirty="0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99911" y="3356629"/>
            <a:ext cx="8079718" cy="47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73146" tIns="36573" rIns="73146" bIns="36573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600" b="1" dirty="0" smtClean="0">
                <a:latin typeface="Calibri" charset="0"/>
                <a:ea typeface="ＭＳ Ｐゴシック" charset="0"/>
              </a:rPr>
              <a:t>2NH</a:t>
            </a:r>
            <a:r>
              <a:rPr lang="en-US" sz="2600" b="1" baseline="-25000" dirty="0" smtClean="0">
                <a:latin typeface="Calibri" charset="0"/>
                <a:ea typeface="ＭＳ Ｐゴシック" charset="0"/>
              </a:rPr>
              <a:t>4</a:t>
            </a:r>
            <a:r>
              <a:rPr lang="en-US" sz="2600" b="1" baseline="30000" dirty="0" smtClean="0">
                <a:latin typeface="Calibri" charset="0"/>
                <a:ea typeface="ＭＳ Ｐゴシック" charset="0"/>
              </a:rPr>
              <a:t>+                                   </a:t>
            </a:r>
            <a:r>
              <a:rPr lang="en-US" sz="2600" b="1" dirty="0" smtClean="0">
                <a:latin typeface="Calibri" charset="0"/>
                <a:ea typeface="ＭＳ Ｐゴシック" charset="0"/>
              </a:rPr>
              <a:t>2</a:t>
            </a:r>
            <a:r>
              <a:rPr lang="en-US" sz="2600" b="1" baseline="30000" dirty="0" smtClean="0">
                <a:latin typeface="Calibri" charset="0"/>
                <a:ea typeface="ＭＳ Ｐゴシック" charset="0"/>
              </a:rPr>
              <a:t> </a:t>
            </a:r>
            <a:r>
              <a:rPr lang="en-US" sz="2600" b="1" dirty="0" smtClean="0">
                <a:latin typeface="Calibri" charset="0"/>
                <a:ea typeface="ＭＳ Ｐゴシック" charset="0"/>
              </a:rPr>
              <a:t>NO</a:t>
            </a:r>
            <a:r>
              <a:rPr lang="en-US" sz="2600" b="1" baseline="-25000" dirty="0" smtClean="0">
                <a:latin typeface="Calibri" charset="0"/>
                <a:ea typeface="ＭＳ Ｐゴシック" charset="0"/>
              </a:rPr>
              <a:t>2</a:t>
            </a:r>
            <a:r>
              <a:rPr lang="en-US" sz="2600" b="1" baseline="30000" dirty="0" smtClean="0">
                <a:latin typeface="Calibri" charset="0"/>
                <a:ea typeface="ＭＳ Ｐゴシック" charset="0"/>
              </a:rPr>
              <a:t>-</a:t>
            </a:r>
            <a:r>
              <a:rPr lang="en-US" sz="2600" b="1" dirty="0" smtClean="0">
                <a:latin typeface="Calibri" charset="0"/>
                <a:ea typeface="ＭＳ Ｐゴシック" charset="0"/>
              </a:rPr>
              <a:t> </a:t>
            </a:r>
            <a:r>
              <a:rPr lang="en-US" sz="2600" b="1" dirty="0">
                <a:latin typeface="Calibri" charset="0"/>
                <a:ea typeface="ＭＳ Ｐゴシック" charset="0"/>
              </a:rPr>
              <a:t>+ </a:t>
            </a:r>
            <a:r>
              <a:rPr lang="en-US" sz="2600" b="1" dirty="0" smtClean="0">
                <a:latin typeface="Calibri" charset="0"/>
                <a:ea typeface="ＭＳ Ｐゴシック" charset="0"/>
              </a:rPr>
              <a:t>4H</a:t>
            </a:r>
            <a:r>
              <a:rPr lang="en-US" sz="2600" b="1" baseline="30000" dirty="0">
                <a:latin typeface="Calibri" charset="0"/>
                <a:ea typeface="ＭＳ Ｐゴシック" charset="0"/>
              </a:rPr>
              <a:t>+</a:t>
            </a:r>
            <a:r>
              <a:rPr lang="en-US" sz="2600" b="1" dirty="0">
                <a:latin typeface="Calibri" charset="0"/>
                <a:ea typeface="ＭＳ Ｐゴシック" charset="0"/>
              </a:rPr>
              <a:t> + </a:t>
            </a:r>
            <a:r>
              <a:rPr lang="en-US" sz="2600" b="1" dirty="0" smtClean="0">
                <a:latin typeface="Calibri" charset="0"/>
                <a:ea typeface="ＭＳ Ｐゴシック" charset="0"/>
              </a:rPr>
              <a:t>2H</a:t>
            </a:r>
            <a:r>
              <a:rPr lang="en-US" sz="2600" b="1" baseline="-25000" dirty="0" smtClean="0">
                <a:latin typeface="Calibri" charset="0"/>
                <a:ea typeface="ＭＳ Ｐゴシック" charset="0"/>
              </a:rPr>
              <a:t>2</a:t>
            </a:r>
            <a:r>
              <a:rPr lang="en-US" sz="2600" b="1" dirty="0" smtClean="0">
                <a:latin typeface="Calibri" charset="0"/>
                <a:ea typeface="ＭＳ Ｐゴシック" charset="0"/>
              </a:rPr>
              <a:t>O                     2 NO</a:t>
            </a:r>
            <a:r>
              <a:rPr lang="en-US" sz="2600" b="1" baseline="-25000" dirty="0" smtClean="0">
                <a:latin typeface="Calibri" charset="0"/>
                <a:ea typeface="ＭＳ Ｐゴシック" charset="0"/>
              </a:rPr>
              <a:t>3</a:t>
            </a:r>
            <a:r>
              <a:rPr lang="en-US" sz="2600" b="1" baseline="30000" dirty="0" smtClean="0">
                <a:latin typeface="Calibri" charset="0"/>
                <a:ea typeface="ＭＳ Ｐゴシック" charset="0"/>
              </a:rPr>
              <a:t>-</a:t>
            </a:r>
            <a:r>
              <a:rPr lang="en-US" sz="2600" b="1" dirty="0" smtClean="0">
                <a:latin typeface="Calibri" charset="0"/>
                <a:ea typeface="ＭＳ Ｐゴシック" charset="0"/>
              </a:rPr>
              <a:t> </a:t>
            </a:r>
            <a:endParaRPr lang="en-US" sz="2600" b="1" baseline="30000" dirty="0">
              <a:latin typeface="Calibri" charset="0"/>
              <a:ea typeface="ＭＳ Ｐゴシック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524000" y="3581400"/>
            <a:ext cx="1440551" cy="13807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20709" y="3195523"/>
            <a:ext cx="1474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Nitrosomonas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867400" y="3549951"/>
            <a:ext cx="1316288" cy="3144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91200" y="3166646"/>
            <a:ext cx="1312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Nitrobacter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99911" y="2173389"/>
            <a:ext cx="119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NH</a:t>
            </a:r>
            <a:r>
              <a:rPr lang="en-US" sz="2400" b="1" baseline="-25000" dirty="0" smtClean="0"/>
              <a:t>4</a:t>
            </a:r>
            <a:r>
              <a:rPr lang="en-US" sz="2400" b="1" dirty="0" smtClean="0"/>
              <a:t>NO</a:t>
            </a:r>
            <a:r>
              <a:rPr lang="en-US" sz="2400" b="1" baseline="-25000" dirty="0" smtClean="0"/>
              <a:t>3</a:t>
            </a:r>
            <a:endParaRPr lang="en-US" sz="2400" b="1" baseline="-250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065100" y="2635054"/>
            <a:ext cx="0" cy="560469"/>
          </a:xfrm>
          <a:prstGeom prst="straightConnector1">
            <a:avLst/>
          </a:prstGeom>
          <a:ln w="38100" cmpd="sng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981200" y="2438400"/>
            <a:ext cx="657042" cy="0"/>
          </a:xfrm>
          <a:prstGeom prst="straightConnector1">
            <a:avLst/>
          </a:prstGeom>
          <a:ln w="38100" cmpd="sng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28735" y="2237026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</a:t>
            </a:r>
            <a:r>
              <a:rPr lang="en-US" sz="2400" b="1" baseline="-25000" dirty="0" smtClean="0"/>
              <a:t>3</a:t>
            </a:r>
            <a:r>
              <a:rPr lang="en-US" sz="2400" b="1" baseline="30000" dirty="0" smtClean="0"/>
              <a:t>-</a:t>
            </a:r>
            <a:endParaRPr lang="en-US" sz="2400" b="1" baseline="-25000" dirty="0"/>
          </a:p>
        </p:txBody>
      </p:sp>
      <p:cxnSp>
        <p:nvCxnSpPr>
          <p:cNvPr id="17" name="Curved Connector 16"/>
          <p:cNvCxnSpPr>
            <a:stCxn id="21" idx="3"/>
          </p:cNvCxnSpPr>
          <p:nvPr/>
        </p:nvCxnSpPr>
        <p:spPr>
          <a:xfrm>
            <a:off x="3604296" y="2467859"/>
            <a:ext cx="1511043" cy="127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flipV="1">
            <a:off x="1259134" y="2635055"/>
            <a:ext cx="3856205" cy="721574"/>
          </a:xfrm>
          <a:prstGeom prst="curvedConnector3">
            <a:avLst>
              <a:gd name="adj1" fmla="val 17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rot="10800000">
            <a:off x="5874406" y="2480559"/>
            <a:ext cx="1732343" cy="87607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14706" t="55614" r="48040" b="877"/>
          <a:stretch>
            <a:fillRect/>
          </a:stretch>
        </p:blipFill>
        <p:spPr bwMode="auto">
          <a:xfrm>
            <a:off x="5105400" y="1828800"/>
            <a:ext cx="762000" cy="1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209725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Ammonium and Nitrate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Ammonium is often said to “green” a plant while nitrate “grows” a plant</a:t>
            </a:r>
          </a:p>
          <a:p>
            <a:pPr lvl="1"/>
            <a:r>
              <a:rPr lang="en-US" dirty="0" smtClean="0"/>
              <a:t>Ammonium-based fertilizers will lower pH over time</a:t>
            </a:r>
          </a:p>
          <a:p>
            <a:pPr lvl="1"/>
            <a:r>
              <a:rPr lang="en-US" dirty="0" smtClean="0"/>
              <a:t>Ammonium fertilization has been linked with poor quality and storage when applied late in production</a:t>
            </a:r>
          </a:p>
          <a:p>
            <a:pPr lvl="1"/>
            <a:r>
              <a:rPr lang="en-US" dirty="0" smtClean="0"/>
              <a:t>Ammonium can compete with anions (calcium and potassium)</a:t>
            </a: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Nitrogen Deficiency</a:t>
            </a:r>
            <a:endParaRPr lang="en-US" dirty="0"/>
          </a:p>
        </p:txBody>
      </p:sp>
      <p:pic>
        <p:nvPicPr>
          <p:cNvPr id="4" name="Content Placeholder 3" descr="Nitrogen in citrus.TXT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967846" y="1646238"/>
            <a:ext cx="3017308" cy="4525962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Typical deficiency symptoms</a:t>
            </a:r>
          </a:p>
          <a:p>
            <a:r>
              <a:rPr lang="en-US" dirty="0" smtClean="0"/>
              <a:t>Yellowing on older leaves</a:t>
            </a:r>
          </a:p>
          <a:p>
            <a:pPr lvl="1"/>
            <a:r>
              <a:rPr lang="en-US" dirty="0" smtClean="0"/>
              <a:t>Why?....mobile</a:t>
            </a:r>
          </a:p>
          <a:p>
            <a:r>
              <a:rPr lang="en-US" dirty="0" smtClean="0"/>
              <a:t>Stunting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Nitrogen Deficiencies</a:t>
            </a:r>
            <a:endParaRPr lang="en-US" dirty="0"/>
          </a:p>
        </p:txBody>
      </p:sp>
      <p:pic>
        <p:nvPicPr>
          <p:cNvPr id="5" name="Content Placeholder 4" descr="IMG_0613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81000" y="1981200"/>
            <a:ext cx="4038600" cy="2692400"/>
          </a:xfrm>
        </p:spPr>
      </p:pic>
      <p:pic>
        <p:nvPicPr>
          <p:cNvPr id="12" name="Content Placeholder 11" descr="Img385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648200" y="1981200"/>
            <a:ext cx="4038600" cy="2692400"/>
          </a:xfr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Phosphorous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Essential for plant metabolism, enzyme production, etc.</a:t>
            </a:r>
          </a:p>
          <a:p>
            <a:r>
              <a:rPr lang="en-US" dirty="0" smtClean="0"/>
              <a:t>Not very soluble</a:t>
            </a:r>
          </a:p>
          <a:p>
            <a:r>
              <a:rPr lang="en-US" dirty="0" smtClean="0"/>
              <a:t>pH has a significant impact on solubility </a:t>
            </a:r>
          </a:p>
          <a:p>
            <a:pPr lvl="1"/>
            <a:r>
              <a:rPr lang="en-US" dirty="0" smtClean="0"/>
              <a:t>High pH &gt;7.5 reduces availability</a:t>
            </a:r>
          </a:p>
          <a:p>
            <a:r>
              <a:rPr lang="en-US" dirty="0" smtClean="0"/>
              <a:t>Moves very slowly through soil profile</a:t>
            </a:r>
          </a:p>
          <a:p>
            <a:pPr lvl="1"/>
            <a:r>
              <a:rPr lang="en-US" dirty="0" smtClean="0"/>
              <a:t>Plants with poor root systems may be P deficient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Phosphorous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Deficiencies often occur under cool temperatures in spring</a:t>
            </a:r>
          </a:p>
          <a:p>
            <a:r>
              <a:rPr lang="en-US" dirty="0" smtClean="0"/>
              <a:t>In high pH soils ammonium fertilizers increase P availability (acidify the soil)</a:t>
            </a:r>
          </a:p>
          <a:p>
            <a:r>
              <a:rPr lang="en-US" dirty="0" smtClean="0"/>
              <a:t>Typically see a purpling of leaves 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Phosphorous Deficiency Sweet Corn</a:t>
            </a:r>
            <a:endParaRPr lang="en-US" dirty="0"/>
          </a:p>
        </p:txBody>
      </p:sp>
      <p:pic>
        <p:nvPicPr>
          <p:cNvPr id="4" name="Content Placeholder 3" descr="cor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0" y="1877219"/>
            <a:ext cx="6096000" cy="4064000"/>
          </a:xfrm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Phosphorous Deficiency in Tomato</a:t>
            </a:r>
            <a:endParaRPr lang="en-US" dirty="0"/>
          </a:p>
        </p:txBody>
      </p:sp>
      <p:sp>
        <p:nvSpPr>
          <p:cNvPr id="7" name="Rectangle 3" descr="PhosDef"/>
          <p:cNvSpPr>
            <a:spLocks noGrp="1" noChangeAspect="1" noChangeArrowheads="1"/>
          </p:cNvSpPr>
          <p:nvPr isPhoto="1"/>
        </p:nvSpPr>
        <p:spPr bwMode="auto">
          <a:xfrm rot="5400000">
            <a:off x="2410323" y="790077"/>
            <a:ext cx="4800602" cy="6573249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r="-2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Adding Phosphorous to the Soil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Phosphorous moves slowly in soil and gets bound up easily</a:t>
            </a:r>
          </a:p>
          <a:p>
            <a:r>
              <a:rPr lang="en-US" dirty="0" smtClean="0"/>
              <a:t>For a loam soil it takes bout 8.8 lbs of P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5</a:t>
            </a:r>
            <a:r>
              <a:rPr lang="en-US" dirty="0" smtClean="0"/>
              <a:t> (fertilizer) to increase the soil test (available P) by 1 lb</a:t>
            </a: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Nutrients as Anions and </a:t>
            </a:r>
            <a:r>
              <a:rPr lang="en-US" dirty="0" err="1" smtClean="0"/>
              <a:t>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Anions are negatively charged</a:t>
            </a:r>
          </a:p>
          <a:p>
            <a:pPr lvl="1"/>
            <a:r>
              <a:rPr lang="en-US" dirty="0" smtClean="0"/>
              <a:t>Nitrate, phosphate, sulfate, chloride, borate, </a:t>
            </a:r>
            <a:r>
              <a:rPr lang="en-US" dirty="0" err="1" smtClean="0"/>
              <a:t>molybdate</a:t>
            </a:r>
            <a:endParaRPr lang="en-US" dirty="0" smtClean="0"/>
          </a:p>
          <a:p>
            <a:r>
              <a:rPr lang="en-US" dirty="0" err="1" smtClean="0"/>
              <a:t>Cations</a:t>
            </a:r>
            <a:r>
              <a:rPr lang="en-US" dirty="0" smtClean="0"/>
              <a:t> are positively charged</a:t>
            </a:r>
          </a:p>
          <a:p>
            <a:pPr lvl="1"/>
            <a:r>
              <a:rPr lang="en-US" dirty="0" smtClean="0"/>
              <a:t>Potassium, calcium, magnesium, iron, zinc, copper, manganese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524000" y="5029200"/>
            <a:ext cx="10668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00200" y="5257800"/>
            <a:ext cx="901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Nitrate</a:t>
            </a:r>
          </a:p>
          <a:p>
            <a:pPr algn="ctr"/>
            <a:r>
              <a:rPr lang="en-US" dirty="0"/>
              <a:t>-</a:t>
            </a:r>
          </a:p>
        </p:txBody>
      </p:sp>
      <p:sp>
        <p:nvSpPr>
          <p:cNvPr id="6" name="Oval 5"/>
          <p:cNvSpPr/>
          <p:nvPr/>
        </p:nvSpPr>
        <p:spPr>
          <a:xfrm>
            <a:off x="3810000" y="5105400"/>
            <a:ext cx="1219200" cy="1143000"/>
          </a:xfrm>
          <a:prstGeom prst="ellipse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86200" y="5334000"/>
            <a:ext cx="1066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Calcium</a:t>
            </a:r>
          </a:p>
          <a:p>
            <a:pPr algn="ctr"/>
            <a:r>
              <a:rPr lang="en-US" dirty="0" smtClean="0"/>
              <a:t>++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Depending on P levels in soil you have to add more P than you might think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784304"/>
            <a:ext cx="8232654" cy="415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Potassium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Potassium is critical for movement of sugars through plant and essential for fruit development</a:t>
            </a:r>
          </a:p>
          <a:p>
            <a:r>
              <a:rPr lang="en-US" dirty="0" smtClean="0"/>
              <a:t>Typically found in a 1:1 ratio with N in leaves</a:t>
            </a:r>
          </a:p>
          <a:p>
            <a:r>
              <a:rPr lang="en-US" dirty="0" smtClean="0"/>
              <a:t>Many plants remove excessive (more than necessary) K from soil</a:t>
            </a:r>
          </a:p>
          <a:p>
            <a:r>
              <a:rPr lang="en-US" dirty="0" smtClean="0"/>
              <a:t>Antagonistic with Magnesium and Calcium</a:t>
            </a:r>
          </a:p>
          <a:p>
            <a:pPr lvl="1"/>
            <a:r>
              <a:rPr lang="en-US" dirty="0" smtClean="0"/>
              <a:t>All </a:t>
            </a:r>
            <a:r>
              <a:rPr lang="en-US" dirty="0" err="1" smtClean="0"/>
              <a:t>cations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Adding Potassium to the Soil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Potassium, like phosphorous gets bound in soil</a:t>
            </a:r>
          </a:p>
          <a:p>
            <a:pPr lvl="1"/>
            <a:r>
              <a:rPr lang="en-US" dirty="0" smtClean="0"/>
              <a:t>0.5 – 2.5% of soil K is available </a:t>
            </a:r>
          </a:p>
          <a:p>
            <a:r>
              <a:rPr lang="en-US" dirty="0" smtClean="0"/>
              <a:t>Approximately 4.7 lbs of K</a:t>
            </a:r>
            <a:r>
              <a:rPr lang="en-US" baseline="-25000" dirty="0" smtClean="0"/>
              <a:t>2</a:t>
            </a:r>
            <a:r>
              <a:rPr lang="en-US" dirty="0" smtClean="0"/>
              <a:t>0 will increase K levels by 1 lb per acre on soil test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267200"/>
            <a:ext cx="8346348" cy="244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Potassium Deficiencies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Potassium is often deficient on high Magnesium and Calcium soils- </a:t>
            </a:r>
            <a:r>
              <a:rPr lang="en-US" i="1" dirty="0" smtClean="0"/>
              <a:t>even if K levels are sufficient according to soil test</a:t>
            </a:r>
          </a:p>
          <a:p>
            <a:r>
              <a:rPr lang="en-US" dirty="0" smtClean="0"/>
              <a:t>Tomatoes are extremely sensitive</a:t>
            </a:r>
          </a:p>
          <a:p>
            <a:pPr lvl="1"/>
            <a:r>
              <a:rPr lang="en-US" dirty="0" smtClean="0"/>
              <a:t>Some growers put out 1.5-2x potassium per acre as nitrogen every year for tomato</a:t>
            </a:r>
          </a:p>
          <a:p>
            <a:r>
              <a:rPr lang="en-US" dirty="0" smtClean="0"/>
              <a:t>Deficiency appears as death on leaf margins of older leaves</a:t>
            </a:r>
          </a:p>
          <a:p>
            <a:pPr lvl="1"/>
            <a:r>
              <a:rPr lang="en-US" dirty="0" smtClean="0"/>
              <a:t>Blotchy ripening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Potassium Deficiency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rcRect l="39623" t="45498" r="16981" b="1422"/>
          <a:stretch>
            <a:fillRect/>
          </a:stretch>
        </p:blipFill>
        <p:spPr>
          <a:xfrm>
            <a:off x="1219200" y="1447800"/>
            <a:ext cx="3657600" cy="3339547"/>
          </a:xfrm>
        </p:spPr>
      </p:pic>
      <p:pic>
        <p:nvPicPr>
          <p:cNvPr id="7" name="Content Placeholder 6" descr="IMG_3339.JPG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/>
          <a:srcRect l="28534" t="25186" r="20958" b="4886"/>
          <a:stretch>
            <a:fillRect/>
          </a:stretch>
        </p:blipFill>
        <p:spPr>
          <a:xfrm>
            <a:off x="5638800" y="304800"/>
            <a:ext cx="2971800" cy="6172200"/>
          </a:xfrm>
        </p:spPr>
      </p:pic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32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l="15000" t="8889" r="16667"/>
          <a:stretch>
            <a:fillRect/>
          </a:stretch>
        </p:blipFill>
        <p:spPr>
          <a:xfrm>
            <a:off x="1371600" y="304800"/>
            <a:ext cx="3124200" cy="6248400"/>
          </a:xfrm>
          <a:prstGeom prst="rect">
            <a:avLst/>
          </a:prstGeom>
        </p:spPr>
      </p:pic>
      <p:pic>
        <p:nvPicPr>
          <p:cNvPr id="3" name="Picture 2" descr="IMG_3340.JPG"/>
          <p:cNvPicPr>
            <a:picLocks noChangeAspect="1"/>
          </p:cNvPicPr>
          <p:nvPr/>
        </p:nvPicPr>
        <p:blipFill>
          <a:blip r:embed="rId5" cstate="print"/>
          <a:srcRect l="7500" t="18750" r="12500" b="16250"/>
          <a:stretch>
            <a:fillRect/>
          </a:stretch>
        </p:blipFill>
        <p:spPr>
          <a:xfrm rot="16200000">
            <a:off x="3502269" y="1755531"/>
            <a:ext cx="6330464" cy="3429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 and Mg interaction: Blotchy ripening</a:t>
            </a:r>
            <a:endParaRPr lang="en-US" dirty="0"/>
          </a:p>
        </p:txBody>
      </p:sp>
      <p:pic>
        <p:nvPicPr>
          <p:cNvPr id="4" name="Content Placeholder 5" descr="IMG_037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11174" b="11174"/>
          <a:stretch>
            <a:fillRect/>
          </a:stretch>
        </p:blipFill>
        <p:spPr>
          <a:xfrm>
            <a:off x="609600" y="1752600"/>
            <a:ext cx="8036213" cy="441991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454375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Magnesium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 in chlorophyll and in demand during fruiting and fruit set</a:t>
            </a:r>
          </a:p>
          <a:p>
            <a:r>
              <a:rPr lang="en-US" dirty="0" smtClean="0"/>
              <a:t>Often see deficiencies in older tissue (mobile)and during fruit set</a:t>
            </a:r>
          </a:p>
          <a:p>
            <a:r>
              <a:rPr lang="en-US" dirty="0" smtClean="0"/>
              <a:t>Interacts with potassium and calcium</a:t>
            </a:r>
          </a:p>
          <a:p>
            <a:r>
              <a:rPr lang="en-US" dirty="0" smtClean="0"/>
              <a:t>Supplied with </a:t>
            </a:r>
            <a:r>
              <a:rPr lang="en-US" dirty="0" err="1" smtClean="0"/>
              <a:t>dolomitic</a:t>
            </a:r>
            <a:r>
              <a:rPr lang="en-US" dirty="0" smtClean="0"/>
              <a:t> limestone BUT is released slowly and intensive cropping systems require more</a:t>
            </a: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Magnesium Deficiencies</a:t>
            </a:r>
            <a:endParaRPr lang="en-US" dirty="0"/>
          </a:p>
        </p:txBody>
      </p:sp>
      <p:pic>
        <p:nvPicPr>
          <p:cNvPr id="8" name="Content Placeholder 8" descr="IMG_078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l="17735" t="73590" r="60971" b="6222"/>
          <a:stretch>
            <a:fillRect/>
          </a:stretch>
        </p:blipFill>
        <p:spPr>
          <a:xfrm>
            <a:off x="885194" y="1646238"/>
            <a:ext cx="3182611" cy="4525962"/>
          </a:xfrm>
          <a:prstGeom prst="rect">
            <a:avLst/>
          </a:prstGeom>
        </p:spPr>
      </p:pic>
      <p:sp>
        <p:nvSpPr>
          <p:cNvPr id="12" name="Rectangle 3" descr="MgDef"/>
          <p:cNvSpPr>
            <a:spLocks noGrp="1" noChangeAspect="1" noChangeArrowheads="1"/>
          </p:cNvSpPr>
          <p:nvPr isPhoto="1"/>
        </p:nvSpPr>
        <p:spPr bwMode="auto">
          <a:xfrm>
            <a:off x="4876800" y="1524000"/>
            <a:ext cx="3357562" cy="502761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15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Extreme Magnesium Deficiency in Melon (</a:t>
            </a:r>
            <a:r>
              <a:rPr lang="en-US" sz="4000" i="1" dirty="0" smtClean="0"/>
              <a:t>not Command injury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Content Placeholder 6" descr="Mg Deficiency Specialty Melo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41860" t="30233"/>
          <a:stretch>
            <a:fillRect/>
          </a:stretch>
        </p:blipFill>
        <p:spPr>
          <a:xfrm>
            <a:off x="1600200" y="1643574"/>
            <a:ext cx="5943600" cy="475722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and water 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024742" cy="3508977"/>
          </a:xfrm>
        </p:spPr>
        <p:txBody>
          <a:bodyPr/>
          <a:lstStyle/>
          <a:p>
            <a:r>
              <a:rPr lang="en-US" dirty="0" smtClean="0"/>
              <a:t>What is pH?</a:t>
            </a:r>
          </a:p>
          <a:p>
            <a:pPr lvl="1"/>
            <a:r>
              <a:rPr lang="en-US" dirty="0" smtClean="0"/>
              <a:t>The measure of H+ and OH- ions</a:t>
            </a:r>
          </a:p>
          <a:p>
            <a:pPr lvl="1"/>
            <a:r>
              <a:rPr lang="en-US" dirty="0" smtClean="0"/>
              <a:t>Logarithmic scale 0-14</a:t>
            </a:r>
          </a:p>
          <a:p>
            <a:pPr lvl="2"/>
            <a:r>
              <a:rPr lang="en-US" dirty="0" smtClean="0"/>
              <a:t>A change of 1 unit in pH is a 10x increase in H+ or OH- concentration</a:t>
            </a:r>
          </a:p>
          <a:p>
            <a:pPr lvl="1"/>
            <a:r>
              <a:rPr lang="en-US" dirty="0" smtClean="0"/>
              <a:t>Why is it important?</a:t>
            </a:r>
          </a:p>
          <a:p>
            <a:pPr lvl="2"/>
            <a:r>
              <a:rPr lang="en-US" dirty="0" smtClean="0"/>
              <a:t>It impacts nutrient availability for plants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876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Magnesium Applications in the Season</a:t>
            </a:r>
          </a:p>
        </p:txBody>
      </p:sp>
      <p:sp>
        <p:nvSpPr>
          <p:cNvPr id="82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Fertigate</a:t>
            </a:r>
            <a:r>
              <a:rPr lang="en-US" dirty="0" smtClean="0"/>
              <a:t> weekly</a:t>
            </a:r>
          </a:p>
          <a:p>
            <a:pPr lvl="1" eaLnBrk="1" hangingPunct="1">
              <a:defRPr/>
            </a:pPr>
            <a:r>
              <a:rPr lang="en-US" dirty="0" smtClean="0"/>
              <a:t>Magnesium sulfate (</a:t>
            </a:r>
            <a:r>
              <a:rPr lang="en-US" dirty="0" err="1" smtClean="0"/>
              <a:t>epsom</a:t>
            </a:r>
            <a:r>
              <a:rPr lang="en-US" dirty="0" smtClean="0"/>
              <a:t> salts) </a:t>
            </a:r>
          </a:p>
          <a:p>
            <a:pPr lvl="2" eaLnBrk="1" hangingPunct="1">
              <a:defRPr/>
            </a:pPr>
            <a:r>
              <a:rPr lang="en-US" dirty="0" smtClean="0"/>
              <a:t>10-12 lb/A </a:t>
            </a:r>
          </a:p>
          <a:p>
            <a:pPr lvl="1" eaLnBrk="1" hangingPunct="1">
              <a:defRPr/>
            </a:pPr>
            <a:r>
              <a:rPr lang="en-US" dirty="0" smtClean="0"/>
              <a:t>Magnesium oxide </a:t>
            </a:r>
          </a:p>
          <a:p>
            <a:pPr lvl="2" eaLnBrk="1" hangingPunct="1">
              <a:defRPr/>
            </a:pPr>
            <a:r>
              <a:rPr lang="en-US" dirty="0" smtClean="0"/>
              <a:t>2-4 lb/A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Foliar sprays of </a:t>
            </a:r>
            <a:r>
              <a:rPr lang="en-US" dirty="0" err="1" smtClean="0"/>
              <a:t>epsom</a:t>
            </a:r>
            <a:r>
              <a:rPr lang="en-US" dirty="0" smtClean="0"/>
              <a:t> salts are usually less effective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Necessary for cell walls and cell development</a:t>
            </a:r>
          </a:p>
          <a:p>
            <a:r>
              <a:rPr lang="en-US" dirty="0" smtClean="0"/>
              <a:t>Will dramatically impact firmness and storage quality</a:t>
            </a:r>
          </a:p>
          <a:p>
            <a:r>
              <a:rPr lang="en-US" dirty="0" smtClean="0"/>
              <a:t>Deficiencies are almost always related to factors which alter/prevent calcium uptake.</a:t>
            </a:r>
          </a:p>
          <a:p>
            <a:pPr>
              <a:buNone/>
            </a:pP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Calcium Cont.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Calcium is not mobile within a plant</a:t>
            </a:r>
          </a:p>
          <a:p>
            <a:r>
              <a:rPr lang="en-US" dirty="0" smtClean="0"/>
              <a:t>Deficiencies occur in new growth</a:t>
            </a:r>
          </a:p>
          <a:p>
            <a:r>
              <a:rPr lang="en-US" dirty="0" smtClean="0"/>
              <a:t>Short term deficiencies result in irreversible damage</a:t>
            </a:r>
          </a:p>
          <a:p>
            <a:pPr lvl="1"/>
            <a:r>
              <a:rPr lang="en-US" dirty="0" smtClean="0"/>
              <a:t>Blossom end rot</a:t>
            </a:r>
          </a:p>
          <a:p>
            <a:r>
              <a:rPr lang="en-US" dirty="0" smtClean="0"/>
              <a:t>Foliar sprays are often ineffective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Calcium Uptake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7391400" cy="4526280"/>
          </a:xfrm>
        </p:spPr>
        <p:txBody>
          <a:bodyPr/>
          <a:lstStyle/>
          <a:p>
            <a:r>
              <a:rPr lang="en-US" dirty="0" smtClean="0"/>
              <a:t>Calcium and Boron move on the </a:t>
            </a:r>
            <a:r>
              <a:rPr lang="en-US" dirty="0" err="1" smtClean="0"/>
              <a:t>transpirational</a:t>
            </a:r>
            <a:r>
              <a:rPr lang="en-US" dirty="0" smtClean="0"/>
              <a:t> stream</a:t>
            </a:r>
          </a:p>
          <a:p>
            <a:pPr lvl="1"/>
            <a:r>
              <a:rPr lang="en-US" dirty="0" smtClean="0"/>
              <a:t>Calcium deficiencies are related to anything that influences transpiration and water movement</a:t>
            </a:r>
          </a:p>
          <a:p>
            <a:pPr lvl="2"/>
            <a:r>
              <a:rPr lang="en-US" dirty="0" smtClean="0"/>
              <a:t>High humidity</a:t>
            </a:r>
          </a:p>
          <a:p>
            <a:pPr lvl="2"/>
            <a:r>
              <a:rPr lang="en-US" dirty="0" smtClean="0"/>
              <a:t>Cool temperatures and cloudy weather</a:t>
            </a:r>
          </a:p>
          <a:p>
            <a:pPr lvl="2"/>
            <a:r>
              <a:rPr lang="en-US" dirty="0" smtClean="0"/>
              <a:t>Lack of water</a:t>
            </a:r>
          </a:p>
          <a:p>
            <a:pPr lvl="2"/>
            <a:r>
              <a:rPr lang="en-US" dirty="0" smtClean="0"/>
              <a:t>Fruit with a waxy/impermeable coating</a:t>
            </a:r>
          </a:p>
          <a:p>
            <a:pPr lvl="3"/>
            <a:r>
              <a:rPr lang="en-US" dirty="0" smtClean="0"/>
              <a:t>Lack of mobility also impacts fruit deficiencies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Blossom End Rot</a:t>
            </a:r>
            <a:endParaRPr lang="en-US" dirty="0"/>
          </a:p>
        </p:txBody>
      </p:sp>
      <p:pic>
        <p:nvPicPr>
          <p:cNvPr id="4" name="Content Placeholder 3" descr="IMG_039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77528" y="1646238"/>
            <a:ext cx="6788943" cy="4525962"/>
          </a:xfrm>
        </p:spPr>
      </p:pic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Calcium Deficiency in New Growth: Potato</a:t>
            </a:r>
            <a:endParaRPr lang="en-US" dirty="0"/>
          </a:p>
        </p:txBody>
      </p:sp>
      <p:pic>
        <p:nvPicPr>
          <p:cNvPr id="4" name="Content Placeholder 3" descr="potat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590800" y="1752600"/>
            <a:ext cx="3017308" cy="4525962"/>
          </a:xfrm>
        </p:spPr>
      </p:pic>
    </p:spTree>
    <p:custDataLst>
      <p:tags r:id="rId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Calcium Deficiency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646237"/>
            <a:ext cx="6370108" cy="477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38800" y="6412468"/>
            <a:ext cx="2202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www.bugwood.org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 descr="Tipburn3"/>
          <p:cNvSpPr>
            <a:spLocks noGrp="1" noChangeAspect="1" noChangeArrowheads="1"/>
          </p:cNvSpPr>
          <p:nvPr isPhoto="1"/>
        </p:nvSpPr>
        <p:spPr bwMode="auto">
          <a:xfrm>
            <a:off x="457200" y="990600"/>
            <a:ext cx="8169639" cy="5191125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r="-25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2707" name="Rectangle 3" descr="Tipburn2"/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Sulfur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Sulfur is required for protein production and several secondary metabolites (flavor compounds)</a:t>
            </a:r>
          </a:p>
          <a:p>
            <a:r>
              <a:rPr lang="en-US" dirty="0" smtClean="0"/>
              <a:t>Usually sufficient on organic soils </a:t>
            </a:r>
          </a:p>
          <a:p>
            <a:r>
              <a:rPr lang="en-US" dirty="0" smtClean="0"/>
              <a:t>Deficiencies are typically on sandy soils</a:t>
            </a:r>
          </a:p>
          <a:p>
            <a:r>
              <a:rPr lang="en-US" dirty="0" smtClean="0"/>
              <a:t>Less mobile in the plant and deficiencies occur as yellowing in new leaves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7AE1C-8CE4-4946-B00C-7F4AE0C985C3}" type="slidenum">
              <a:rPr lang="en-US"/>
              <a:pPr/>
              <a:t>5</a:t>
            </a:fld>
            <a:endParaRPr lang="en-US"/>
          </a:p>
        </p:txBody>
      </p:sp>
      <p:pic>
        <p:nvPicPr>
          <p:cNvPr id="929796" name="Picture 4"/>
          <p:cNvPicPr>
            <a:picLocks noChangeAspect="1" noChangeArrowheads="1"/>
          </p:cNvPicPr>
          <p:nvPr/>
        </p:nvPicPr>
        <p:blipFill>
          <a:blip r:embed="rId4" cstate="print"/>
          <a:srcRect l="1192" r="1840"/>
          <a:stretch>
            <a:fillRect/>
          </a:stretch>
        </p:blipFill>
        <p:spPr bwMode="auto">
          <a:xfrm>
            <a:off x="865188" y="1476375"/>
            <a:ext cx="7364412" cy="39036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</p:pic>
      <p:sp>
        <p:nvSpPr>
          <p:cNvPr id="1293317" name="Rectangle 12"/>
          <p:cNvSpPr>
            <a:spLocks noChangeArrowheads="1"/>
          </p:cNvSpPr>
          <p:nvPr/>
        </p:nvSpPr>
        <p:spPr bwMode="auto">
          <a:xfrm>
            <a:off x="6934200" y="6586538"/>
            <a:ext cx="160020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6" tIns="36573" rIns="73146" bIns="36573">
            <a:spAutoFit/>
          </a:bodyPr>
          <a:lstStyle/>
          <a:p>
            <a:pPr algn="l" defTabSz="731838">
              <a:spcBef>
                <a:spcPct val="50000"/>
              </a:spcBef>
              <a:tabLst>
                <a:tab pos="574675" algn="l"/>
              </a:tabLst>
            </a:pPr>
            <a:r>
              <a:rPr lang="en-US" sz="1200">
                <a:effectLst>
                  <a:outerShdw blurRad="38100" dist="38100" dir="2700000" algn="tl">
                    <a:srgbClr val="DDDDDD"/>
                  </a:outerShdw>
                </a:effectLst>
              </a:rPr>
              <a:t>Source: Bailey, 1996</a:t>
            </a:r>
          </a:p>
        </p:txBody>
      </p:sp>
      <p:sp>
        <p:nvSpPr>
          <p:cNvPr id="1293318" name="Rectangle 12"/>
          <p:cNvSpPr>
            <a:spLocks noChangeArrowheads="1"/>
          </p:cNvSpPr>
          <p:nvPr/>
        </p:nvSpPr>
        <p:spPr bwMode="auto">
          <a:xfrm>
            <a:off x="1375900" y="760851"/>
            <a:ext cx="4145339" cy="6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146" tIns="36573" rIns="73146" bIns="36573">
            <a:spAutoFit/>
          </a:bodyPr>
          <a:lstStyle/>
          <a:p>
            <a:pPr defTabSz="731838">
              <a:spcBef>
                <a:spcPct val="50000"/>
              </a:spcBef>
              <a:tabLst>
                <a:tab pos="574675" algn="l"/>
              </a:tabLst>
            </a:pPr>
            <a:r>
              <a:rPr lang="en-US" sz="4000" dirty="0">
                <a:latin typeface="Calibri" charset="0"/>
              </a:rPr>
              <a:t>pH</a:t>
            </a:r>
            <a:endParaRPr lang="en-US" sz="3200" dirty="0">
              <a:latin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64151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Sulfur Deficiency</a:t>
            </a:r>
            <a:endParaRPr lang="en-US" dirty="0"/>
          </a:p>
        </p:txBody>
      </p:sp>
      <p:pic>
        <p:nvPicPr>
          <p:cNvPr id="4" name="Content Placeholder 3" descr="blueberry sulfur.TXT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0" y="1877219"/>
            <a:ext cx="6096000" cy="4064000"/>
          </a:xfrm>
        </p:spPr>
      </p:pic>
    </p:spTree>
    <p:custDataLst>
      <p:tags r:id="rId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 calcium Boron moves in the </a:t>
            </a:r>
            <a:r>
              <a:rPr lang="en-US" dirty="0" err="1" smtClean="0"/>
              <a:t>transpirational</a:t>
            </a:r>
            <a:r>
              <a:rPr lang="en-US" dirty="0" smtClean="0"/>
              <a:t> stream, but more mobile in plants than calcium</a:t>
            </a:r>
          </a:p>
          <a:p>
            <a:pPr lvl="1"/>
            <a:r>
              <a:rPr lang="en-US" dirty="0" smtClean="0"/>
              <a:t>Involved in </a:t>
            </a:r>
            <a:r>
              <a:rPr lang="en-US" dirty="0" err="1" smtClean="0"/>
              <a:t>meristematic</a:t>
            </a:r>
            <a:r>
              <a:rPr lang="en-US" dirty="0" smtClean="0"/>
              <a:t> growth including pollen tube growth (supplemental B can help fruit set if low)</a:t>
            </a:r>
          </a:p>
          <a:p>
            <a:r>
              <a:rPr lang="en-US" dirty="0" smtClean="0"/>
              <a:t>Deficiencies are often interior parts of plants</a:t>
            </a:r>
          </a:p>
          <a:p>
            <a:pPr lvl="1"/>
            <a:r>
              <a:rPr lang="en-US" dirty="0" smtClean="0"/>
              <a:t>Cole crops are particularly sensitive</a:t>
            </a: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http://www.extension.umn.edu/distribution/horticulture/images/M1247-3-lg.jpg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Boron Deficiency</a:t>
            </a:r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7368" y="1646238"/>
            <a:ext cx="566926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Boron Deficiency: Blister on </a:t>
            </a:r>
            <a:r>
              <a:rPr lang="en-US" dirty="0" err="1" smtClean="0"/>
              <a:t>Sweetpotato</a:t>
            </a:r>
            <a:endParaRPr lang="en-US" dirty="0"/>
          </a:p>
        </p:txBody>
      </p:sp>
      <p:pic>
        <p:nvPicPr>
          <p:cNvPr id="4" name="Content Placeholder 3" descr="sweetpotato boro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990600" y="1877218"/>
            <a:ext cx="6861572" cy="4574381"/>
          </a:xfrm>
        </p:spPr>
      </p:pic>
    </p:spTree>
    <p:custDataLst>
      <p:tags r:id="rId1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Boron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Boron has a very narrow window between deficiency and toxicity</a:t>
            </a:r>
          </a:p>
          <a:p>
            <a:r>
              <a:rPr lang="en-US" dirty="0" smtClean="0"/>
              <a:t>Apply only 1-2 lbs of Boron per acre if needed</a:t>
            </a:r>
          </a:p>
          <a:p>
            <a:r>
              <a:rPr lang="en-US" dirty="0" smtClean="0"/>
              <a:t>Toxicity shows up as burn on margins of older leaves</a:t>
            </a: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Boron Toxicity in Tomato</a:t>
            </a:r>
            <a:endParaRPr lang="en-US" dirty="0"/>
          </a:p>
        </p:txBody>
      </p:sp>
      <p:pic>
        <p:nvPicPr>
          <p:cNvPr id="4" name="Content Placeholder 3" descr="tomato boron toxicity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63346" y="1646238"/>
            <a:ext cx="3017308" cy="4525962"/>
          </a:xfrm>
        </p:spPr>
      </p:pic>
    </p:spTree>
    <p:custDataLst>
      <p:tags r:id="rId1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Iron is a micro nutrient with similar functions as magnesium</a:t>
            </a:r>
          </a:p>
          <a:p>
            <a:r>
              <a:rPr lang="en-US" dirty="0" smtClean="0"/>
              <a:t>Deficiencies show up in new tissue because it is less mobile, but appear as </a:t>
            </a:r>
            <a:r>
              <a:rPr lang="en-US" dirty="0" err="1" smtClean="0"/>
              <a:t>interveinal</a:t>
            </a:r>
            <a:r>
              <a:rPr lang="en-US" dirty="0" smtClean="0"/>
              <a:t> </a:t>
            </a:r>
            <a:r>
              <a:rPr lang="en-US" dirty="0" err="1" smtClean="0"/>
              <a:t>chlorosis</a:t>
            </a:r>
            <a:endParaRPr lang="en-US" dirty="0" smtClean="0"/>
          </a:p>
          <a:p>
            <a:r>
              <a:rPr lang="en-US" dirty="0" smtClean="0"/>
              <a:t>A problem on high pH soils (&gt;7.5)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are micronutrients (Iron) less available at high pH?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5000"/>
            <a:ext cx="6777317" cy="72826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Iron: forms insoluble compounds at pH 7.5-8.5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1599" y="3229464"/>
            <a:ext cx="1068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FeSO</a:t>
            </a:r>
            <a:r>
              <a:rPr lang="en-US" sz="2400" baseline="-25000" dirty="0" smtClean="0"/>
              <a:t>4</a:t>
            </a:r>
            <a:endParaRPr lang="en-US" sz="2400" baseline="-25000" dirty="0"/>
          </a:p>
        </p:txBody>
      </p:sp>
      <p:sp>
        <p:nvSpPr>
          <p:cNvPr id="6" name="Right Arrow 5"/>
          <p:cNvSpPr/>
          <p:nvPr/>
        </p:nvSpPr>
        <p:spPr>
          <a:xfrm>
            <a:off x="1940762" y="3369462"/>
            <a:ext cx="581724" cy="17641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40762" y="4110390"/>
            <a:ext cx="61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OH-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88153" y="4444102"/>
            <a:ext cx="61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OH-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12677" y="4784522"/>
            <a:ext cx="61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OH-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07771" y="4567590"/>
            <a:ext cx="61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OH-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79204" y="4045858"/>
            <a:ext cx="61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OH-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73432" y="3199442"/>
            <a:ext cx="2044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Fe </a:t>
            </a:r>
            <a:r>
              <a:rPr lang="en-US" sz="2400" baseline="30000" dirty="0" smtClean="0"/>
              <a:t>2+  </a:t>
            </a:r>
            <a:r>
              <a:rPr lang="en-US" sz="2400" dirty="0" smtClean="0"/>
              <a:t>+  SO</a:t>
            </a:r>
            <a:r>
              <a:rPr lang="en-US" sz="2400" baseline="-25000" dirty="0" smtClean="0"/>
              <a:t>4</a:t>
            </a:r>
            <a:r>
              <a:rPr lang="en-US" sz="2400" baseline="30000" dirty="0" smtClean="0"/>
              <a:t>2-</a:t>
            </a:r>
            <a:endParaRPr lang="en-US" sz="2400" baseline="30000" dirty="0"/>
          </a:p>
        </p:txBody>
      </p:sp>
      <p:sp>
        <p:nvSpPr>
          <p:cNvPr id="13" name="Hexagon 12"/>
          <p:cNvSpPr/>
          <p:nvPr/>
        </p:nvSpPr>
        <p:spPr>
          <a:xfrm>
            <a:off x="3709545" y="4179958"/>
            <a:ext cx="856849" cy="633476"/>
          </a:xfrm>
          <a:prstGeom prst="hexagon">
            <a:avLst/>
          </a:prstGeom>
          <a:solidFill>
            <a:srgbClr val="9966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 -</a:t>
            </a:r>
          </a:p>
          <a:p>
            <a:pPr algn="ctr"/>
            <a:r>
              <a:rPr lang="en-US" dirty="0" smtClean="0"/>
              <a:t>-  -</a:t>
            </a:r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2998756" y="3598796"/>
            <a:ext cx="899626" cy="529235"/>
          </a:xfrm>
          <a:custGeom>
            <a:avLst/>
            <a:gdLst>
              <a:gd name="connsiteX0" fmla="*/ 0 w 899626"/>
              <a:gd name="connsiteY0" fmla="*/ 0 h 529235"/>
              <a:gd name="connsiteX1" fmla="*/ 546832 w 899626"/>
              <a:gd name="connsiteY1" fmla="*/ 123488 h 529235"/>
              <a:gd name="connsiteX2" fmla="*/ 899626 w 899626"/>
              <a:gd name="connsiteY2" fmla="*/ 529235 h 52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626" h="529235">
                <a:moveTo>
                  <a:pt x="0" y="0"/>
                </a:moveTo>
                <a:cubicBezTo>
                  <a:pt x="198447" y="17641"/>
                  <a:pt x="396894" y="35282"/>
                  <a:pt x="546832" y="123488"/>
                </a:cubicBezTo>
                <a:cubicBezTo>
                  <a:pt x="696770" y="211694"/>
                  <a:pt x="837887" y="479252"/>
                  <a:pt x="899626" y="529235"/>
                </a:cubicBezTo>
              </a:path>
            </a:pathLst>
          </a:custGeom>
          <a:ln w="38100" cmpd="sng">
            <a:solidFill>
              <a:srgbClr val="8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506494" y="3669361"/>
            <a:ext cx="315864" cy="723287"/>
          </a:xfrm>
          <a:custGeom>
            <a:avLst/>
            <a:gdLst>
              <a:gd name="connsiteX0" fmla="*/ 15989 w 315864"/>
              <a:gd name="connsiteY0" fmla="*/ 723287 h 723287"/>
              <a:gd name="connsiteX1" fmla="*/ 33628 w 315864"/>
              <a:gd name="connsiteY1" fmla="*/ 335182 h 723287"/>
              <a:gd name="connsiteX2" fmla="*/ 315864 w 315864"/>
              <a:gd name="connsiteY2" fmla="*/ 0 h 72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864" h="723287">
                <a:moveTo>
                  <a:pt x="15989" y="723287"/>
                </a:moveTo>
                <a:cubicBezTo>
                  <a:pt x="-181" y="589508"/>
                  <a:pt x="-16351" y="455730"/>
                  <a:pt x="33628" y="335182"/>
                </a:cubicBezTo>
                <a:cubicBezTo>
                  <a:pt x="83607" y="214634"/>
                  <a:pt x="251185" y="67624"/>
                  <a:pt x="315864" y="0"/>
                </a:cubicBezTo>
              </a:path>
            </a:pathLst>
          </a:custGeom>
          <a:ln w="28575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769436" y="4889239"/>
            <a:ext cx="482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H+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4717481" y="3380733"/>
            <a:ext cx="581724" cy="17641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15399" y="3212956"/>
            <a:ext cx="1352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Fe(OH)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5487006" y="3689997"/>
            <a:ext cx="1695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available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304099" y="4003548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</a:t>
            </a:r>
            <a:r>
              <a:rPr lang="en-US" baseline="30000" dirty="0" smtClean="0"/>
              <a:t>2+</a:t>
            </a:r>
            <a:endParaRPr lang="en-US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1381337" y="5752150"/>
            <a:ext cx="6686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Iron is </a:t>
            </a:r>
            <a:r>
              <a:rPr lang="en-US" sz="2400" i="1" dirty="0" smtClean="0"/>
              <a:t>1000x</a:t>
            </a:r>
            <a:r>
              <a:rPr lang="en-US" sz="2400" dirty="0" smtClean="0"/>
              <a:t> less available at pH 8.5 than 7.5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704810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Iron Deficiency in Tomato</a:t>
            </a:r>
            <a:endParaRPr lang="en-US" dirty="0"/>
          </a:p>
        </p:txBody>
      </p:sp>
      <p:pic>
        <p:nvPicPr>
          <p:cNvPr id="4" name="Content Placeholder 3" descr="tomato iro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524000"/>
            <a:ext cx="5486400" cy="3657600"/>
          </a:xfrm>
        </p:spPr>
      </p:pic>
      <p:pic>
        <p:nvPicPr>
          <p:cNvPr id="6" name="Picture 5" descr="potato iron deficiency.jpg"/>
          <p:cNvPicPr>
            <a:picLocks noChangeAspect="1"/>
          </p:cNvPicPr>
          <p:nvPr/>
        </p:nvPicPr>
        <p:blipFill>
          <a:blip r:embed="rId5" cstate="print"/>
          <a:srcRect t="19178"/>
          <a:stretch>
            <a:fillRect/>
          </a:stretch>
        </p:blipFill>
        <p:spPr>
          <a:xfrm>
            <a:off x="6248400" y="3352800"/>
            <a:ext cx="2262753" cy="2743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Manganese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Manganese involved as a coenzyme</a:t>
            </a:r>
          </a:p>
          <a:p>
            <a:r>
              <a:rPr lang="en-US" dirty="0" smtClean="0"/>
              <a:t>It is not often deficient on soils in Kentucky</a:t>
            </a:r>
          </a:p>
          <a:p>
            <a:r>
              <a:rPr lang="en-US" dirty="0" smtClean="0"/>
              <a:t>Can be toxic at a low (&lt;5.8) pH</a:t>
            </a:r>
          </a:p>
          <a:p>
            <a:pPr lvl="1"/>
            <a:r>
              <a:rPr lang="en-US" dirty="0" smtClean="0"/>
              <a:t>Particularly toxic to cucurbit crops</a:t>
            </a:r>
          </a:p>
          <a:p>
            <a:pPr>
              <a:buNone/>
            </a:pP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9EE7-D092-A54E-89AF-D366B1364DBE}" type="slidenum">
              <a:rPr lang="en-US"/>
              <a:pPr/>
              <a:t>6</a:t>
            </a:fld>
            <a:endParaRPr lang="en-US"/>
          </a:p>
        </p:txBody>
      </p:sp>
      <p:pic>
        <p:nvPicPr>
          <p:cNvPr id="130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323" y="633479"/>
            <a:ext cx="5291850" cy="454812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150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5438" y="4692650"/>
            <a:ext cx="5228562" cy="2032374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1508" name="Rectangle 12"/>
          <p:cNvSpPr>
            <a:spLocks noChangeArrowheads="1"/>
          </p:cNvSpPr>
          <p:nvPr/>
        </p:nvSpPr>
        <p:spPr bwMode="auto">
          <a:xfrm>
            <a:off x="0" y="6469437"/>
            <a:ext cx="144780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146" tIns="36573" rIns="73146" bIns="36573">
            <a:spAutoFit/>
          </a:bodyPr>
          <a:lstStyle/>
          <a:p>
            <a:pPr algn="l" defTabSz="731838">
              <a:spcBef>
                <a:spcPct val="50000"/>
              </a:spcBef>
              <a:tabLst>
                <a:tab pos="574675" algn="l"/>
              </a:tabLst>
            </a:pPr>
            <a:r>
              <a:rPr lang="en-US" sz="1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Source: Argus, 2000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79888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 descr="MnToxicity1"/>
          <p:cNvSpPr>
            <a:spLocks noGrp="1" noChangeAspect="1" noChangeArrowheads="1"/>
          </p:cNvSpPr>
          <p:nvPr isPhoto="1"/>
        </p:nvSpPr>
        <p:spPr bwMode="auto">
          <a:xfrm>
            <a:off x="838200" y="914400"/>
            <a:ext cx="7620000" cy="50800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7 Mn Toxicity in cantaloupe D. Langston, UGA, Bugwood.org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rcRect t="8392" r="20833"/>
          <a:stretch>
            <a:fillRect/>
          </a:stretch>
        </p:blipFill>
        <p:spPr>
          <a:xfrm>
            <a:off x="1219200" y="609600"/>
            <a:ext cx="6542272" cy="5638800"/>
          </a:xfrm>
        </p:spPr>
      </p:pic>
    </p:spTree>
    <p:custDataLst>
      <p:tags r:id="rId1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 descr="MnToxicity2"/>
          <p:cNvSpPr>
            <a:spLocks noGrp="1" noChangeAspect="1" noChangeArrowheads="1"/>
          </p:cNvSpPr>
          <p:nvPr isPhoto="1"/>
        </p:nvSpPr>
        <p:spPr bwMode="auto">
          <a:xfrm>
            <a:off x="1066800" y="1143000"/>
            <a:ext cx="7391400" cy="49276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Zinc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Zinc is a coenzyme for photosynthesis</a:t>
            </a:r>
          </a:p>
          <a:p>
            <a:r>
              <a:rPr lang="en-US" dirty="0" smtClean="0"/>
              <a:t>Zinc moves very poorly in soils and can be bound on high pH soils</a:t>
            </a:r>
          </a:p>
          <a:p>
            <a:pPr lvl="1"/>
            <a:r>
              <a:rPr lang="en-US" dirty="0" smtClean="0"/>
              <a:t>High pH soils zinc sulfate is bound easily, </a:t>
            </a:r>
            <a:r>
              <a:rPr lang="en-US" dirty="0" err="1" smtClean="0"/>
              <a:t>chelates</a:t>
            </a:r>
            <a:r>
              <a:rPr lang="en-US" dirty="0" smtClean="0"/>
              <a:t> must be used</a:t>
            </a:r>
          </a:p>
          <a:p>
            <a:r>
              <a:rPr lang="en-US" dirty="0" smtClean="0"/>
              <a:t>Often deficient in early spring (cool) plantings</a:t>
            </a:r>
          </a:p>
          <a:p>
            <a:pPr lvl="1"/>
            <a:r>
              <a:rPr lang="en-US" dirty="0" smtClean="0"/>
              <a:t>Applications of a small amount of zinc in setter water can help 1-2 lbs/100 gallon</a:t>
            </a:r>
          </a:p>
          <a:p>
            <a:r>
              <a:rPr lang="en-US" dirty="0" smtClean="0"/>
              <a:t>Banding applications at a rate of 20-30 lb/acre of zinc sulfate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Zinc Deficiency</a:t>
            </a:r>
            <a:endParaRPr lang="en-US" dirty="0"/>
          </a:p>
        </p:txBody>
      </p:sp>
      <p:pic>
        <p:nvPicPr>
          <p:cNvPr id="4" name="Content Placeholder 3" descr="3 Zinc Deficiency Whole Plant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581400" y="2209800"/>
            <a:ext cx="4711700" cy="4038600"/>
          </a:xfrm>
        </p:spPr>
      </p:pic>
      <p:pic>
        <p:nvPicPr>
          <p:cNvPr id="6" name="Picture 5" descr="4 Zinc Deficiency Close u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990600"/>
            <a:ext cx="3169774" cy="5257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Molybdenum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coenzyme for nitrate </a:t>
            </a:r>
            <a:r>
              <a:rPr lang="en-US" dirty="0" err="1" smtClean="0"/>
              <a:t>reductase</a:t>
            </a:r>
            <a:r>
              <a:rPr lang="en-US" dirty="0" smtClean="0"/>
              <a:t>, when deficient plants resemble slight nitrogen deficiency but in </a:t>
            </a:r>
            <a:r>
              <a:rPr lang="en-US" i="1" dirty="0" smtClean="0"/>
              <a:t>new</a:t>
            </a:r>
            <a:r>
              <a:rPr lang="en-US" dirty="0" smtClean="0"/>
              <a:t> leaves</a:t>
            </a:r>
          </a:p>
          <a:p>
            <a:r>
              <a:rPr lang="en-US" dirty="0" smtClean="0"/>
              <a:t>Really only observed in melons in Kentucky</a:t>
            </a:r>
          </a:p>
          <a:p>
            <a:r>
              <a:rPr lang="en-US" dirty="0" smtClean="0"/>
              <a:t>Required in very low quantities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Molybdenum Deficiency in Melons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038600" cy="4525963"/>
          </a:xfrm>
        </p:spPr>
        <p:txBody>
          <a:bodyPr/>
          <a:lstStyle/>
          <a:p>
            <a:r>
              <a:rPr lang="en-US" sz="2800" dirty="0"/>
              <a:t>Primarily on young cantaloupe plants</a:t>
            </a:r>
          </a:p>
          <a:p>
            <a:r>
              <a:rPr lang="en-US" sz="2800" dirty="0"/>
              <a:t>Heavy dark soils</a:t>
            </a:r>
          </a:p>
          <a:p>
            <a:r>
              <a:rPr lang="en-US" sz="2800" dirty="0" smtClean="0"/>
              <a:t>Setter </a:t>
            </a:r>
            <a:r>
              <a:rPr lang="en-US" sz="2800" dirty="0" err="1" smtClean="0"/>
              <a:t>Moly</a:t>
            </a:r>
            <a:r>
              <a:rPr lang="en-US" sz="2800" dirty="0" smtClean="0"/>
              <a:t> (liquid molybdenum 4%) </a:t>
            </a:r>
            <a:r>
              <a:rPr lang="en-US" sz="2800" dirty="0"/>
              <a:t>will correct symptoms</a:t>
            </a:r>
          </a:p>
          <a:p>
            <a:endParaRPr lang="en-US" sz="2800" dirty="0"/>
          </a:p>
        </p:txBody>
      </p:sp>
      <p:pic>
        <p:nvPicPr>
          <p:cNvPr id="163844" name="Picture 4" descr="CANM (2)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24400" y="1981200"/>
            <a:ext cx="4038600" cy="3452813"/>
          </a:xfrm>
          <a:noFill/>
          <a:ln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Tomato Fertility Recommendations </a:t>
            </a:r>
            <a:endParaRPr lang="en-US" dirty="0"/>
          </a:p>
        </p:txBody>
      </p:sp>
      <p:pic>
        <p:nvPicPr>
          <p:cNvPr id="1146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81000" y="1295400"/>
            <a:ext cx="3657600" cy="484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These recommendations are for a Loam soil</a:t>
            </a:r>
          </a:p>
          <a:p>
            <a:r>
              <a:rPr lang="en-US" dirty="0" smtClean="0"/>
              <a:t>For sands they would be higher</a:t>
            </a:r>
          </a:p>
          <a:p>
            <a:r>
              <a:rPr lang="en-US" dirty="0" smtClean="0"/>
              <a:t>For clay slightly lower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Fertility Programs</a:t>
            </a:r>
            <a:endParaRPr lang="en-US" dirty="0"/>
          </a:p>
        </p:txBody>
      </p:sp>
      <p:graphicFrame>
        <p:nvGraphicFramePr>
          <p:cNvPr id="7175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685800" y="1676400"/>
          <a:ext cx="8001000" cy="2057400"/>
        </p:xfrm>
        <a:graphic>
          <a:graphicData uri="http://schemas.openxmlformats.org/presentationml/2006/ole">
            <p:oleObj spid="_x0000_s7175" name="Document" r:id="rId5" imgW="6998398" imgH="1456846" progId="Word.Document.12">
              <p:embed/>
            </p:oleObj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733800"/>
            <a:ext cx="8077200" cy="113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4953000"/>
            <a:ext cx="8077200" cy="135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Calculating a </a:t>
            </a:r>
            <a:r>
              <a:rPr lang="en-US" dirty="0" err="1" smtClean="0"/>
              <a:t>Fertigation</a:t>
            </a:r>
            <a:r>
              <a:rPr lang="en-US" dirty="0" smtClean="0"/>
              <a:t> Program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can calculate based on row feet</a:t>
            </a:r>
          </a:p>
          <a:p>
            <a:r>
              <a:rPr lang="en-US" dirty="0" smtClean="0"/>
              <a:t>1 acre is 43,560/6 = 7260 linear row feet</a:t>
            </a:r>
          </a:p>
          <a:p>
            <a:r>
              <a:rPr lang="en-US" dirty="0" smtClean="0"/>
              <a:t>7260 linear feet row in 1 acre</a:t>
            </a:r>
          </a:p>
          <a:p>
            <a:endParaRPr lang="en-US" dirty="0" smtClean="0"/>
          </a:p>
        </p:txBody>
      </p:sp>
      <p:grpSp>
        <p:nvGrpSpPr>
          <p:cNvPr id="5" name="Group 14"/>
          <p:cNvGrpSpPr/>
          <p:nvPr/>
        </p:nvGrpSpPr>
        <p:grpSpPr>
          <a:xfrm>
            <a:off x="1371600" y="4495800"/>
            <a:ext cx="7010401" cy="1524000"/>
            <a:chOff x="3069167" y="3124200"/>
            <a:chExt cx="5389033" cy="1066800"/>
          </a:xfrm>
        </p:grpSpPr>
        <p:sp>
          <p:nvSpPr>
            <p:cNvPr id="4" name="Cube 3"/>
            <p:cNvSpPr/>
            <p:nvPr/>
          </p:nvSpPr>
          <p:spPr>
            <a:xfrm>
              <a:off x="3069167" y="3124200"/>
              <a:ext cx="4093633" cy="1066800"/>
            </a:xfrm>
            <a:prstGeom prst="cube">
              <a:avLst>
                <a:gd name="adj" fmla="val 8744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3657600" y="3124200"/>
              <a:ext cx="83820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3810000" y="3124200"/>
              <a:ext cx="83820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3962400" y="3124200"/>
              <a:ext cx="83820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4114800" y="3124200"/>
              <a:ext cx="83820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267200" y="3124200"/>
              <a:ext cx="83820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4419600" y="3124200"/>
              <a:ext cx="83820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4572000" y="3124200"/>
              <a:ext cx="83820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4724400" y="3124200"/>
              <a:ext cx="83820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086600" y="3276600"/>
              <a:ext cx="1371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/>
                <a:t>43,560 ft</a:t>
              </a:r>
              <a:r>
                <a:rPr lang="en-US" sz="2200" b="1" baseline="30000" dirty="0" smtClean="0"/>
                <a:t>2 </a:t>
              </a:r>
              <a:r>
                <a:rPr lang="en-US" sz="2200" b="1" dirty="0" smtClean="0"/>
                <a:t> in 1 acre</a:t>
              </a:r>
              <a:endParaRPr lang="en-US" sz="2200" b="1" baseline="30000" dirty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456164"/>
            <a:ext cx="7024744" cy="1143000"/>
          </a:xfrm>
        </p:spPr>
        <p:txBody>
          <a:bodyPr/>
          <a:lstStyle/>
          <a:p>
            <a:r>
              <a:rPr lang="en-US" dirty="0" smtClean="0"/>
              <a:t>pH and alkalinity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 and alkalinity are not always the same</a:t>
            </a:r>
          </a:p>
          <a:p>
            <a:pPr lvl="1"/>
            <a:r>
              <a:rPr lang="en-US" dirty="0" smtClean="0"/>
              <a:t>Alkalinity measures the ability of a water solution to resist (buffer) change</a:t>
            </a:r>
          </a:p>
          <a:p>
            <a:pPr lvl="1"/>
            <a:r>
              <a:rPr lang="en-US" dirty="0" smtClean="0"/>
              <a:t>A high pH in a soil that has low buffer [carbonates (</a:t>
            </a:r>
            <a:r>
              <a:rPr lang="en-US" dirty="0" err="1" smtClean="0"/>
              <a:t>Ca</a:t>
            </a:r>
            <a:r>
              <a:rPr lang="en-US" dirty="0" smtClean="0"/>
              <a:t>/Mg)] is easy to change</a:t>
            </a:r>
          </a:p>
          <a:p>
            <a:pPr lvl="1"/>
            <a:r>
              <a:rPr lang="en-US" dirty="0" smtClean="0"/>
              <a:t>A high pH in a highly alkaline (large amounts of Ca/Mg) is hard to change</a:t>
            </a:r>
          </a:p>
          <a:p>
            <a:pPr lvl="1"/>
            <a:r>
              <a:rPr lang="en-US" dirty="0" smtClean="0"/>
              <a:t>Very important for container production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57864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</a:t>
            </a:r>
            <a:r>
              <a:rPr lang="en-US" dirty="0" err="1" smtClean="0"/>
              <a:t>Fertigation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646237"/>
            <a:ext cx="8686800" cy="4526280"/>
          </a:xfrm>
        </p:spPr>
        <p:txBody>
          <a:bodyPr/>
          <a:lstStyle/>
          <a:p>
            <a:r>
              <a:rPr lang="en-US" dirty="0" smtClean="0"/>
              <a:t>If you have 7260 row-feet per acre</a:t>
            </a:r>
          </a:p>
          <a:p>
            <a:r>
              <a:rPr lang="en-US" dirty="0" smtClean="0"/>
              <a:t>You put out 4000 row-feet of tomatoes</a:t>
            </a:r>
          </a:p>
          <a:p>
            <a:r>
              <a:rPr lang="en-US" dirty="0" smtClean="0"/>
              <a:t>4000/7260 = 0.55 acre</a:t>
            </a:r>
          </a:p>
          <a:p>
            <a:r>
              <a:rPr lang="en-US" dirty="0" smtClean="0"/>
              <a:t>So you need 7.5 lbs of N per week per acre</a:t>
            </a:r>
          </a:p>
          <a:p>
            <a:r>
              <a:rPr lang="en-US" dirty="0" smtClean="0"/>
              <a:t>7.5 lbs x 0.55 = 4.1 lbs of N</a:t>
            </a:r>
          </a:p>
          <a:p>
            <a:r>
              <a:rPr lang="en-US" dirty="0" smtClean="0"/>
              <a:t>Using calcium nitrate (15.5% N)</a:t>
            </a:r>
          </a:p>
          <a:p>
            <a:r>
              <a:rPr lang="en-US" dirty="0" smtClean="0"/>
              <a:t>4.1/0.155 = 26.7 lbs calcium nitrate/week</a:t>
            </a: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Fertilizer make-up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04800" y="1752600"/>
          <a:ext cx="8458200" cy="4134129"/>
        </p:xfrm>
        <a:graphic>
          <a:graphicData uri="http://schemas.openxmlformats.org/drawingml/2006/table">
            <a:tbl>
              <a:tblPr/>
              <a:tblGrid>
                <a:gridCol w="2483886"/>
                <a:gridCol w="630442"/>
                <a:gridCol w="1084107"/>
                <a:gridCol w="1084107"/>
                <a:gridCol w="1084107"/>
                <a:gridCol w="1085009"/>
                <a:gridCol w="1006542"/>
              </a:tblGrid>
              <a:tr h="585552"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/>
                          <a:ea typeface="Times New Roman"/>
                          <a:cs typeface="Times New Roman"/>
                        </a:rPr>
                        <a:t>Common fertilizers used for </a:t>
                      </a:r>
                      <a:r>
                        <a:rPr lang="en-US" sz="1800" b="1" dirty="0" err="1">
                          <a:latin typeface="Cambria"/>
                          <a:ea typeface="Times New Roman"/>
                          <a:cs typeface="Times New Roman"/>
                        </a:rPr>
                        <a:t>fertigation</a:t>
                      </a:r>
                      <a:r>
                        <a:rPr lang="en-US" sz="1800" b="1" dirty="0">
                          <a:latin typeface="Cambri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latin typeface="Cambria"/>
                          <a:ea typeface="Times New Roman"/>
                          <a:cs typeface="Times New Roman"/>
                        </a:rPr>
                        <a:t>and </a:t>
                      </a:r>
                      <a:r>
                        <a:rPr lang="en-US" sz="1800" b="1" dirty="0">
                          <a:latin typeface="Cambria"/>
                          <a:ea typeface="Times New Roman"/>
                          <a:cs typeface="Times New Roman"/>
                        </a:rPr>
                        <a:t>the amount of fertilizer needed to apply nitrogen per </a:t>
                      </a:r>
                      <a:r>
                        <a:rPr lang="en-US" sz="1800" b="1" dirty="0" smtClean="0">
                          <a:latin typeface="Cambria"/>
                          <a:ea typeface="Times New Roman"/>
                          <a:cs typeface="Times New Roman"/>
                        </a:rPr>
                        <a:t>a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mbria"/>
                          <a:ea typeface="Times New Roman"/>
                          <a:cs typeface="Times New Roman"/>
                        </a:rPr>
                        <a:t>N </a:t>
                      </a:r>
                      <a:r>
                        <a:rPr lang="en-US" sz="1800" b="1" dirty="0" smtClean="0">
                          <a:latin typeface="Cambria"/>
                          <a:ea typeface="Times New Roman"/>
                          <a:cs typeface="Times New Roman"/>
                        </a:rPr>
                        <a:t>(lb/a</a:t>
                      </a:r>
                      <a:r>
                        <a:rPr lang="en-US" sz="1800" b="1" dirty="0">
                          <a:latin typeface="Cambria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mbria"/>
                          <a:ea typeface="Times New Roman"/>
                          <a:cs typeface="Times New Roman"/>
                        </a:rPr>
                        <a:t>% N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mbria"/>
                          <a:ea typeface="Times New Roman"/>
                          <a:cs typeface="Times New Roman"/>
                        </a:rPr>
                        <a:t>1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mbria"/>
                          <a:ea typeface="Times New Roman"/>
                          <a:cs typeface="Times New Roman"/>
                        </a:rPr>
                        <a:t>2.5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mbri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mbria"/>
                          <a:ea typeface="Times New Roman"/>
                          <a:cs typeface="Times New Roman"/>
                        </a:rPr>
                        <a:t>7.5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mbria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8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Ammonium nitrate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3.3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8.3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16.6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62.3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33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Ammonium sulfate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4.7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11.8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23.6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35.3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5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Monoammonium phosphate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9.1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22.8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45.6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68.3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91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Diammonium phosphate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5.6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Calcium nitrate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15.5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6.5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16.3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32.6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48.8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Potassium nitrate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7.7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19.3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38.6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57.8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77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9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Urea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2.2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5.5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16.5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mbria"/>
                          <a:ea typeface="Times New Roman"/>
                          <a:cs typeface="Times New Roman"/>
                        </a:rPr>
                        <a:t>20-10-20</a:t>
                      </a:r>
                      <a:endParaRPr lang="en-US" sz="18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5.0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12.5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25.0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mbria"/>
                          <a:ea typeface="Times New Roman"/>
                          <a:cs typeface="Times New Roman"/>
                        </a:rPr>
                        <a:t>37.5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Organic Nutrient Management</a:t>
            </a:r>
            <a:endParaRPr lang="en-US" dirty="0"/>
          </a:p>
        </p:txBody>
      </p:sp>
      <p:pic>
        <p:nvPicPr>
          <p:cNvPr id="7" name="Content Placeholder 6" descr="IMG_40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7528" y="1646238"/>
            <a:ext cx="6788943" cy="4525962"/>
          </a:xfrm>
        </p:spPr>
      </p:pic>
      <p:sp>
        <p:nvSpPr>
          <p:cNvPr id="8" name="TextBox 7"/>
          <p:cNvSpPr txBox="1"/>
          <p:nvPr/>
        </p:nvSpPr>
        <p:spPr>
          <a:xfrm>
            <a:off x="1143000" y="6096000"/>
            <a:ext cx="3609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Delvin</a:t>
            </a:r>
            <a:r>
              <a:rPr lang="en-US" i="1" dirty="0" smtClean="0"/>
              <a:t> Farms- College Grove TN</a:t>
            </a:r>
            <a:endParaRPr lang="en-US" i="1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N Recommendations {tomatoes, peppers, etc]</a:t>
            </a:r>
          </a:p>
          <a:p>
            <a:pPr lvl="1"/>
            <a:r>
              <a:rPr lang="en-US" dirty="0" smtClean="0"/>
              <a:t>125-150 lbs of N per acre</a:t>
            </a:r>
          </a:p>
          <a:p>
            <a:pPr lvl="2"/>
            <a:r>
              <a:rPr lang="en-US" dirty="0" smtClean="0"/>
              <a:t>50-75 lbs </a:t>
            </a:r>
            <a:r>
              <a:rPr lang="en-US" dirty="0" err="1" smtClean="0"/>
              <a:t>preplant</a:t>
            </a:r>
            <a:endParaRPr lang="en-US" dirty="0" smtClean="0"/>
          </a:p>
          <a:p>
            <a:pPr lvl="3"/>
            <a:r>
              <a:rPr lang="en-US" dirty="0" smtClean="0"/>
              <a:t>Granular lower cost fertilizer</a:t>
            </a:r>
          </a:p>
          <a:p>
            <a:pPr lvl="2"/>
            <a:r>
              <a:rPr lang="en-US" dirty="0" smtClean="0"/>
              <a:t>50 lbs through </a:t>
            </a:r>
            <a:r>
              <a:rPr lang="en-US" dirty="0" err="1" smtClean="0"/>
              <a:t>fertigation</a:t>
            </a:r>
            <a:r>
              <a:rPr lang="en-US" dirty="0" smtClean="0"/>
              <a:t> or banding during season</a:t>
            </a:r>
          </a:p>
          <a:p>
            <a:pPr lvl="3"/>
            <a:r>
              <a:rPr lang="en-US" dirty="0" smtClean="0"/>
              <a:t>Higher cost water soluble fertilizer</a:t>
            </a:r>
          </a:p>
          <a:p>
            <a:pPr lvl="2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Manage 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General purpose organic fertilizer: Examples of products are </a:t>
            </a:r>
            <a:r>
              <a:rPr lang="en-US" dirty="0" err="1" smtClean="0"/>
              <a:t>Fertrell</a:t>
            </a:r>
            <a:r>
              <a:rPr lang="en-US" dirty="0" smtClean="0"/>
              <a:t> Earth Friendly All purpose 5-5-3 ($24.75/ 50 lb) Approximately 2000 pounds of </a:t>
            </a:r>
            <a:r>
              <a:rPr lang="en-US" dirty="0" err="1" smtClean="0"/>
              <a:t>Fertrell</a:t>
            </a:r>
            <a:r>
              <a:rPr lang="en-US" dirty="0" smtClean="0"/>
              <a:t> Earth Friendly 5-5-3 would be required per acre of production to reach 100 pounds of total N.</a:t>
            </a:r>
          </a:p>
          <a:p>
            <a:pPr lvl="1"/>
            <a:r>
              <a:rPr lang="en-US" dirty="0" smtClean="0"/>
              <a:t>$990/acre</a:t>
            </a:r>
          </a:p>
          <a:p>
            <a:r>
              <a:rPr lang="en-US" dirty="0" smtClean="0"/>
              <a:t>This is unacceptable and does not fit with the ethos of organic production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Organic nutrient </a:t>
            </a:r>
            <a:r>
              <a:rPr lang="en-US" dirty="0" err="1" smtClean="0"/>
              <a:t>managment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6324600" cy="2819400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/>
              <a:t>Cover cropping and crop rotation</a:t>
            </a:r>
          </a:p>
          <a:p>
            <a:pPr marL="514350" indent="-514350">
              <a:buNone/>
            </a:pPr>
            <a:r>
              <a:rPr lang="en-US" dirty="0" smtClean="0"/>
              <a:t>Composting and/or manure</a:t>
            </a:r>
          </a:p>
          <a:p>
            <a:pPr marL="514350" indent="-514350">
              <a:buNone/>
            </a:pPr>
            <a:r>
              <a:rPr lang="en-US" dirty="0" smtClean="0"/>
              <a:t>Supplemental fertilizers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581400"/>
            <a:ext cx="185766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Cover crops and nutrition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6248400" cy="3840163"/>
          </a:xfrm>
        </p:spPr>
        <p:txBody>
          <a:bodyPr>
            <a:normAutofit lnSpcReduction="10000"/>
          </a:bodyPr>
          <a:lstStyle/>
          <a:p>
            <a:pPr marL="514350" indent="-514350"/>
            <a:r>
              <a:rPr lang="en-US" dirty="0" smtClean="0"/>
              <a:t>Deep rooted cover crops will scavenge nutrients and prevent leaching from winter rains</a:t>
            </a:r>
          </a:p>
          <a:p>
            <a:pPr lvl="1" indent="-514350"/>
            <a:r>
              <a:rPr lang="en-US" dirty="0" smtClean="0"/>
              <a:t>Cereal rye is probably best suited for this role Kentucky-</a:t>
            </a:r>
          </a:p>
          <a:p>
            <a:pPr lvl="1" indent="-514350"/>
            <a:r>
              <a:rPr lang="en-US" dirty="0" smtClean="0"/>
              <a:t>Many legumes do not establish as well in fall and do not scavenge nutrients well</a:t>
            </a:r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724400"/>
            <a:ext cx="250139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Biomass yield and nutrient accumulation of cover crops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304800" y="1752600"/>
          <a:ext cx="8534400" cy="36728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95400"/>
                <a:gridCol w="990600"/>
                <a:gridCol w="1066800"/>
                <a:gridCol w="1219200"/>
                <a:gridCol w="1524000"/>
                <a:gridCol w="1295400"/>
                <a:gridCol w="1143000"/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Biomass yield</a:t>
                      </a:r>
                      <a:r>
                        <a:rPr lang="en-US" sz="1600" baseline="0" dirty="0" smtClean="0"/>
                        <a:t> (dry weight) and nutrient accumulation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u="none" dirty="0" smtClean="0"/>
                        <a:t>Crop</a:t>
                      </a:r>
                      <a:endParaRPr lang="en-US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 smtClean="0"/>
                        <a:t>Biomass (lbs/ac)</a:t>
                      </a:r>
                      <a:endParaRPr lang="en-US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 smtClean="0"/>
                        <a:t>Nitrogen (lbs/ac)</a:t>
                      </a:r>
                      <a:endParaRPr lang="en-US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 smtClean="0"/>
                        <a:t>Potassium (lbs/ac)</a:t>
                      </a:r>
                      <a:endParaRPr lang="en-US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 smtClean="0"/>
                        <a:t>Phosphorous (lbs/ac)</a:t>
                      </a:r>
                      <a:endParaRPr lang="en-US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 smtClean="0"/>
                        <a:t>Magnesium</a:t>
                      </a:r>
                      <a:r>
                        <a:rPr lang="en-US" sz="1600" u="none" baseline="0" dirty="0" smtClean="0"/>
                        <a:t> (lbs/ac)</a:t>
                      </a:r>
                      <a:endParaRPr lang="en-US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 smtClean="0"/>
                        <a:t>Calcium (lbs/ac)</a:t>
                      </a:r>
                      <a:endParaRPr lang="en-US" sz="1600" u="non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Hairy Vetch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3,260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52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Crimson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Clover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4,243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62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Austrian</a:t>
                      </a:r>
                      <a:r>
                        <a:rPr lang="en-US" sz="1600" baseline="0" dirty="0" smtClean="0"/>
                        <a:t> W.P.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4,114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45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Rye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5,608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22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 gridSpan="7">
                  <a:txBody>
                    <a:bodyPr/>
                    <a:lstStyle/>
                    <a:p>
                      <a:r>
                        <a:rPr lang="en-US" sz="1600" dirty="0" smtClean="0"/>
                        <a:t>Hoyt,</a:t>
                      </a:r>
                      <a:r>
                        <a:rPr lang="en-US" sz="1600" baseline="0" dirty="0" smtClean="0"/>
                        <a:t> G.D. 1987. Legumes as a green manure in conservation tillage. P. 96-98. In: J.F. Powers (</a:t>
                      </a:r>
                      <a:r>
                        <a:rPr lang="en-US" sz="1600" baseline="0" dirty="0" err="1" smtClean="0"/>
                        <a:t>ed</a:t>
                      </a:r>
                      <a:r>
                        <a:rPr lang="en-US" sz="1600" baseline="0" dirty="0" smtClean="0"/>
                        <a:t>) The role of legumes in conservation tillage systems. Soil Conservation society of America, Ankeny, Iowa.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Nitrogen fixing cover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 production from legumes can vary from 40-200 lbs+ of N per acre</a:t>
            </a:r>
          </a:p>
          <a:p>
            <a:pPr lvl="1"/>
            <a:r>
              <a:rPr lang="en-US" sz="2800" dirty="0" smtClean="0"/>
              <a:t>Affected by: plant stand, soil pH, nodulation, and soil moisture</a:t>
            </a:r>
          </a:p>
          <a:p>
            <a:r>
              <a:rPr lang="en-US" sz="2800" dirty="0" smtClean="0"/>
              <a:t>The portion of N available in the first year is usually 30-60% the total amount in the plant</a:t>
            </a:r>
          </a:p>
          <a:p>
            <a:pPr lvl="1"/>
            <a:r>
              <a:rPr lang="en-US" sz="2800" dirty="0" smtClean="0"/>
              <a:t>Usually lower (30%) when just left on the surface and higher (60%) when incorporated</a:t>
            </a:r>
          </a:p>
          <a:p>
            <a:pPr lvl="1"/>
            <a:r>
              <a:rPr lang="en-US" sz="2800" dirty="0" smtClean="0"/>
              <a:t>Do not incorporate too deep (top 6”)</a:t>
            </a:r>
          </a:p>
          <a:p>
            <a:pPr lvl="1"/>
            <a:endParaRPr lang="en-US" sz="2800" dirty="0"/>
          </a:p>
        </p:txBody>
      </p:sp>
    </p:spTree>
    <p:custDataLst>
      <p:tags r:id="rId1"/>
    </p:custData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Determining Fertility from Cover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be completely accurate you could do a tissue analysis of crops, but……</a:t>
            </a:r>
          </a:p>
          <a:p>
            <a:r>
              <a:rPr lang="en-US" dirty="0" smtClean="0"/>
              <a:t>A lot of work has been done determining the typical N levels in different cover crops</a:t>
            </a:r>
          </a:p>
          <a:p>
            <a:r>
              <a:rPr lang="en-US" dirty="0" smtClean="0"/>
              <a:t>This (N) is very consistent from year to year</a:t>
            </a:r>
          </a:p>
          <a:p>
            <a:r>
              <a:rPr lang="en-US" dirty="0" smtClean="0"/>
              <a:t>The biggest changes are in biomass per acre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Nutrient uptake and soil acidification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57200" y="1524000"/>
            <a:ext cx="4289777" cy="434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76800" y="1676400"/>
            <a:ext cx="3886200" cy="414528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Over time crop accumulation of </a:t>
            </a:r>
            <a:r>
              <a:rPr lang="en-US" sz="2400" dirty="0" err="1" smtClean="0"/>
              <a:t>cations</a:t>
            </a:r>
            <a:r>
              <a:rPr lang="en-US" sz="2400" dirty="0" smtClean="0"/>
              <a:t> by crops will slowly drop soil pH</a:t>
            </a:r>
          </a:p>
          <a:p>
            <a:r>
              <a:rPr lang="en-US" sz="2400" dirty="0" smtClean="0"/>
              <a:t>Usually 1-2 tons of lime every few years of production</a:t>
            </a:r>
          </a:p>
          <a:p>
            <a:r>
              <a:rPr lang="en-US" sz="2400" dirty="0" smtClean="0"/>
              <a:t>Changes based on fertilizer used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62000" y="6211669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Source: Management strategies to reduce the rate of soil acidification. http://www.ianrpubs.unl.edu/pages/publicationD.jsp?publicationId=111</a:t>
            </a:r>
            <a:endParaRPr lang="en-US" sz="1200" dirty="0"/>
          </a:p>
        </p:txBody>
      </p:sp>
    </p:spTree>
    <p:custDataLst>
      <p:tags r:id="rId1"/>
    </p:custData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Taking a sample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828800"/>
            <a:ext cx="5019626" cy="333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5334000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Cover Crop Sampling Instructions </a:t>
            </a:r>
          </a:p>
          <a:p>
            <a:r>
              <a:rPr lang="en-US" dirty="0"/>
              <a:t>For Use with the OSU Cover Crop Calculator </a:t>
            </a:r>
          </a:p>
          <a:p>
            <a:r>
              <a:rPr lang="en-US" u="sng" dirty="0"/>
              <a:t>http://smallfarms.oregonstate.edu </a:t>
            </a:r>
          </a:p>
          <a:p>
            <a:r>
              <a:rPr lang="en-US" i="1" dirty="0"/>
              <a:t>N. Andrews, D. Sullivan, J. Julian and K. Pool 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0940"/>
          <a:stretch>
            <a:fillRect/>
          </a:stretch>
        </p:blipFill>
        <p:spPr bwMode="auto">
          <a:xfrm>
            <a:off x="1905000" y="1752600"/>
            <a:ext cx="343897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0028" y="4205287"/>
            <a:ext cx="3993972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" y="5410200"/>
            <a:ext cx="4572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/>
              <a:t>Cover Crop Sampling Instructions </a:t>
            </a:r>
          </a:p>
          <a:p>
            <a:r>
              <a:rPr lang="en-US" dirty="0"/>
              <a:t>For Use with the OSU Cover Crop Calculator </a:t>
            </a:r>
          </a:p>
          <a:p>
            <a:r>
              <a:rPr lang="en-US" u="sng" dirty="0"/>
              <a:t>http://smallfarms.oregonstate.edu </a:t>
            </a:r>
          </a:p>
          <a:p>
            <a:r>
              <a:rPr lang="en-US" i="1" dirty="0"/>
              <a:t>N. Andrews, D. Sullivan, J. Julian and K. Pool 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getting representative samples</a:t>
            </a:r>
          </a:p>
          <a:p>
            <a:pPr lvl="1"/>
            <a:r>
              <a:rPr lang="en-US" dirty="0" smtClean="0"/>
              <a:t>Do not combine samples, do several reps to get a feel for the uniformity of a field</a:t>
            </a:r>
          </a:p>
          <a:p>
            <a:r>
              <a:rPr lang="en-US" dirty="0" smtClean="0"/>
              <a:t>Separate the cover crop and get a dry weight</a:t>
            </a:r>
          </a:p>
          <a:p>
            <a:pPr lvl="1"/>
            <a:r>
              <a:rPr lang="en-US" dirty="0" smtClean="0"/>
              <a:t>They should be “crispy dry”</a:t>
            </a:r>
          </a:p>
          <a:p>
            <a:r>
              <a:rPr lang="en-US" dirty="0" smtClean="0"/>
              <a:t>Then you can begin your calculation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Data</a:t>
            </a:r>
            <a:endParaRPr lang="en-US" dirty="0"/>
          </a:p>
        </p:txBody>
      </p:sp>
      <p:pic>
        <p:nvPicPr>
          <p:cNvPr id="7" name="Content Placeholder 6" descr="IMG_015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981200" y="1524000"/>
            <a:ext cx="6875712" cy="51355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7400" y="1600200"/>
            <a:ext cx="165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Taken 5/7/2011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Vetch Dry Weights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828800"/>
          <a:ext cx="5181600" cy="4191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311198"/>
                <a:gridCol w="1279602"/>
                <a:gridCol w="1295400"/>
              </a:tblGrid>
              <a:tr h="967154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Fresh Weight (lb)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Dry Weight</a:t>
                      </a:r>
                    </a:p>
                    <a:p>
                      <a:r>
                        <a:rPr lang="en-US" dirty="0" smtClean="0"/>
                        <a:t>(lb)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DM</a:t>
                      </a:r>
                      <a:endParaRPr lang="en-US" dirty="0"/>
                    </a:p>
                  </a:txBody>
                  <a:tcPr/>
                </a:tc>
              </a:tr>
              <a:tr h="392235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0.093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14.9</a:t>
                      </a:r>
                      <a:endParaRPr lang="en-US" dirty="0"/>
                    </a:p>
                  </a:txBody>
                  <a:tcPr/>
                </a:tc>
              </a:tr>
              <a:tr h="392235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0.617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0.094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15.2</a:t>
                      </a:r>
                      <a:endParaRPr lang="en-US" dirty="0"/>
                    </a:p>
                  </a:txBody>
                  <a:tcPr/>
                </a:tc>
              </a:tr>
              <a:tr h="392235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0.110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14.7</a:t>
                      </a:r>
                      <a:endParaRPr lang="en-US" dirty="0"/>
                    </a:p>
                  </a:txBody>
                  <a:tcPr/>
                </a:tc>
              </a:tr>
              <a:tr h="392235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14.0</a:t>
                      </a:r>
                      <a:endParaRPr lang="en-US" dirty="0"/>
                    </a:p>
                  </a:txBody>
                  <a:tcPr/>
                </a:tc>
              </a:tr>
              <a:tr h="392235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14.9</a:t>
                      </a:r>
                      <a:endParaRPr lang="en-US" dirty="0"/>
                    </a:p>
                  </a:txBody>
                  <a:tcPr/>
                </a:tc>
              </a:tr>
              <a:tr h="392235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14.7</a:t>
                      </a:r>
                      <a:endParaRPr lang="en-US" dirty="0"/>
                    </a:p>
                  </a:txBody>
                  <a:tcPr/>
                </a:tc>
              </a:tr>
              <a:tr h="39223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Avg</a:t>
                      </a:r>
                      <a:r>
                        <a:rPr lang="en-US" dirty="0" smtClean="0"/>
                        <a:t>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0.105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14.7</a:t>
                      </a:r>
                      <a:endParaRPr lang="en-US" b="1" dirty="0"/>
                    </a:p>
                  </a:txBody>
                  <a:tcPr/>
                </a:tc>
              </a:tr>
              <a:tr h="478204">
                <a:tc gridSpan="4">
                  <a:txBody>
                    <a:bodyPr/>
                    <a:lstStyle/>
                    <a:p>
                      <a:r>
                        <a:rPr lang="en-US" dirty="0" smtClean="0"/>
                        <a:t>All data is per square foot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Determine how much Biomass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had approximately 0.1 lb of vetch per square foot</a:t>
            </a:r>
          </a:p>
          <a:p>
            <a:pPr lvl="1"/>
            <a:r>
              <a:rPr lang="en-US" dirty="0" smtClean="0"/>
              <a:t>This is the biggest factor that can change from year to year</a:t>
            </a:r>
          </a:p>
          <a:p>
            <a:r>
              <a:rPr lang="en-US" dirty="0" smtClean="0"/>
              <a:t>So then we can multiply lbs of cover crop by square feet per acre</a:t>
            </a:r>
          </a:p>
          <a:p>
            <a:r>
              <a:rPr lang="en-US" dirty="0" smtClean="0"/>
              <a:t>43,560  sq ft/acre x 0.1 lb/sq ft = </a:t>
            </a:r>
            <a:r>
              <a:rPr lang="en-US" b="1" dirty="0" smtClean="0"/>
              <a:t>4356 lb/acre</a:t>
            </a: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Determine How much N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15951"/>
          <a:stretch>
            <a:fillRect/>
          </a:stretch>
        </p:blipFill>
        <p:spPr bwMode="auto">
          <a:xfrm>
            <a:off x="1600200" y="1600200"/>
            <a:ext cx="6400800" cy="469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486525"/>
            <a:ext cx="6920741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Legumes N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600199"/>
            <a:ext cx="6818290" cy="476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486525"/>
            <a:ext cx="6920741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Determining N in cover crop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your percentage of N</a:t>
            </a:r>
          </a:p>
          <a:p>
            <a:pPr lvl="1"/>
            <a:r>
              <a:rPr lang="en-US" dirty="0" smtClean="0"/>
              <a:t>Vetch was 3.7%</a:t>
            </a:r>
          </a:p>
          <a:p>
            <a:pPr lvl="1"/>
            <a:r>
              <a:rPr lang="en-US" dirty="0" smtClean="0"/>
              <a:t>For legumes this varies 3.5-4% prior to flowering</a:t>
            </a:r>
          </a:p>
          <a:p>
            <a:pPr lvl="1"/>
            <a:r>
              <a:rPr lang="en-US" dirty="0" smtClean="0"/>
              <a:t>For legumes 3-3.5% after flowering</a:t>
            </a:r>
          </a:p>
          <a:p>
            <a:pPr lvl="1"/>
            <a:r>
              <a:rPr lang="en-US" dirty="0" smtClean="0"/>
              <a:t>Grasses are typically 2-3% N prior to flowering</a:t>
            </a:r>
          </a:p>
          <a:p>
            <a:pPr lvl="1"/>
            <a:r>
              <a:rPr lang="en-US" dirty="0" smtClean="0"/>
              <a:t>Grasses are 1.5-2.5% after flowering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Determining 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your biomass per acre and multiply by percent N</a:t>
            </a:r>
          </a:p>
          <a:p>
            <a:pPr lvl="1"/>
            <a:r>
              <a:rPr lang="en-US" dirty="0" smtClean="0"/>
              <a:t>4356 lbs x 3.7% = </a:t>
            </a:r>
            <a:r>
              <a:rPr lang="en-US" b="1" dirty="0" smtClean="0"/>
              <a:t>162 lbs N per acre in the vetch </a:t>
            </a:r>
            <a:r>
              <a:rPr lang="en-US" dirty="0" smtClean="0"/>
              <a:t>planted</a:t>
            </a:r>
          </a:p>
          <a:p>
            <a:pPr lvl="1"/>
            <a:r>
              <a:rPr lang="en-US" dirty="0" smtClean="0"/>
              <a:t>Keep in mind that 4356 lbs of dry matter is high</a:t>
            </a:r>
          </a:p>
          <a:p>
            <a:r>
              <a:rPr lang="en-US" dirty="0" smtClean="0"/>
              <a:t>Is that it?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649" y="4203073"/>
            <a:ext cx="388761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pH/alkalinity impact fertility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900" dirty="0" smtClean="0"/>
              <a:t>At 6.5-6.8 all nutrients are available</a:t>
            </a:r>
            <a:br>
              <a:rPr lang="en-US" sz="2900" dirty="0" smtClean="0"/>
            </a:br>
            <a:r>
              <a:rPr lang="en-US" sz="2900" dirty="0"/>
              <a:t/>
            </a:r>
            <a:br>
              <a:rPr lang="en-US" sz="2900" dirty="0"/>
            </a:br>
            <a:r>
              <a:rPr lang="en-US" sz="2900" dirty="0" smtClean="0"/>
              <a:t>Micronutrients decrease at high pH</a:t>
            </a:r>
            <a:endParaRPr lang="en-US" sz="29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7084" t="20036" r="7000" b="2220"/>
          <a:stretch/>
        </p:blipFill>
        <p:spPr>
          <a:xfrm>
            <a:off x="158757" y="163753"/>
            <a:ext cx="4357016" cy="6623683"/>
          </a:xfrm>
        </p:spPr>
      </p:pic>
      <p:sp>
        <p:nvSpPr>
          <p:cNvPr id="8" name="Rectangle 7"/>
          <p:cNvSpPr/>
          <p:nvPr/>
        </p:nvSpPr>
        <p:spPr>
          <a:xfrm>
            <a:off x="1828800" y="245589"/>
            <a:ext cx="533400" cy="6612411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818292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Rolling or conventional tillage?</a:t>
            </a:r>
            <a:endParaRPr lang="en-US" dirty="0"/>
          </a:p>
        </p:txBody>
      </p:sp>
      <p:pic>
        <p:nvPicPr>
          <p:cNvPr id="4" name="Content Placeholder 3" descr="IMG_01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04800" y="1752600"/>
            <a:ext cx="5141375" cy="3840163"/>
          </a:xfrm>
        </p:spPr>
      </p:pic>
      <p:pic>
        <p:nvPicPr>
          <p:cNvPr id="5" name="Picture 4" descr="IMG_01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429000"/>
            <a:ext cx="4267200" cy="318723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2057400"/>
            <a:ext cx="3119437" cy="233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 of Incorporation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If you are laying it down on top of the ground estimate 25-30% of the N is available that season</a:t>
            </a:r>
          </a:p>
          <a:p>
            <a:r>
              <a:rPr lang="en-US" dirty="0" smtClean="0"/>
              <a:t>If you are mowing and incorporating it then assume 50% is available that season</a:t>
            </a:r>
          </a:p>
          <a:p>
            <a:pPr lvl="1"/>
            <a:r>
              <a:rPr lang="en-US" dirty="0" smtClean="0"/>
              <a:t>Succulent cover crops are also more available to plants</a:t>
            </a:r>
          </a:p>
          <a:p>
            <a:r>
              <a:rPr lang="en-US" dirty="0" smtClean="0"/>
              <a:t>162 lbs N/acre x 50% = 81 lbs N from just vetch</a:t>
            </a:r>
          </a:p>
          <a:p>
            <a:r>
              <a:rPr lang="en-US" dirty="0" smtClean="0"/>
              <a:t>We had about 28 lbs from rye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to determine your N 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Take your samples using a square</a:t>
            </a:r>
          </a:p>
          <a:p>
            <a:r>
              <a:rPr lang="en-US" sz="2800" dirty="0" smtClean="0"/>
              <a:t>Get an average dry weight of just your cover crop</a:t>
            </a:r>
          </a:p>
          <a:p>
            <a:pPr lvl="1"/>
            <a:r>
              <a:rPr lang="en-US" sz="2800" dirty="0" smtClean="0"/>
              <a:t>Crunchy dry-don’t vaporize it (140 F if drying)</a:t>
            </a:r>
          </a:p>
          <a:p>
            <a:r>
              <a:rPr lang="en-US" sz="2800" dirty="0" smtClean="0"/>
              <a:t>Figure cover crop dry mass per acre or area</a:t>
            </a:r>
          </a:p>
          <a:p>
            <a:r>
              <a:rPr lang="en-US" sz="2800" dirty="0" smtClean="0"/>
              <a:t>Get %N-available from many sources</a:t>
            </a:r>
          </a:p>
          <a:p>
            <a:r>
              <a:rPr lang="en-US" sz="2800" dirty="0" smtClean="0"/>
              <a:t>Figure total N per acre</a:t>
            </a:r>
          </a:p>
          <a:p>
            <a:r>
              <a:rPr lang="en-US" sz="2800" dirty="0" smtClean="0"/>
              <a:t>Figure amount available N for the season</a:t>
            </a:r>
            <a:endParaRPr lang="en-US" sz="2800" dirty="0"/>
          </a:p>
        </p:txBody>
      </p:sp>
    </p:spTree>
    <p:custDataLst>
      <p:tags r:id="rId1"/>
    </p:custData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how much will this cost?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Vetch seed $2.24/lb</a:t>
            </a:r>
          </a:p>
          <a:p>
            <a:pPr lvl="1"/>
            <a:r>
              <a:rPr lang="en-US" dirty="0" smtClean="0"/>
              <a:t>Seeded out around 40-50 lbs acre</a:t>
            </a:r>
          </a:p>
          <a:p>
            <a:pPr lvl="1"/>
            <a:r>
              <a:rPr lang="en-US" dirty="0" smtClean="0"/>
              <a:t>The plot we used got around 80 lbs/acre</a:t>
            </a:r>
          </a:p>
          <a:p>
            <a:pPr lvl="1"/>
            <a:r>
              <a:rPr lang="en-US" dirty="0" smtClean="0"/>
              <a:t>So we spent $180 on vetch seed for 81 lbs of fertility</a:t>
            </a:r>
          </a:p>
          <a:p>
            <a:pPr lvl="2"/>
            <a:r>
              <a:rPr lang="en-US" dirty="0" smtClean="0"/>
              <a:t>$2.22/lb of N </a:t>
            </a:r>
          </a:p>
          <a:p>
            <a:pPr lvl="2"/>
            <a:r>
              <a:rPr lang="en-US" dirty="0" smtClean="0"/>
              <a:t>Calcium nitrate (15.5% N) @ $16.00/50 lb bag</a:t>
            </a:r>
          </a:p>
          <a:p>
            <a:pPr lvl="3"/>
            <a:r>
              <a:rPr lang="en-US" dirty="0" smtClean="0"/>
              <a:t>7.75 lbs N @ $2.06</a:t>
            </a:r>
          </a:p>
          <a:p>
            <a:r>
              <a:rPr lang="en-US" dirty="0" smtClean="0"/>
              <a:t>http://smallfarms.oregonstate.edu/calculator 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Manure 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complete fertilizer contain all essential nutrients</a:t>
            </a:r>
          </a:p>
          <a:p>
            <a:pPr lvl="1"/>
            <a:r>
              <a:rPr lang="en-US" sz="2800" dirty="0" smtClean="0"/>
              <a:t>Though not likely in the correct ratio</a:t>
            </a:r>
          </a:p>
          <a:p>
            <a:r>
              <a:rPr lang="en-US" sz="2800" dirty="0" smtClean="0"/>
              <a:t>Plants typically take up nutrients in the following ratio: </a:t>
            </a:r>
            <a:r>
              <a:rPr lang="en-US" sz="2800" b="1" dirty="0" smtClean="0"/>
              <a:t>4 : 0.5 : 3.5 </a:t>
            </a:r>
            <a:r>
              <a:rPr lang="en-US" sz="2800" dirty="0" smtClean="0"/>
              <a:t>or similar</a:t>
            </a:r>
          </a:p>
          <a:p>
            <a:r>
              <a:rPr lang="en-US" sz="2800" dirty="0" smtClean="0"/>
              <a:t>That is the ratio of N-P-K found in plants</a:t>
            </a:r>
          </a:p>
          <a:p>
            <a:r>
              <a:rPr lang="en-US" sz="2800" dirty="0" smtClean="0"/>
              <a:t>Fertilizers have a ratio of N-P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5</a:t>
            </a:r>
            <a:r>
              <a:rPr lang="en-US" sz="2800" dirty="0" smtClean="0"/>
              <a:t>-K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</a:t>
            </a:r>
          </a:p>
          <a:p>
            <a:r>
              <a:rPr lang="en-US" sz="2800" dirty="0" smtClean="0"/>
              <a:t>That works out to: N : (0.44 x P) : (0.83 x K)</a:t>
            </a:r>
          </a:p>
          <a:p>
            <a:r>
              <a:rPr lang="en-US" sz="2800" dirty="0" smtClean="0"/>
              <a:t>For a fertilizer that is </a:t>
            </a:r>
            <a:r>
              <a:rPr lang="en-US" sz="2800" b="1" dirty="0" smtClean="0"/>
              <a:t>4 : 1 : 3</a:t>
            </a: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6759034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manure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Wet/Fresh: 70-80% water</a:t>
            </a:r>
          </a:p>
          <a:p>
            <a:r>
              <a:rPr lang="en-US" dirty="0" smtClean="0"/>
              <a:t>Dry (non composted): 20% water</a:t>
            </a:r>
          </a:p>
          <a:p>
            <a:pPr lvl="1"/>
            <a:r>
              <a:rPr lang="en-US" dirty="0" smtClean="0"/>
              <a:t>Highest concentration</a:t>
            </a:r>
          </a:p>
          <a:p>
            <a:r>
              <a:rPr lang="en-US" dirty="0" smtClean="0"/>
              <a:t>Composted: 20-30% water or more BUT composted</a:t>
            </a:r>
          </a:p>
          <a:p>
            <a:pPr lvl="1"/>
            <a:r>
              <a:rPr lang="en-US" dirty="0" smtClean="0"/>
              <a:t>Will have a lower nutrient level, similar to wet/fresh manure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88248832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893" y="828332"/>
            <a:ext cx="7024744" cy="6711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Typical manures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r="8423" b="13305"/>
          <a:stretch/>
        </p:blipFill>
        <p:spPr>
          <a:xfrm>
            <a:off x="328516" y="2286001"/>
            <a:ext cx="8766062" cy="32356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56269" y="2197099"/>
            <a:ext cx="2987731" cy="3324583"/>
          </a:xfrm>
          <a:prstGeom prst="rect">
            <a:avLst/>
          </a:prstGeom>
          <a:noFill/>
          <a:ln w="762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670824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 availability in manure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293341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Not all of the N in manure is available right away</a:t>
            </a:r>
          </a:p>
          <a:p>
            <a:r>
              <a:rPr lang="en-US" dirty="0" smtClean="0"/>
              <a:t>Some of it is-as ammonium NH</a:t>
            </a:r>
            <a:r>
              <a:rPr lang="en-US" baseline="-25000" dirty="0" smtClean="0"/>
              <a:t>4</a:t>
            </a:r>
            <a:r>
              <a:rPr lang="en-US" dirty="0" smtClean="0"/>
              <a:t>- but this is a small portion of it</a:t>
            </a:r>
          </a:p>
          <a:p>
            <a:r>
              <a:rPr lang="en-US" dirty="0" smtClean="0"/>
              <a:t>The remainder is held as organic-N</a:t>
            </a:r>
          </a:p>
          <a:p>
            <a:r>
              <a:rPr lang="en-US" dirty="0" smtClean="0"/>
              <a:t>Nearly all N in compost is organic-N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9355934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67" y="226829"/>
            <a:ext cx="7024744" cy="1143000"/>
          </a:xfrm>
        </p:spPr>
        <p:txBody>
          <a:bodyPr/>
          <a:lstStyle/>
          <a:p>
            <a:r>
              <a:rPr lang="en-US" dirty="0" smtClean="0"/>
              <a:t>Incorporate your manure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43492" y="1611824"/>
            <a:ext cx="6777317" cy="3508977"/>
          </a:xfrm>
        </p:spPr>
        <p:txBody>
          <a:bodyPr/>
          <a:lstStyle/>
          <a:p>
            <a:r>
              <a:rPr lang="en-US" dirty="0" smtClean="0"/>
              <a:t>Manure N losses as ammonia can be very high, especially if it is hot and wet</a:t>
            </a:r>
          </a:p>
          <a:p>
            <a:r>
              <a:rPr lang="en-US" dirty="0" smtClean="0"/>
              <a:t>Composts lose a lot N through this process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rcRect r="15392" b="8105"/>
          <a:stretch>
            <a:fillRect/>
          </a:stretch>
        </p:blipFill>
        <p:spPr>
          <a:xfrm>
            <a:off x="1524000" y="4191000"/>
            <a:ext cx="6002704" cy="2342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131427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Manure recommendations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Manure can supply a wide range of nutrients that other fertilizers cannot</a:t>
            </a:r>
          </a:p>
          <a:p>
            <a:r>
              <a:rPr lang="en-US" dirty="0" smtClean="0"/>
              <a:t>It takes a long time to break-down</a:t>
            </a:r>
          </a:p>
          <a:p>
            <a:pPr lvl="1"/>
            <a:r>
              <a:rPr lang="en-US" dirty="0" smtClean="0"/>
              <a:t>N can be lost</a:t>
            </a:r>
          </a:p>
          <a:p>
            <a:pPr lvl="1"/>
            <a:r>
              <a:rPr lang="en-US" dirty="0" smtClean="0"/>
              <a:t>Be sure to incorporate it in soil</a:t>
            </a:r>
          </a:p>
          <a:p>
            <a:r>
              <a:rPr lang="en-US" dirty="0" smtClean="0"/>
              <a:t>Be careful of high salts and weed seeds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322690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VERSION" val="12.0"/>
  <p:tag name="TPVERSION" val="2008"/>
  <p:tag name="PPVERSION" val="12.0"/>
  <p:tag name="TPFULLVERSION" val="4.3.2.1178"/>
  <p:tag name="DELIMITERS" val="3.1"/>
  <p:tag name="SHOWBARVISIBLE" val="True"/>
  <p:tag name="EXPANDSHOWBAR" val="True"/>
  <p:tag name="USESECONDARYMONITOR" val="True"/>
  <p:tag name="SAVECSVWITHSESSION" val="True"/>
  <p:tag name="CSVFORMAT" val="0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RACEENDPOINTS" val="100"/>
  <p:tag name="RACERSMAXDISPLAYED" val="5"/>
  <p:tag name="RACEANIMATIONSPEED" val="3"/>
  <p:tag name="SKIPREMAININGRACESLIDES" val="True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2830136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GRIDFONTSIZE" val="12"/>
  <p:tag name="POLLINGCYCLE" val="2"/>
  <p:tag name="CHARTCOLORS" val="0"/>
  <p:tag name="CHARTLABELS" val="1"/>
  <p:tag name="RESETCHARTS" val="True"/>
  <p:tag name="INCLUDENONRESPONDERS" val="False"/>
  <p:tag name="MULTIRESPDIVISOR" val="1"/>
  <p:tag name="INCLUDEPPT" val="True"/>
  <p:tag name="ALLOWUSERFEEDBACK" val="True"/>
  <p:tag name="CORRECTPOINTVALUE" val="1"/>
  <p:tag name="INCORRECTPOINTVALUE" val="0"/>
  <p:tag name="REALTIMEBACKUP" val="False"/>
  <p:tag name="REALTIMEBACKUPPATH" val="(None)"/>
  <p:tag name="ZEROBASED" val="False"/>
  <p:tag name="AUTOADJUSTPARTRANGE" val="True"/>
  <p:tag name="CHARTSCALE" val="True"/>
  <p:tag name="ADVANCEDSETTINGSVIEW" val="Fals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  <p:tag name="SHOWFLASHWARNING" val="True"/>
  <p:tag name="ALWAYSOPENPOLL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Custom 8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054113"/>
      </a:accent1>
      <a:accent2>
        <a:srgbClr val="769F11"/>
      </a:accent2>
      <a:accent3>
        <a:srgbClr val="2C3B11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1936</TotalTime>
  <Words>3593</Words>
  <Application>Microsoft Office PowerPoint</Application>
  <PresentationFormat>On-screen Show (4:3)</PresentationFormat>
  <Paragraphs>734</Paragraphs>
  <Slides>116</Slides>
  <Notes>116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18" baseType="lpstr">
      <vt:lpstr>Foundry</vt:lpstr>
      <vt:lpstr>Document</vt:lpstr>
      <vt:lpstr>Nutrient and Water Management in Vegetables: Principles of Plant Nutrition and Irrigation</vt:lpstr>
      <vt:lpstr>Overview</vt:lpstr>
      <vt:lpstr>Nutrients as Anions and Cations</vt:lpstr>
      <vt:lpstr>Soil and water pH</vt:lpstr>
      <vt:lpstr>Slide 5</vt:lpstr>
      <vt:lpstr>Slide 6</vt:lpstr>
      <vt:lpstr>pH and alkalinity</vt:lpstr>
      <vt:lpstr>Nutrient uptake and soil acidification</vt:lpstr>
      <vt:lpstr>How does pH/alkalinity impact fertility  At 6.5-6.8 all nutrients are available  Micronutrients decrease at high pH</vt:lpstr>
      <vt:lpstr>Irrigation water</vt:lpstr>
      <vt:lpstr>Essential Nutrients</vt:lpstr>
      <vt:lpstr>Macro Nutrients</vt:lpstr>
      <vt:lpstr>Micro Nutrients</vt:lpstr>
      <vt:lpstr>Relative Values of Nutrients</vt:lpstr>
      <vt:lpstr>Nutrient Mobility in Plants</vt:lpstr>
      <vt:lpstr>Nutrient Mobility in Plants</vt:lpstr>
      <vt:lpstr>Nutrient Mobility and Deficiencies</vt:lpstr>
      <vt:lpstr>Nutrient Uptake</vt:lpstr>
      <vt:lpstr>Slide 19</vt:lpstr>
      <vt:lpstr>Nitrogen</vt:lpstr>
      <vt:lpstr>Fertilizer reactions</vt:lpstr>
      <vt:lpstr>Ammonium and Nitrate</vt:lpstr>
      <vt:lpstr>Nitrogen Deficiency</vt:lpstr>
      <vt:lpstr>Nitrogen Deficiencies</vt:lpstr>
      <vt:lpstr>Phosphorous</vt:lpstr>
      <vt:lpstr>Phosphorous</vt:lpstr>
      <vt:lpstr>Phosphorous Deficiency Sweet Corn</vt:lpstr>
      <vt:lpstr>Phosphorous Deficiency in Tomato</vt:lpstr>
      <vt:lpstr>Adding Phosphorous to the Soil</vt:lpstr>
      <vt:lpstr>Depending on P levels in soil you have to add more P than you might think</vt:lpstr>
      <vt:lpstr>Potassium</vt:lpstr>
      <vt:lpstr>Adding Potassium to the Soil</vt:lpstr>
      <vt:lpstr>Potassium Deficiencies</vt:lpstr>
      <vt:lpstr>Slide 34</vt:lpstr>
      <vt:lpstr>Slide 35</vt:lpstr>
      <vt:lpstr>K and Mg interaction: Blotchy ripening</vt:lpstr>
      <vt:lpstr>Magnesium</vt:lpstr>
      <vt:lpstr>Magnesium Deficiencies</vt:lpstr>
      <vt:lpstr>Extreme Magnesium Deficiency in Melon (not Command injury)</vt:lpstr>
      <vt:lpstr>Magnesium Applications in the Season</vt:lpstr>
      <vt:lpstr>Calcium</vt:lpstr>
      <vt:lpstr>Calcium Cont.</vt:lpstr>
      <vt:lpstr>Calcium Uptake</vt:lpstr>
      <vt:lpstr>Blossom End Rot</vt:lpstr>
      <vt:lpstr>Calcium Deficiency in New Growth: Potato</vt:lpstr>
      <vt:lpstr>Calcium Deficiency</vt:lpstr>
      <vt:lpstr>Slide 47</vt:lpstr>
      <vt:lpstr>Slide 48</vt:lpstr>
      <vt:lpstr>Sulfur</vt:lpstr>
      <vt:lpstr>Sulfur Deficiency</vt:lpstr>
      <vt:lpstr>Boron</vt:lpstr>
      <vt:lpstr>Boron Deficiency</vt:lpstr>
      <vt:lpstr>Boron Deficiency: Blister on Sweetpotato</vt:lpstr>
      <vt:lpstr>Boron Cont.</vt:lpstr>
      <vt:lpstr>Boron Toxicity in Tomato</vt:lpstr>
      <vt:lpstr>Iron</vt:lpstr>
      <vt:lpstr>Why are micronutrients (Iron) less available at high pH?</vt:lpstr>
      <vt:lpstr>Iron Deficiency in Tomato</vt:lpstr>
      <vt:lpstr>Manganese</vt:lpstr>
      <vt:lpstr>Slide 60</vt:lpstr>
      <vt:lpstr>Slide 61</vt:lpstr>
      <vt:lpstr>Slide 62</vt:lpstr>
      <vt:lpstr>Zinc</vt:lpstr>
      <vt:lpstr>Zinc Deficiency</vt:lpstr>
      <vt:lpstr>Molybdenum</vt:lpstr>
      <vt:lpstr>Molybdenum Deficiency in Melons</vt:lpstr>
      <vt:lpstr>Tomato Fertility Recommendations </vt:lpstr>
      <vt:lpstr>Fertility Programs</vt:lpstr>
      <vt:lpstr>Calculating a Fertigation Program</vt:lpstr>
      <vt:lpstr>Calculating Fertigation </vt:lpstr>
      <vt:lpstr>Fertilizer make-up</vt:lpstr>
      <vt:lpstr>Organic Nutrient Management</vt:lpstr>
      <vt:lpstr>Current Recommendations</vt:lpstr>
      <vt:lpstr>How to Manage Inputs</vt:lpstr>
      <vt:lpstr>Organic nutrient managment</vt:lpstr>
      <vt:lpstr>Cover crops and nutrition</vt:lpstr>
      <vt:lpstr>Biomass yield and nutrient accumulation of cover crops</vt:lpstr>
      <vt:lpstr>Nitrogen fixing cover crops</vt:lpstr>
      <vt:lpstr>Determining Fertility from Cover Crops</vt:lpstr>
      <vt:lpstr>Taking a sample</vt:lpstr>
      <vt:lpstr>Sampling</vt:lpstr>
      <vt:lpstr>Sampling</vt:lpstr>
      <vt:lpstr>Sample Data</vt:lpstr>
      <vt:lpstr>Vetch Dry Weights</vt:lpstr>
      <vt:lpstr>Determine how much Biomass</vt:lpstr>
      <vt:lpstr>Let’s Determine How much N</vt:lpstr>
      <vt:lpstr>Non Legumes N</vt:lpstr>
      <vt:lpstr>Determining N in cover crop</vt:lpstr>
      <vt:lpstr>Determining N</vt:lpstr>
      <vt:lpstr>Rolling or conventional tillage?</vt:lpstr>
      <vt:lpstr>Method of Incorporation</vt:lpstr>
      <vt:lpstr>So to determine your N contribution</vt:lpstr>
      <vt:lpstr>So how much will this cost?</vt:lpstr>
      <vt:lpstr>Manure composition</vt:lpstr>
      <vt:lpstr>Types of manure</vt:lpstr>
      <vt:lpstr>Typical manures</vt:lpstr>
      <vt:lpstr>N availability in manure</vt:lpstr>
      <vt:lpstr>Incorporate your manure</vt:lpstr>
      <vt:lpstr>Manure recommendations</vt:lpstr>
      <vt:lpstr>Vegetable crop irrigation</vt:lpstr>
      <vt:lpstr>Mulch, temperature, and water use</vt:lpstr>
      <vt:lpstr>Rooting Depth</vt:lpstr>
      <vt:lpstr>Rooting Characteristics</vt:lpstr>
      <vt:lpstr>Rooting Characteristics</vt:lpstr>
      <vt:lpstr>Rooting Depth- Raised Beds Black Plastic</vt:lpstr>
      <vt:lpstr>New and Better Recommendations</vt:lpstr>
      <vt:lpstr>Slide 107</vt:lpstr>
      <vt:lpstr>So how much to irrigate?</vt:lpstr>
      <vt:lpstr>How much will you put out?</vt:lpstr>
      <vt:lpstr>How much are you putting out?</vt:lpstr>
      <vt:lpstr>How much cont.?</vt:lpstr>
      <vt:lpstr>How many inches is this?</vt:lpstr>
      <vt:lpstr>Findings</vt:lpstr>
      <vt:lpstr>Additional Findings: Emitter Spacing</vt:lpstr>
      <vt:lpstr>Additional Findings</vt:lpstr>
      <vt:lpstr>Thank You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 1</dc:creator>
  <cp:lastModifiedBy>User 1</cp:lastModifiedBy>
  <cp:revision>377</cp:revision>
  <dcterms:created xsi:type="dcterms:W3CDTF">2012-01-29T22:11:09Z</dcterms:created>
  <dcterms:modified xsi:type="dcterms:W3CDTF">2012-02-13T18:52:38Z</dcterms:modified>
</cp:coreProperties>
</file>