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1" r:id="rId4"/>
    <p:sldId id="313" r:id="rId5"/>
    <p:sldId id="279" r:id="rId6"/>
    <p:sldId id="273" r:id="rId7"/>
    <p:sldId id="278" r:id="rId8"/>
    <p:sldId id="288" r:id="rId9"/>
    <p:sldId id="289" r:id="rId10"/>
    <p:sldId id="315" r:id="rId11"/>
    <p:sldId id="318" r:id="rId12"/>
    <p:sldId id="290" r:id="rId13"/>
    <p:sldId id="291" r:id="rId14"/>
    <p:sldId id="294" r:id="rId15"/>
    <p:sldId id="276" r:id="rId16"/>
    <p:sldId id="277" r:id="rId17"/>
    <p:sldId id="314" r:id="rId18"/>
    <p:sldId id="275" r:id="rId19"/>
    <p:sldId id="319" r:id="rId20"/>
    <p:sldId id="308" r:id="rId21"/>
    <p:sldId id="320" r:id="rId22"/>
    <p:sldId id="309" r:id="rId23"/>
    <p:sldId id="283" r:id="rId24"/>
    <p:sldId id="284" r:id="rId25"/>
    <p:sldId id="312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6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C07E7-15E6-4894-9EB1-4D414ECBC3C4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1F1B-47EE-4BC4-A671-5DBA29D94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0806D-AE7A-4C86-8FCE-CE7493B44B42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9D716-C3FA-4077-9BDC-968D46CD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D2CDA-0BC7-4360-9E60-C97E05E65C69}" type="slidenum">
              <a:rPr lang="en-US"/>
              <a:pPr/>
              <a:t>2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AB327-50DE-4B7F-9A65-82F710BBA245}" type="slidenum">
              <a:rPr lang="en-US"/>
              <a:pPr/>
              <a:t>13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0C63C-7FA6-4832-8113-F958C86D0AEE}" type="slidenum">
              <a:rPr lang="en-US"/>
              <a:pPr/>
              <a:t>14</a:t>
            </a:fld>
            <a:endParaRPr lang="en-US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2FC01-FBF9-45D6-8622-988DD27B8AA7}" type="slidenum">
              <a:rPr lang="en-US"/>
              <a:pPr/>
              <a:t>15</a:t>
            </a:fld>
            <a:endParaRPr lang="en-US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C400-8261-4DC3-90F7-A769DE792F27}" type="slidenum">
              <a:rPr lang="en-US"/>
              <a:pPr/>
              <a:t>16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92666-9B7A-48D0-9DC0-4A742A2F33EE}" type="slidenum">
              <a:rPr lang="en-US"/>
              <a:pPr/>
              <a:t>17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9CFD6-22B0-4A6D-A2A1-965E4BCD42E3}" type="slidenum">
              <a:rPr lang="en-US"/>
              <a:pPr/>
              <a:t>19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A6958-CA65-4F8D-9321-79F9C2054779}" type="slidenum">
              <a:rPr lang="en-US"/>
              <a:pPr/>
              <a:t>21</a:t>
            </a:fld>
            <a:endParaRPr lang="en-US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8200" cy="3486150"/>
          </a:xfrm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7988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FDF3A-E5F1-4459-9045-7D81433F8338}" type="slidenum">
              <a:rPr lang="en-US"/>
              <a:pPr/>
              <a:t>22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7528-E004-4B7C-B3C9-1854647C4131}" type="slidenum">
              <a:rPr lang="en-US"/>
              <a:pPr/>
              <a:t>23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BCE71-09F0-48FE-B827-49A7999AFCEA}" type="slidenum">
              <a:rPr lang="en-US"/>
              <a:pPr/>
              <a:t>24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D2CDA-0BC7-4360-9E60-C97E05E65C69}" type="slidenum">
              <a:rPr lang="en-US"/>
              <a:pPr/>
              <a:t>3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D2CDA-0BC7-4360-9E60-C97E05E65C69}" type="slidenum">
              <a:rPr lang="en-US"/>
              <a:pPr/>
              <a:t>4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A6958-CA65-4F8D-9321-79F9C2054779}" type="slidenum">
              <a:rPr lang="en-US"/>
              <a:pPr/>
              <a:t>5</a:t>
            </a:fld>
            <a:endParaRPr lang="en-US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8200" cy="3486150"/>
          </a:xfrm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7988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203EC-22BD-469C-B03E-3D36D4194BB8}" type="slidenum">
              <a:rPr lang="en-US"/>
              <a:pPr/>
              <a:t>6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8200" cy="3486150"/>
          </a:xfrm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7988" cy="41849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9F75D-2530-487E-9244-1C0C851CCD7C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Temps in mid- to high 40’s C common in top 4 inches (45C = 13F)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AEC71-3DDB-413C-92B3-DAD15EFB195F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123E3-AF50-4578-971C-D1D1EC88D17E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DB0DB-0C7C-4AE4-B03D-E208945A58DC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B75097-B97B-43F5-816F-B6AEDB24F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C59B8-CCF6-4C24-BEEB-5F93398AD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15CF-7112-48EF-9147-1DECBF5CF24B}" type="datetimeFigureOut">
              <a:rPr lang="en-US" smtClean="0"/>
              <a:pPr/>
              <a:t>6/16/2010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281B-7248-4F9D-87D3-1B06928E8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D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CCA036-C5C7-45F8-9523-EA423160A8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.uky.edu/agcollege/plantpathology/index.html" TargetMode="External"/><Relationship Id="rId3" Type="http://schemas.openxmlformats.org/officeDocument/2006/relationships/hyperlink" Target="http://www.nysaes.cornell.edu/pp/resourceguide/index.php" TargetMode="External"/><Relationship Id="rId7" Type="http://schemas.openxmlformats.org/officeDocument/2006/relationships/hyperlink" Target="http://www.ca.uky.edu/agc/pubs/id/id36/id36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y.edu/Ag/kpn/kpnhome.htm" TargetMode="External"/><Relationship Id="rId5" Type="http://schemas.openxmlformats.org/officeDocument/2006/relationships/hyperlink" Target="http://www.ams.usda.gov/nop/indexIE.htm" TargetMode="External"/><Relationship Id="rId4" Type="http://schemas.openxmlformats.org/officeDocument/2006/relationships/hyperlink" Target="http://www.omri.org/index.html" TargetMode="External"/><Relationship Id="rId9" Type="http://schemas.openxmlformats.org/officeDocument/2006/relationships/hyperlink" Target="http://www.ukyu.edu/Ag/Horticultu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and Reduced Input Disease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Kenny Seebold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Plant Pathology Dept.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667000" y="2362200"/>
          <a:ext cx="3886200" cy="2627312"/>
        </p:xfrm>
        <a:graphic>
          <a:graphicData uri="http://schemas.openxmlformats.org/presentationml/2006/ole">
            <p:oleObj spid="_x0000_s3074" name="Clip" r:id="rId3" imgW="4582440" imgH="3099240" progId="">
              <p:embed/>
            </p:oleObj>
          </a:graphicData>
        </a:graphic>
      </p:graphicFrame>
      <p:pic>
        <p:nvPicPr>
          <p:cNvPr id="6" name="Picture 5" descr="UK286Extensionb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486400"/>
            <a:ext cx="1920240" cy="111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How Cover Crops Suppress Plant Diseases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Promotion of antagonistic soil </a:t>
            </a:r>
            <a:r>
              <a:rPr lang="en-US" sz="2000" b="1" dirty="0" err="1" smtClean="0">
                <a:solidFill>
                  <a:srgbClr val="002060"/>
                </a:solidFill>
                <a:latin typeface="Calibri" pitchFamily="34" charset="0"/>
              </a:rPr>
              <a:t>microflora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Breakdown of organic matter increases populations of organisms that will displace soil pathogens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Production of antagonistic / toxic compounds during growth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Marigolds inhibit many species of nematodes – toxin production</a:t>
            </a:r>
            <a:endParaRPr lang="en-US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Production of antagonistic / toxic compounds from decomposing biomass (green manures)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Sesame, castor bean:  breakdown of green manures releases toxins that kill or inhibit nematodes in soil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Brassicas:  mustards and their relatives contain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glucosinolates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Glucosinolates</a:t>
            </a:r>
            <a:r>
              <a:rPr lang="en-US" sz="2000" dirty="0" smtClean="0">
                <a:latin typeface="Calibri" pitchFamily="34" charset="0"/>
              </a:rPr>
              <a:t> break down in soil to form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isothiocyanates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Isothiocyanates</a:t>
            </a:r>
            <a:r>
              <a:rPr lang="en-US" sz="2000" dirty="0" smtClean="0">
                <a:latin typeface="Calibri" pitchFamily="34" charset="0"/>
              </a:rPr>
              <a:t> are antifungal and nematicidal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Numerous reports in literature of brassicas used as “</a:t>
            </a:r>
            <a:r>
              <a:rPr lang="en-US" sz="2000" dirty="0" err="1" smtClean="0">
                <a:latin typeface="Calibri" pitchFamily="34" charset="0"/>
              </a:rPr>
              <a:t>biofumigants</a:t>
            </a:r>
            <a:r>
              <a:rPr lang="en-US" sz="2000" dirty="0" smtClean="0">
                <a:latin typeface="Calibri" pitchFamily="34" charset="0"/>
              </a:rPr>
              <a:t>”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Effect is small for a given year, but cumulative over years – several pathogens shown to be significantly decreased over time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652930"/>
            <a:ext cx="2438400" cy="1818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581" y="4648200"/>
            <a:ext cx="2422419" cy="1806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95400"/>
            <a:ext cx="3541713" cy="2654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5791200" y="4114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4343400" y="5715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895600" y="1371600"/>
            <a:ext cx="962025" cy="31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latin typeface="Arial" pitchFamily="34" charset="0"/>
              </a:rPr>
              <a:t>Compost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36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Composts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36 commercial </a:t>
            </a:r>
            <a:r>
              <a:rPr lang="en-US" sz="2800" dirty="0" smtClean="0"/>
              <a:t>composts evaluated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i="1" dirty="0" err="1" smtClean="0"/>
              <a:t>Rhizoctonia</a:t>
            </a:r>
            <a:r>
              <a:rPr lang="en-US" sz="2800" dirty="0" smtClean="0"/>
              <a:t> damping-off of cabbage</a:t>
            </a:r>
            <a:endParaRPr lang="en-US" sz="2800" dirty="0"/>
          </a:p>
          <a:p>
            <a:pPr lvl="1"/>
            <a:r>
              <a:rPr lang="en-US" sz="2400" dirty="0" smtClean="0"/>
              <a:t>17% of composts reduced disease</a:t>
            </a:r>
            <a:endParaRPr lang="en-US" sz="2400" dirty="0"/>
          </a:p>
          <a:p>
            <a:pPr lvl="1"/>
            <a:r>
              <a:rPr lang="en-US" sz="2400" dirty="0" smtClean="0"/>
              <a:t>44% </a:t>
            </a:r>
            <a:r>
              <a:rPr lang="en-US" sz="2400" dirty="0" smtClean="0">
                <a:solidFill>
                  <a:srgbClr val="FF0000"/>
                </a:solidFill>
              </a:rPr>
              <a:t>increased</a:t>
            </a:r>
            <a:r>
              <a:rPr lang="en-US" sz="2400" dirty="0" smtClean="0"/>
              <a:t> disease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i="1" dirty="0" err="1" smtClean="0"/>
              <a:t>Pythium</a:t>
            </a:r>
            <a:r>
              <a:rPr lang="en-US" sz="2800" dirty="0" smtClean="0"/>
              <a:t> damping-off of cucumber</a:t>
            </a:r>
          </a:p>
          <a:p>
            <a:pPr lvl="1"/>
            <a:r>
              <a:rPr lang="en-US" sz="2400" dirty="0" smtClean="0"/>
              <a:t>56% of composts reduced disease</a:t>
            </a:r>
          </a:p>
          <a:p>
            <a:pPr lvl="1"/>
            <a:r>
              <a:rPr lang="en-US" sz="2400" dirty="0" smtClean="0"/>
              <a:t>44% provided at least 80% healthy seedlings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62050" y="6284913"/>
            <a:ext cx="561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Arial" pitchFamily="34" charset="0"/>
              </a:rPr>
              <a:t>*Phytopathology</a:t>
            </a:r>
            <a:r>
              <a:rPr lang="en-US">
                <a:latin typeface="Arial" pitchFamily="34" charset="0"/>
              </a:rPr>
              <a:t> (Scheuerell et al, 95:306-315, 2005)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on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Amendments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find a compost that “works”, stick with it.</a:t>
            </a:r>
          </a:p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rely on </a:t>
            </a:r>
            <a:r>
              <a:rPr lang="en-US" dirty="0" smtClean="0"/>
              <a:t>them alone </a:t>
            </a:r>
            <a:r>
              <a:rPr lang="en-US" dirty="0"/>
              <a:t>for disease control </a:t>
            </a:r>
          </a:p>
          <a:p>
            <a:pPr lvl="1"/>
            <a:r>
              <a:rPr lang="en-US" dirty="0"/>
              <a:t>Use organic amendments for other reasons</a:t>
            </a:r>
          </a:p>
          <a:p>
            <a:endParaRPr lang="en-US" dirty="0" smtClean="0"/>
          </a:p>
          <a:p>
            <a:r>
              <a:rPr lang="en-US" dirty="0" smtClean="0"/>
              <a:t>Rely </a:t>
            </a:r>
            <a:r>
              <a:rPr lang="en-US" dirty="0"/>
              <a:t>on other cultural practices (sanitation, water management, etc.)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Cultural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Planting </a:t>
            </a:r>
            <a:r>
              <a:rPr lang="en-US" sz="2000" b="1" dirty="0" smtClean="0">
                <a:solidFill>
                  <a:srgbClr val="C00000"/>
                </a:solidFill>
              </a:rPr>
              <a:t>&amp; harvest timing</a:t>
            </a:r>
            <a:endParaRPr lang="en-US" sz="2000" b="1" dirty="0">
              <a:solidFill>
                <a:srgbClr val="C00000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Follow recommended </a:t>
            </a:r>
            <a:r>
              <a:rPr lang="en-US" sz="2000" dirty="0" smtClean="0"/>
              <a:t>planting dates </a:t>
            </a:r>
            <a:r>
              <a:rPr lang="en-US" sz="2000" dirty="0"/>
              <a:t>for the vegetables being grown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Try to avoid </a:t>
            </a:r>
            <a:r>
              <a:rPr lang="en-US" sz="2000" dirty="0" smtClean="0"/>
              <a:t>seeding </a:t>
            </a:r>
            <a:r>
              <a:rPr lang="en-US" sz="2000" dirty="0"/>
              <a:t>when soils are cool </a:t>
            </a:r>
            <a:r>
              <a:rPr lang="en-US" sz="2000" b="1" dirty="0">
                <a:solidFill>
                  <a:srgbClr val="C00000"/>
                </a:solidFill>
              </a:rPr>
              <a:t>(&lt; 60 °F</a:t>
            </a:r>
            <a:r>
              <a:rPr lang="en-US" sz="2000" b="1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/>
              <a:t>to avoid problems with damping-off &amp; stem </a:t>
            </a:r>
            <a:r>
              <a:rPr lang="en-US" sz="2000" dirty="0" smtClean="0"/>
              <a:t>rots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Harvest in a timely manner</a:t>
            </a: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Plant populations (spacing)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Avoid dense plantings to permit air movement within the crop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Avoid overlap that can allow disease to ‘jump’ from plant to plant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Fertility</a:t>
            </a:r>
            <a:endParaRPr lang="en-US" sz="2000" b="1" dirty="0">
              <a:solidFill>
                <a:srgbClr val="C00000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Adequate fertilizer levels are critical to management of disease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Test soils several months before planting to ascertain pH and nutrient levels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5" name="Picture 4" descr="Botrytis lettuce Anderson 06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152" y="3733800"/>
            <a:ext cx="2670048" cy="178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1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733800"/>
            <a:ext cx="26670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Cultural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800600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Control weeds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Can harbor a number of insects and pathogens</a:t>
            </a:r>
          </a:p>
          <a:p>
            <a:pPr lvl="1">
              <a:buClr>
                <a:schemeClr val="tx1"/>
              </a:buClr>
            </a:pP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Control insects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Transmit several viral and bacterial diseases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Irrigation management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Don’t over-water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Use soaker hoses, trickle irrigation, etc. where possible – this avoids wetting foliage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If watering overhead, irrigate early in the day to allow foliage to dry quickly </a:t>
            </a:r>
          </a:p>
          <a:p>
            <a:pPr lvl="1"/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C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0963" name="Oval 3" descr="pcap pepperC"/>
          <p:cNvSpPr>
            <a:spLocks noChangeArrowheads="1"/>
          </p:cNvSpPr>
          <p:nvPr/>
        </p:nvSpPr>
        <p:spPr bwMode="auto">
          <a:xfrm>
            <a:off x="6324600" y="1447800"/>
            <a:ext cx="2819400" cy="2057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4" descr="PhytophFS4"/>
          <p:cNvSpPr>
            <a:spLocks noChangeArrowheads="1"/>
          </p:cNvSpPr>
          <p:nvPr/>
        </p:nvSpPr>
        <p:spPr bwMode="auto">
          <a:xfrm>
            <a:off x="1828800" y="4114800"/>
            <a:ext cx="2895600" cy="22098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Rot="1"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solidFill>
            <a:schemeClr val="accent4">
              <a:lumMod val="65000"/>
              <a:lumOff val="35000"/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Phytophthora Blight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Phytophthora capsici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36525" y="6516688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Pepper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Resistance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Resistant varieties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Effective and relatively </a:t>
            </a:r>
            <a:r>
              <a:rPr lang="en-US" sz="2000" dirty="0" smtClean="0"/>
              <a:t>cheap control measure</a:t>
            </a: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Can reduce </a:t>
            </a:r>
            <a:r>
              <a:rPr lang="en-US" sz="2000" dirty="0" smtClean="0"/>
              <a:t>requirements for fungicides &amp; bactericides</a:t>
            </a: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Information listed in most seed catalogs or on seed packets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Resistance doesn’t mean </a:t>
            </a:r>
            <a:r>
              <a:rPr lang="en-US" sz="2000" dirty="0">
                <a:solidFill>
                  <a:srgbClr val="FF0000"/>
                </a:solidFill>
              </a:rPr>
              <a:t>“immunity”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Resistance ‘package’ will vary by crop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829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90737"/>
            <a:ext cx="3505200" cy="361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86200"/>
            <a:ext cx="2562225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98638"/>
            <a:ext cx="4191000" cy="2544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Resistance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Powdery Mildew of Pumpkin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2009 Study – Lexington, KY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 l="2043" t="1500" r="2043" b="1500"/>
          <a:stretch>
            <a:fillRect/>
          </a:stretch>
        </p:blipFill>
        <p:spPr bwMode="auto">
          <a:xfrm>
            <a:off x="4191000" y="89425"/>
            <a:ext cx="4800600" cy="66109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Fungicides/Bactericides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Management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(Protection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</a:rPr>
              <a:t>Don’t </a:t>
            </a:r>
            <a:r>
              <a:rPr lang="en-US" sz="2000" b="1" dirty="0">
                <a:solidFill>
                  <a:srgbClr val="C00000"/>
                </a:solidFill>
              </a:rPr>
              <a:t>rely solely on </a:t>
            </a:r>
            <a:r>
              <a:rPr lang="en-US" sz="2000" b="1" dirty="0" smtClean="0">
                <a:solidFill>
                  <a:srgbClr val="C00000"/>
                </a:solidFill>
              </a:rPr>
              <a:t>chemicals or </a:t>
            </a:r>
            <a:r>
              <a:rPr lang="en-US" sz="2000" b="1" dirty="0" err="1" smtClean="0">
                <a:solidFill>
                  <a:srgbClr val="C00000"/>
                </a:solidFill>
              </a:rPr>
              <a:t>biologicals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to manage disease!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Timely applications are critical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/>
              <a:t>Apply before symptoms appear </a:t>
            </a:r>
            <a:r>
              <a:rPr lang="en-US" sz="1800" b="1" dirty="0"/>
              <a:t>OR</a:t>
            </a:r>
            <a:r>
              <a:rPr lang="en-US" sz="1800" dirty="0"/>
              <a:t> at first signs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/>
              <a:t>Maintain a regular </a:t>
            </a:r>
            <a:r>
              <a:rPr lang="en-US" sz="1800" dirty="0" smtClean="0"/>
              <a:t>schedule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 smtClean="0"/>
              <a:t>Make sure that equipment is calibrated for accurate delivery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Safety &amp; protective clothing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Re-Entry Interval after spraying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/>
              <a:t>Follow REI guidelines on product labels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/>
              <a:t>Post warnings on entrance to greenhouse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Choices </a:t>
            </a:r>
            <a:r>
              <a:rPr lang="en-US" sz="2000" b="1" dirty="0" smtClean="0">
                <a:solidFill>
                  <a:srgbClr val="C00000"/>
                </a:solidFill>
              </a:rPr>
              <a:t>are limited </a:t>
            </a:r>
            <a:r>
              <a:rPr lang="en-US" sz="2000" b="1" dirty="0" smtClean="0">
                <a:solidFill>
                  <a:srgbClr val="C00000"/>
                </a:solidFill>
              </a:rPr>
              <a:t>– how well do these products work?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Basics of Disease Management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3505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Prevention – the basis of a sound disease management plan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Particularly important in organic systems due to limited availability of fungicides &amp; bactericides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Sound </a:t>
            </a:r>
            <a:r>
              <a:rPr lang="en-US" sz="2400" dirty="0">
                <a:solidFill>
                  <a:srgbClr val="FF0000"/>
                </a:solidFill>
              </a:rPr>
              <a:t>cultural practices can reduce the occurrence of many diseases in </a:t>
            </a:r>
            <a:r>
              <a:rPr lang="en-US" sz="2400" dirty="0" smtClean="0">
                <a:solidFill>
                  <a:srgbClr val="FF0000"/>
                </a:solidFill>
              </a:rPr>
              <a:t>the field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Any practice used or decision made to manage plant diseases by manipulating cropping system details that do not involve the use of pesticides or plant resistance/tolerance.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Preventative in nature; not therapeutic.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 l="2004" t="2087" r="2004" b="2087"/>
          <a:stretch>
            <a:fillRect/>
          </a:stretch>
        </p:blipFill>
        <p:spPr bwMode="auto">
          <a:xfrm>
            <a:off x="2057400" y="1916198"/>
            <a:ext cx="5029200" cy="4821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"/>
            <a:ext cx="4419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82808" y="2995653"/>
            <a:ext cx="6553200" cy="2286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9428" y="6500853"/>
            <a:ext cx="6553200" cy="228600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0041" y="4311596"/>
            <a:ext cx="6553200" cy="228600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0041" y="5447328"/>
            <a:ext cx="6553200" cy="228600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or Media-Applied Materials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571500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Labeled for damping-off, root rots, &amp; some foliar diseases</a:t>
            </a:r>
          </a:p>
          <a:p>
            <a:pPr>
              <a:lnSpc>
                <a:spcPct val="80000"/>
              </a:lnSpc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i="1" dirty="0" err="1" smtClean="0">
                <a:solidFill>
                  <a:srgbClr val="FF0000"/>
                </a:solidFill>
              </a:rPr>
              <a:t>Trichoderma</a:t>
            </a:r>
            <a:r>
              <a:rPr lang="en-US" sz="2400" dirty="0" smtClean="0">
                <a:solidFill>
                  <a:srgbClr val="FF0000"/>
                </a:solidFill>
              </a:rPr>
              <a:t> spp.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T-22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Streptomyces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Mycostop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Bacillus</a:t>
            </a:r>
            <a:r>
              <a:rPr lang="en-US" sz="2400" dirty="0" smtClean="0">
                <a:solidFill>
                  <a:srgbClr val="FF0000"/>
                </a:solidFill>
              </a:rPr>
              <a:t> spp.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Subtilex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PlantShield</a:t>
            </a:r>
            <a:r>
              <a:rPr lang="en-US" sz="2400" dirty="0" smtClean="0"/>
              <a:t> HC</a:t>
            </a:r>
            <a:endParaRPr lang="en-US" sz="2400" dirty="0"/>
          </a:p>
          <a:p>
            <a:pPr lvl="1">
              <a:lnSpc>
                <a:spcPct val="8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20482" name="Picture 2" descr="http://www.premierhort.com/eProMix/Horticulture/Products/GrowingMediumTM/ProMixVFT/VFTBiofungicide/images/pVFTBiotop.jpg"/>
          <p:cNvPicPr>
            <a:picLocks noChangeAspect="1" noChangeArrowheads="1"/>
          </p:cNvPicPr>
          <p:nvPr/>
        </p:nvPicPr>
        <p:blipFill>
          <a:blip r:embed="rId3" cstate="print"/>
          <a:srcRect l="37082" r="4120"/>
          <a:stretch>
            <a:fillRect/>
          </a:stretch>
        </p:blipFill>
        <p:spPr bwMode="auto">
          <a:xfrm>
            <a:off x="4572000" y="4876800"/>
            <a:ext cx="1304907" cy="163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Plant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191000"/>
            <a:ext cx="17335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5" name="Picture 5" descr="http://www.bioworksbiocontrol.com/assets/productshots/t22planterbox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676400"/>
            <a:ext cx="14097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1378" name="Picture 2" descr="http://www.agbio-inc.com/Mycosto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733800"/>
            <a:ext cx="2705100" cy="495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OMRI-Approved Fungicides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7543800" cy="4754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C00000"/>
                </a:solidFill>
              </a:rPr>
              <a:t>Products are not normally “stand-alone” controls for disease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Must be used in conjunction with other practices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Must be applied correctly (timing &amp; rate) for best efficacy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Efficacy is typically lower than conventional products</a:t>
            </a:r>
          </a:p>
          <a:p>
            <a:pPr lvl="1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b="1" i="1" dirty="0" smtClean="0">
                <a:solidFill>
                  <a:srgbClr val="C00000"/>
                </a:solidFill>
              </a:rPr>
              <a:t>Bacillus </a:t>
            </a:r>
            <a:r>
              <a:rPr lang="en-US" sz="2200" b="1" i="1" dirty="0" err="1">
                <a:solidFill>
                  <a:srgbClr val="C00000"/>
                </a:solidFill>
              </a:rPr>
              <a:t>subtilis</a:t>
            </a:r>
            <a:r>
              <a:rPr lang="en-US" sz="2200" b="1" i="1" dirty="0">
                <a:solidFill>
                  <a:srgbClr val="C00000"/>
                </a:solidFill>
              </a:rPr>
              <a:t>:</a:t>
            </a:r>
            <a:r>
              <a:rPr lang="en-US" sz="2200" b="1" dirty="0">
                <a:solidFill>
                  <a:srgbClr val="C00000"/>
                </a:solidFill>
              </a:rPr>
              <a:t>  </a:t>
            </a:r>
            <a:r>
              <a:rPr lang="en-US" sz="2200" i="1" dirty="0"/>
              <a:t>broad-spectrum fungicide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200" dirty="0" smtClean="0"/>
              <a:t>Serenade, Sonata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C00000"/>
                </a:solidFill>
              </a:rPr>
              <a:t>Botanicals</a:t>
            </a:r>
            <a:endParaRPr lang="en-US" sz="2200" b="1" dirty="0">
              <a:solidFill>
                <a:srgbClr val="C00000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200" dirty="0" smtClean="0">
                <a:solidFill>
                  <a:srgbClr val="C00000"/>
                </a:solidFill>
              </a:rPr>
              <a:t>Garlic Barrier </a:t>
            </a:r>
            <a:r>
              <a:rPr lang="en-US" sz="2200" dirty="0">
                <a:solidFill>
                  <a:srgbClr val="C00000"/>
                </a:solidFill>
              </a:rPr>
              <a:t>spray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200" dirty="0" err="1">
                <a:solidFill>
                  <a:srgbClr val="C00000"/>
                </a:solidFill>
              </a:rPr>
              <a:t>Neem</a:t>
            </a:r>
            <a:r>
              <a:rPr lang="en-US" sz="2200" dirty="0">
                <a:solidFill>
                  <a:srgbClr val="C00000"/>
                </a:solidFill>
              </a:rPr>
              <a:t> oil: </a:t>
            </a:r>
            <a:r>
              <a:rPr lang="en-US" sz="2200" i="1" dirty="0"/>
              <a:t>broad spectrum fungicide / insecticide</a:t>
            </a:r>
          </a:p>
          <a:p>
            <a:pPr lvl="2">
              <a:lnSpc>
                <a:spcPct val="80000"/>
              </a:lnSpc>
            </a:pPr>
            <a:r>
              <a:rPr lang="en-US" sz="2200" dirty="0"/>
              <a:t>Garden Defense Multi-Purpose spray</a:t>
            </a:r>
          </a:p>
          <a:p>
            <a:pPr lvl="2">
              <a:lnSpc>
                <a:spcPct val="80000"/>
              </a:lnSpc>
            </a:pPr>
            <a:r>
              <a:rPr lang="en-US" sz="2200" dirty="0"/>
              <a:t>Garden Safe </a:t>
            </a:r>
            <a:r>
              <a:rPr lang="en-US" sz="2200" dirty="0" smtClean="0"/>
              <a:t>Fungicide 3</a:t>
            </a:r>
            <a:endParaRPr lang="en-US" sz="2200" baseline="-25000" dirty="0"/>
          </a:p>
          <a:p>
            <a:pPr>
              <a:lnSpc>
                <a:spcPct val="80000"/>
              </a:lnSpc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2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endParaRPr lang="en-US" sz="22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543800" cy="457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 err="1" smtClean="0">
                <a:solidFill>
                  <a:srgbClr val="C00000"/>
                </a:solidFill>
              </a:rPr>
              <a:t>Coniothyrium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minitans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en-US" sz="2000" i="1" dirty="0" err="1" smtClean="0"/>
              <a:t>Sclerotinia</a:t>
            </a:r>
            <a:r>
              <a:rPr lang="en-US" sz="2000" i="1" dirty="0" smtClean="0"/>
              <a:t> minor </a:t>
            </a:r>
            <a:r>
              <a:rPr lang="en-US" sz="2000" dirty="0" smtClean="0"/>
              <a:t>&amp; </a:t>
            </a:r>
            <a:r>
              <a:rPr lang="en-US" sz="2000" i="1" dirty="0" smtClean="0"/>
              <a:t>S. </a:t>
            </a:r>
            <a:r>
              <a:rPr lang="en-US" sz="2000" i="1" dirty="0" err="1" smtClean="0"/>
              <a:t>sclerotiorum</a:t>
            </a:r>
            <a:endParaRPr lang="en-US" sz="2000" i="1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Contans</a:t>
            </a:r>
            <a:r>
              <a:rPr lang="en-US" sz="2000" dirty="0" smtClean="0"/>
              <a:t> WG: Soil-applied </a:t>
            </a:r>
            <a:r>
              <a:rPr lang="en-US" sz="2000" dirty="0" err="1" smtClean="0"/>
              <a:t>biocontrol</a:t>
            </a:r>
            <a:r>
              <a:rPr lang="en-US" sz="2000" dirty="0" smtClean="0"/>
              <a:t> product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Copper compounds: </a:t>
            </a:r>
            <a:r>
              <a:rPr lang="en-US" sz="2000" i="1" dirty="0" smtClean="0"/>
              <a:t>broad-spectrum fungicides / bactericides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Not all fixed coppers are OMRI-approved – see labels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Bordeaux mixture (Basic Copper 53)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Copper hydroxide </a:t>
            </a:r>
            <a:r>
              <a:rPr lang="en-US" sz="2000" dirty="0" smtClean="0"/>
              <a:t>(Badge X2, </a:t>
            </a:r>
            <a:r>
              <a:rPr lang="en-US" sz="2000" dirty="0" err="1" smtClean="0"/>
              <a:t>Champ,Nordox</a:t>
            </a:r>
            <a:r>
              <a:rPr lang="en-US" sz="2000" dirty="0" smtClean="0"/>
              <a:t>, </a:t>
            </a:r>
            <a:r>
              <a:rPr lang="en-US" sz="2000" dirty="0" err="1" smtClean="0"/>
              <a:t>NuCop</a:t>
            </a:r>
            <a:r>
              <a:rPr lang="en-US" sz="2000" dirty="0" smtClean="0"/>
              <a:t>, COC WP)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Potassium bicarbonate: </a:t>
            </a:r>
            <a:r>
              <a:rPr lang="en-US" sz="2000" i="1" dirty="0"/>
              <a:t>powdery mildew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Bi-</a:t>
            </a:r>
            <a:r>
              <a:rPr lang="en-US" sz="2000" dirty="0" err="1" smtClean="0"/>
              <a:t>Carb</a:t>
            </a:r>
            <a:r>
              <a:rPr lang="en-US" sz="2000" dirty="0" smtClean="0"/>
              <a:t> Old Fashioned Fungicide</a:t>
            </a: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err="1" smtClean="0"/>
              <a:t>Kaligreen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Sulfur: </a:t>
            </a:r>
            <a:r>
              <a:rPr lang="en-US" sz="2000" i="1" dirty="0"/>
              <a:t>powdery mildew / </a:t>
            </a:r>
            <a:r>
              <a:rPr lang="en-US" sz="2000" i="1" dirty="0" err="1"/>
              <a:t>miticide</a:t>
            </a:r>
            <a:r>
              <a:rPr lang="en-US" sz="2000" i="1" dirty="0"/>
              <a:t> (</a:t>
            </a:r>
            <a:r>
              <a:rPr lang="en-US" sz="2000" i="1" dirty="0" err="1"/>
              <a:t>protectant</a:t>
            </a:r>
            <a:r>
              <a:rPr lang="en-US" sz="2000" i="1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Britz</a:t>
            </a:r>
            <a:r>
              <a:rPr lang="en-US" sz="2000" dirty="0" smtClean="0"/>
              <a:t> Magic Sulfur Dust, </a:t>
            </a:r>
            <a:r>
              <a:rPr lang="en-US" sz="2000" dirty="0" err="1" smtClean="0"/>
              <a:t>Kumulus</a:t>
            </a:r>
            <a:r>
              <a:rPr lang="en-US" sz="2000" dirty="0" smtClean="0"/>
              <a:t> DF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Not </a:t>
            </a:r>
            <a:r>
              <a:rPr lang="en-US" sz="2000" dirty="0" smtClean="0"/>
              <a:t>all formulations are OMRI-approved – see labels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Avoid application when temperatures are above 90F (</a:t>
            </a:r>
            <a:r>
              <a:rPr lang="en-US" sz="2000" dirty="0" err="1" smtClean="0"/>
              <a:t>phyto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OMRI-Approved Fungicides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/>
              <a:t>Resource Guide for Organic Disease &amp; Insect Management (Cornell University)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>
                <a:hlinkClick r:id="rId3"/>
              </a:rPr>
              <a:t>http://www.nysaes.cornell.edu/pp/resourceguide/index.php</a:t>
            </a: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/>
              <a:t>Organic Materials Review Institute (OMRI)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>
                <a:hlinkClick r:id="rId4"/>
              </a:rPr>
              <a:t>http://www.omri.org/index.html</a:t>
            </a: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/>
              <a:t>USDA National Organic Program (NOP)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>
                <a:hlinkClick r:id="rId5"/>
              </a:rPr>
              <a:t>http://www.ams.usda.gov/nop/indexIE.htm</a:t>
            </a: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/>
              <a:t>KY </a:t>
            </a:r>
            <a:r>
              <a:rPr lang="en-US" sz="1600" dirty="0"/>
              <a:t>Pest News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600" dirty="0">
                <a:solidFill>
                  <a:srgbClr val="0066FF"/>
                </a:solidFill>
                <a:hlinkClick r:id="rId6"/>
              </a:rPr>
              <a:t>http://www.uky.edu/Ag/kpn/kpnhome.htm</a:t>
            </a:r>
            <a:endParaRPr lang="en-US" sz="1600" dirty="0">
              <a:solidFill>
                <a:srgbClr val="0066FF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/>
              <a:t>ID-36 </a:t>
            </a:r>
            <a:r>
              <a:rPr lang="en-US" sz="1600" dirty="0"/>
              <a:t>(</a:t>
            </a:r>
            <a:r>
              <a:rPr lang="en-US" sz="1600" dirty="0" smtClean="0"/>
              <a:t>2010-2011 </a:t>
            </a:r>
            <a:r>
              <a:rPr lang="en-US" sz="1600" dirty="0"/>
              <a:t>Veg. Production Guide for Commercial Growers)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600" dirty="0">
                <a:hlinkClick r:id="rId7"/>
              </a:rPr>
              <a:t>http://www.ca.uky.edu/agc/pubs/id/id36/id36.htm</a:t>
            </a:r>
            <a:endParaRPr lang="en-US" sz="16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/>
              <a:t>Plant </a:t>
            </a:r>
            <a:r>
              <a:rPr lang="en-US" sz="1600" dirty="0"/>
              <a:t>Pathology Dept.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600" dirty="0">
                <a:hlinkClick r:id="rId8"/>
              </a:rPr>
              <a:t>http://www.ca.uky.edu/agcollege/plantpathology/index.html</a:t>
            </a:r>
            <a:endParaRPr lang="en-US" sz="16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600" dirty="0" smtClean="0"/>
              <a:t>Hort</a:t>
            </a:r>
            <a:r>
              <a:rPr lang="en-US" sz="1600" dirty="0"/>
              <a:t>. Dept. 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1600" dirty="0">
                <a:hlinkClick r:id="rId9"/>
              </a:rPr>
              <a:t>http://www.ukyu.edu/Ag/Horticulture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Basics of Disease Management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3810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Avoidance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Exclusion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Eradication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Protection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Resistance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Site </a:t>
            </a:r>
            <a:r>
              <a:rPr lang="en-US" sz="2400" dirty="0">
                <a:solidFill>
                  <a:srgbClr val="FF0000"/>
                </a:solidFill>
              </a:rPr>
              <a:t>selection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Avoid areas with a history of disease problems!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Pick a location with good soil and air drainage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400" dirty="0" smtClean="0"/>
              <a:t>Avoid shady areas</a:t>
            </a:r>
            <a:endParaRPr lang="en-US" sz="2400" dirty="0"/>
          </a:p>
          <a:p>
            <a:pPr lvl="1">
              <a:lnSpc>
                <a:spcPct val="8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 / Eradication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Crop </a:t>
            </a:r>
            <a:r>
              <a:rPr lang="en-US" sz="1800" dirty="0">
                <a:solidFill>
                  <a:srgbClr val="FF0000"/>
                </a:solidFill>
              </a:rPr>
              <a:t>rotation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Continuous planting of related crops can lead to the buildup of certain plant pathogens in that area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Maintain a 2+ year rotation away from related crops in the same area for best effect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Rotation with a non-host crop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Deprives pathogen of preferred host(s)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Most effective against pathogens with small host range or those that don’t persist for long times in the environment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Not as effective against pathogens with multiple hosts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Not as effective against pathogens that don’t overwinter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1800" dirty="0"/>
              <a:t>Not as effective against pathogens that persist for a long time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1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400" y="4343400"/>
            <a:ext cx="8987532" cy="2438400"/>
            <a:chOff x="25400" y="4343400"/>
            <a:chExt cx="8987532" cy="2438400"/>
          </a:xfrm>
        </p:grpSpPr>
        <p:grpSp>
          <p:nvGrpSpPr>
            <p:cNvPr id="19" name="Group 18"/>
            <p:cNvGrpSpPr/>
            <p:nvPr/>
          </p:nvGrpSpPr>
          <p:grpSpPr>
            <a:xfrm>
              <a:off x="25400" y="4343400"/>
              <a:ext cx="8987532" cy="2438400"/>
              <a:chOff x="25400" y="4343400"/>
              <a:chExt cx="8987532" cy="2438400"/>
            </a:xfrm>
          </p:grpSpPr>
          <p:pic>
            <p:nvPicPr>
              <p:cNvPr id="7" name="Picture 6" descr="DSC00015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400" y="4343400"/>
                <a:ext cx="3251200" cy="2438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2" descr="fuswil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9036"/>
              <a:stretch>
                <a:fillRect/>
              </a:stretch>
            </p:blipFill>
            <p:spPr bwMode="auto">
              <a:xfrm>
                <a:off x="6044044" y="4343400"/>
                <a:ext cx="2968888" cy="2438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14" descr="downy mildew pumpkin.jpg"/>
              <p:cNvPicPr>
                <a:picLocks noChangeAspect="1"/>
              </p:cNvPicPr>
              <p:nvPr/>
            </p:nvPicPr>
            <p:blipFill>
              <a:blip r:embed="rId5" cstate="print"/>
              <a:srcRect l="12329" r="12329"/>
              <a:stretch>
                <a:fillRect/>
              </a:stretch>
            </p:blipFill>
            <p:spPr>
              <a:xfrm>
                <a:off x="3276600" y="4343400"/>
                <a:ext cx="2755674" cy="2438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066800" y="6248400"/>
                <a:ext cx="2021451" cy="369332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Gummy stem blight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67200" y="6248400"/>
                <a:ext cx="1579343" cy="369332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Downy mildew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91400" y="6248400"/>
                <a:ext cx="1452642" cy="369332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Fusarium wilt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52400" y="4495800"/>
              <a:ext cx="1356653" cy="36933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Watermelon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9000" y="4495800"/>
              <a:ext cx="1010213" cy="36933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Pumpkin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8400" y="4495800"/>
              <a:ext cx="887551" cy="36933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Tomato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 / Eradication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3124200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Pathogen-free </a:t>
            </a:r>
            <a:r>
              <a:rPr lang="en-US" sz="2000" b="1" dirty="0">
                <a:solidFill>
                  <a:srgbClr val="C00000"/>
                </a:solidFill>
              </a:rPr>
              <a:t>seed &amp; transplants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/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Quarantine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err="1" smtClean="0"/>
              <a:t>Biologicals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Trichoderma</a:t>
            </a:r>
            <a:r>
              <a:rPr lang="en-US" sz="2000" dirty="0" smtClean="0"/>
              <a:t>, </a:t>
            </a:r>
            <a:r>
              <a:rPr lang="en-US" sz="2000" i="1" dirty="0" smtClean="0"/>
              <a:t>Bacillus</a:t>
            </a:r>
            <a:r>
              <a:rPr lang="en-US" sz="2000" dirty="0" smtClean="0"/>
              <a:t>)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Chemical </a:t>
            </a:r>
            <a:r>
              <a:rPr lang="en-US" sz="2000" dirty="0"/>
              <a:t>treatments</a:t>
            </a:r>
          </a:p>
          <a:p>
            <a:pPr lvl="3">
              <a:lnSpc>
                <a:spcPct val="80000"/>
              </a:lnSpc>
              <a:buClr>
                <a:schemeClr val="tx1"/>
              </a:buClr>
            </a:pPr>
            <a:r>
              <a:rPr lang="en-US" dirty="0" smtClean="0"/>
              <a:t>Bleach, </a:t>
            </a:r>
            <a:r>
              <a:rPr lang="en-US" dirty="0" err="1" smtClean="0"/>
              <a:t>trisodium</a:t>
            </a:r>
            <a:r>
              <a:rPr lang="en-US" dirty="0" smtClean="0"/>
              <a:t> phosphate</a:t>
            </a:r>
            <a:endParaRPr lang="en-US" dirty="0"/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Hot water </a:t>
            </a:r>
            <a:r>
              <a:rPr lang="en-US" sz="2000" dirty="0" smtClean="0"/>
              <a:t>treatment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See ID-36 for details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20482" name="Picture 2" descr="http://www.premierhort.com/eProMix/Horticulture/Products/GrowingMediumTM/ProMixVFT/VFTBiofungicide/images/pVFTBiotop.jpg"/>
          <p:cNvPicPr>
            <a:picLocks noChangeAspect="1" noChangeArrowheads="1"/>
          </p:cNvPicPr>
          <p:nvPr/>
        </p:nvPicPr>
        <p:blipFill>
          <a:blip r:embed="rId3" cstate="print"/>
          <a:srcRect l="37082" r="4120"/>
          <a:stretch>
            <a:fillRect/>
          </a:stretch>
        </p:blipFill>
        <p:spPr bwMode="auto">
          <a:xfrm>
            <a:off x="6781800" y="1371600"/>
            <a:ext cx="163872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Plant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39387"/>
            <a:ext cx="2343150" cy="321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5" name="Picture 5" descr="http://www.bioworksbiocontrol.com/assets/productshots/t22planterbox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1943100" cy="2625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10200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Other tactics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FFCC66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Sanitize </a:t>
            </a:r>
            <a:r>
              <a:rPr lang="en-US" sz="2000" dirty="0"/>
              <a:t>tools &amp; equipment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Don’t work plants when foliage is wet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Destroy </a:t>
            </a:r>
            <a:r>
              <a:rPr lang="en-US" sz="2000" dirty="0"/>
              <a:t>crop </a:t>
            </a:r>
            <a:r>
              <a:rPr lang="en-US" sz="2000" dirty="0" smtClean="0"/>
              <a:t>debris promptly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allows time for residue to decompose</a:t>
            </a: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Staking </a:t>
            </a:r>
            <a:r>
              <a:rPr lang="en-US" sz="2000" dirty="0"/>
              <a:t>and </a:t>
            </a:r>
            <a:r>
              <a:rPr lang="en-US" sz="2000" dirty="0" smtClean="0"/>
              <a:t>trellising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improves airflow, minimizes contact by splashing soil &amp; water</a:t>
            </a: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Mulches </a:t>
            </a:r>
            <a:r>
              <a:rPr lang="en-US" sz="2000" dirty="0"/>
              <a:t>and physical </a:t>
            </a:r>
            <a:r>
              <a:rPr lang="en-US" sz="2000" dirty="0" smtClean="0"/>
              <a:t>barriers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will </a:t>
            </a:r>
            <a:r>
              <a:rPr lang="en-US" sz="2000" dirty="0" smtClean="0"/>
              <a:t>minimize soil-splash after rains</a:t>
            </a: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2000" dirty="0"/>
              <a:t>Use trap </a:t>
            </a:r>
            <a:r>
              <a:rPr lang="en-US" sz="2000" dirty="0" smtClean="0"/>
              <a:t>&amp; barrier crops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en-US" sz="2000" dirty="0" smtClean="0"/>
              <a:t>May lessen incidence of insect-borne diseases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 / Eradication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3810000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Soil covered with clear plastic mulch</a:t>
            </a:r>
          </a:p>
          <a:p>
            <a:endParaRPr lang="en-US" sz="2400" dirty="0" smtClean="0"/>
          </a:p>
          <a:p>
            <a:r>
              <a:rPr lang="en-US" sz="2400" dirty="0" smtClean="0"/>
              <a:t>Heated </a:t>
            </a:r>
            <a:r>
              <a:rPr lang="en-US" sz="2400" dirty="0"/>
              <a:t>by sunlight</a:t>
            </a:r>
          </a:p>
          <a:p>
            <a:endParaRPr lang="en-US" sz="2400" dirty="0" smtClean="0"/>
          </a:p>
          <a:p>
            <a:r>
              <a:rPr lang="en-US" sz="2400" dirty="0" smtClean="0"/>
              <a:t>Max </a:t>
            </a:r>
            <a:r>
              <a:rPr lang="en-US" sz="2400" dirty="0"/>
              <a:t>45-52</a:t>
            </a:r>
            <a:r>
              <a:rPr lang="en-US" sz="2400" dirty="0">
                <a:cs typeface="Arial" pitchFamily="34" charset="0"/>
              </a:rPr>
              <a:t>º</a:t>
            </a:r>
            <a:r>
              <a:rPr lang="en-US" sz="2400" dirty="0"/>
              <a:t>C </a:t>
            </a:r>
            <a:r>
              <a:rPr lang="en-US" sz="2400" dirty="0" smtClean="0"/>
              <a:t>at 4 in. depth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Shown to suppress numerous soilborne diseases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93037" cy="1462087"/>
          </a:xfrm>
          <a:noFill/>
          <a:ln/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Solarization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4876800" cy="301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Solarization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practical in northerly climates (fewer “sunshine” days than in southern areas</a:t>
            </a:r>
          </a:p>
          <a:p>
            <a:endParaRPr lang="en-US" dirty="0" smtClean="0"/>
          </a:p>
          <a:p>
            <a:r>
              <a:rPr lang="en-US" dirty="0" smtClean="0"/>
              <a:t>Unproductive </a:t>
            </a:r>
            <a:r>
              <a:rPr lang="en-US" dirty="0"/>
              <a:t>during summer</a:t>
            </a:r>
          </a:p>
          <a:p>
            <a:endParaRPr lang="en-US" dirty="0" smtClean="0"/>
          </a:p>
          <a:p>
            <a:r>
              <a:rPr lang="en-US" dirty="0" smtClean="0"/>
              <a:t>Disposal </a:t>
            </a:r>
            <a:r>
              <a:rPr lang="en-US" dirty="0"/>
              <a:t>of plastic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795713" cy="283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Cover Crops and Disease Management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Cover crops – important for: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Prevention of erosion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Improvement of soil quality (OM, texture, water holding capacity)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Management of fertility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Management of water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Management of weeds between crops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The role of cover crops and management of disease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Cover crops may actually promote certain diseases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Calibri" pitchFamily="34" charset="0"/>
              </a:rPr>
              <a:t>Certain cover crops can be used to reduce soilborne microbes and nematodes</a:t>
            </a:r>
          </a:p>
        </p:txBody>
      </p:sp>
      <p:pic>
        <p:nvPicPr>
          <p:cNvPr id="4" name="Picture 3" descr="DSC0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819400"/>
            <a:ext cx="2600960" cy="1950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1219</Words>
  <Application>Microsoft Office PowerPoint</Application>
  <PresentationFormat>On-screen Show (4:3)</PresentationFormat>
  <Paragraphs>268</Paragraphs>
  <Slides>24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Default Design</vt:lpstr>
      <vt:lpstr>Clip</vt:lpstr>
      <vt:lpstr>Organic and Reduced Input Disease Management</vt:lpstr>
      <vt:lpstr>Basics of Disease Management</vt:lpstr>
      <vt:lpstr>Basics of Disease Management</vt:lpstr>
      <vt:lpstr>Exclusion / Eradication</vt:lpstr>
      <vt:lpstr>Exclusion / Eradication</vt:lpstr>
      <vt:lpstr>Exclusion / Eradication</vt:lpstr>
      <vt:lpstr>Soil Solarization</vt:lpstr>
      <vt:lpstr>Limitations of Solarization</vt:lpstr>
      <vt:lpstr>Cover Crops and Disease Management</vt:lpstr>
      <vt:lpstr>How Cover Crops Suppress Plant Diseases</vt:lpstr>
      <vt:lpstr>Organic Amendments</vt:lpstr>
      <vt:lpstr>Evaluation of 36 Commercial Composts*</vt:lpstr>
      <vt:lpstr>Perspective on Organic Amendments</vt:lpstr>
      <vt:lpstr>Other Cultural Practices</vt:lpstr>
      <vt:lpstr>Other Cultural Practices</vt:lpstr>
      <vt:lpstr>Slide 16</vt:lpstr>
      <vt:lpstr>Host Resistance</vt:lpstr>
      <vt:lpstr>Effect of Resistance on Powdery Mildew of Pumpkin 2009 Study – Lexington, KY</vt:lpstr>
      <vt:lpstr>Fungicides/Bactericides as Management Tools (Protection)</vt:lpstr>
      <vt:lpstr>Slide 20</vt:lpstr>
      <vt:lpstr>Seed or Media-Applied Materials</vt:lpstr>
      <vt:lpstr>OMRI-Approved Fungicides</vt:lpstr>
      <vt:lpstr>OMRI-Approved Fungicides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Management in Organic Production Systems</dc:title>
  <dc:creator>kseebold</dc:creator>
  <cp:lastModifiedBy>kseebold</cp:lastModifiedBy>
  <cp:revision>54</cp:revision>
  <dcterms:created xsi:type="dcterms:W3CDTF">2007-11-07T12:57:50Z</dcterms:created>
  <dcterms:modified xsi:type="dcterms:W3CDTF">2010-06-16T16:26:07Z</dcterms:modified>
</cp:coreProperties>
</file>