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72"/>
  </p:notesMasterIdLst>
  <p:handoutMasterIdLst>
    <p:handoutMasterId r:id="rId73"/>
  </p:handoutMasterIdLst>
  <p:sldIdLst>
    <p:sldId id="332" r:id="rId2"/>
    <p:sldId id="663" r:id="rId3"/>
    <p:sldId id="651" r:id="rId4"/>
    <p:sldId id="639" r:id="rId5"/>
    <p:sldId id="633" r:id="rId6"/>
    <p:sldId id="640" r:id="rId7"/>
    <p:sldId id="641" r:id="rId8"/>
    <p:sldId id="642" r:id="rId9"/>
    <p:sldId id="636" r:id="rId10"/>
    <p:sldId id="650" r:id="rId11"/>
    <p:sldId id="643" r:id="rId12"/>
    <p:sldId id="645" r:id="rId13"/>
    <p:sldId id="652" r:id="rId14"/>
    <p:sldId id="653" r:id="rId15"/>
    <p:sldId id="654" r:id="rId16"/>
    <p:sldId id="655" r:id="rId17"/>
    <p:sldId id="656" r:id="rId18"/>
    <p:sldId id="657" r:id="rId19"/>
    <p:sldId id="658" r:id="rId20"/>
    <p:sldId id="662" r:id="rId21"/>
    <p:sldId id="659" r:id="rId22"/>
    <p:sldId id="660" r:id="rId23"/>
    <p:sldId id="661" r:id="rId24"/>
    <p:sldId id="664" r:id="rId25"/>
    <p:sldId id="538" r:id="rId26"/>
    <p:sldId id="674" r:id="rId27"/>
    <p:sldId id="677" r:id="rId28"/>
    <p:sldId id="675" r:id="rId29"/>
    <p:sldId id="555" r:id="rId30"/>
    <p:sldId id="623" r:id="rId31"/>
    <p:sldId id="557" r:id="rId32"/>
    <p:sldId id="665" r:id="rId33"/>
    <p:sldId id="556" r:id="rId34"/>
    <p:sldId id="562" r:id="rId35"/>
    <p:sldId id="563" r:id="rId36"/>
    <p:sldId id="667" r:id="rId37"/>
    <p:sldId id="666" r:id="rId38"/>
    <p:sldId id="625" r:id="rId39"/>
    <p:sldId id="668" r:id="rId40"/>
    <p:sldId id="593" r:id="rId41"/>
    <p:sldId id="594" r:id="rId42"/>
    <p:sldId id="672" r:id="rId43"/>
    <p:sldId id="596" r:id="rId44"/>
    <p:sldId id="597" r:id="rId45"/>
    <p:sldId id="598" r:id="rId46"/>
    <p:sldId id="599" r:id="rId47"/>
    <p:sldId id="600" r:id="rId48"/>
    <p:sldId id="601" r:id="rId49"/>
    <p:sldId id="602" r:id="rId50"/>
    <p:sldId id="603" r:id="rId51"/>
    <p:sldId id="604" r:id="rId52"/>
    <p:sldId id="605" r:id="rId53"/>
    <p:sldId id="606" r:id="rId54"/>
    <p:sldId id="607" r:id="rId55"/>
    <p:sldId id="608" r:id="rId56"/>
    <p:sldId id="609" r:id="rId57"/>
    <p:sldId id="610" r:id="rId58"/>
    <p:sldId id="611" r:id="rId59"/>
    <p:sldId id="612" r:id="rId60"/>
    <p:sldId id="613" r:id="rId61"/>
    <p:sldId id="614" r:id="rId62"/>
    <p:sldId id="615" r:id="rId63"/>
    <p:sldId id="616" r:id="rId64"/>
    <p:sldId id="617" r:id="rId65"/>
    <p:sldId id="618" r:id="rId66"/>
    <p:sldId id="621" r:id="rId67"/>
    <p:sldId id="622" r:id="rId68"/>
    <p:sldId id="670" r:id="rId69"/>
    <p:sldId id="669" r:id="rId70"/>
    <p:sldId id="678" r:id="rId71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71" autoAdjust="0"/>
  </p:normalViewPr>
  <p:slideViewPr>
    <p:cSldViewPr>
      <p:cViewPr varScale="1">
        <p:scale>
          <a:sx n="106" d="100"/>
          <a:sy n="106" d="100"/>
        </p:scale>
        <p:origin x="-5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85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-0.14872627700383606"/>
                  <c:y val="0.20156274606299288"/>
                </c:manualLayout>
              </c:layout>
              <c:showCatName val="1"/>
            </c:dLbl>
            <c:dLbl>
              <c:idx val="1"/>
              <c:layout>
                <c:manualLayout>
                  <c:x val="-0.21905612759943549"/>
                  <c:y val="-0.12510137795275567"/>
                </c:manualLayout>
              </c:layout>
              <c:showCatNam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CatName val="1"/>
            <c:showLeaderLines val="1"/>
          </c:dLbls>
          <c:cat>
            <c:strRef>
              <c:f>Sheet1!$A$2:$A$5</c:f>
              <c:strCache>
                <c:ptCount val="4"/>
                <c:pt idx="0">
                  <c:v>Air</c:v>
                </c:pt>
                <c:pt idx="1">
                  <c:v>Water</c:v>
                </c:pt>
                <c:pt idx="2">
                  <c:v>Mineral solids</c:v>
                </c:pt>
                <c:pt idx="3">
                  <c:v>Organic matter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</c:v>
                </c:pt>
                <c:pt idx="1">
                  <c:v>29</c:v>
                </c:pt>
                <c:pt idx="2">
                  <c:v>48</c:v>
                </c:pt>
                <c:pt idx="3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r">
              <a:defRPr sz="1200"/>
            </a:lvl1pPr>
          </a:lstStyle>
          <a:p>
            <a:fld id="{7872DB9B-7789-4FF4-940F-66E657B6323F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r">
              <a:defRPr sz="1200"/>
            </a:lvl1pPr>
          </a:lstStyle>
          <a:p>
            <a:fld id="{7C755F2E-A2E0-4725-8F10-D678B20B7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r">
              <a:defRPr sz="1200"/>
            </a:lvl1pPr>
          </a:lstStyle>
          <a:p>
            <a:fld id="{0CEE1C1D-FA11-48BD-8CEB-F494FD300671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8" tIns="46219" rIns="92438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38" tIns="46219" rIns="92438" bIns="462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r">
              <a:defRPr sz="1200"/>
            </a:lvl1pPr>
          </a:lstStyle>
          <a:p>
            <a:fld id="{CD10FC6F-7AC1-46AA-89D4-4A9ED0789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0FC6F-7AC1-46AA-89D4-4A9ED0789A1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1E3F68-282C-4AFD-8358-5D2D42DAACE5}" type="datetimeFigureOut">
              <a:rPr lang="en-US" smtClean="0"/>
              <a:pPr/>
              <a:t>1/27/2011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29C6C3B-3B03-47E5-9389-8DE5CA3B9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839200" cy="3276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Don’t treat it like Dirt: how to manage Soils Organically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3962400"/>
            <a:ext cx="7620000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cs typeface="Arial" pitchFamily="34" charset="0"/>
              </a:rPr>
              <a:t>David Butler, Ph.D.</a:t>
            </a:r>
          </a:p>
          <a:p>
            <a:pPr algn="ctr"/>
            <a:r>
              <a:rPr lang="en-US" sz="2100" dirty="0" smtClean="0">
                <a:solidFill>
                  <a:schemeClr val="tx1"/>
                </a:solidFill>
                <a:cs typeface="Arial" pitchFamily="34" charset="0"/>
              </a:rPr>
              <a:t>Assistant Professor</a:t>
            </a:r>
          </a:p>
          <a:p>
            <a:pPr algn="ctr"/>
            <a:r>
              <a:rPr lang="en-US" sz="2100" dirty="0" smtClean="0">
                <a:solidFill>
                  <a:schemeClr val="tx1"/>
                </a:solidFill>
                <a:cs typeface="Arial" pitchFamily="34" charset="0"/>
              </a:rPr>
              <a:t>Organic, Sustainable &amp; Alternative Crop Production</a:t>
            </a:r>
          </a:p>
          <a:p>
            <a:pPr algn="ctr"/>
            <a:r>
              <a:rPr lang="en-US" sz="2100" dirty="0" smtClean="0">
                <a:solidFill>
                  <a:schemeClr val="tx1"/>
                </a:solidFill>
                <a:cs typeface="Arial" pitchFamily="34" charset="0"/>
              </a:rPr>
              <a:t>Plant Sciences Department, The University of Tennessee</a:t>
            </a:r>
          </a:p>
          <a:p>
            <a:pPr algn="ctr"/>
            <a:endParaRPr lang="en-US" sz="28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6248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Tennessee Horticulture Expo                                                 JAN 28, 2011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Overview: Soil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NOP standard</a:t>
            </a:r>
          </a:p>
          <a:p>
            <a:r>
              <a:rPr lang="en-US" dirty="0" smtClean="0"/>
              <a:t>Soil quality</a:t>
            </a:r>
          </a:p>
          <a:p>
            <a:pPr lvl="1"/>
            <a:r>
              <a:rPr lang="en-US" dirty="0" smtClean="0"/>
              <a:t>Functions of soil organic matter</a:t>
            </a:r>
          </a:p>
          <a:p>
            <a:pPr lvl="1"/>
            <a:r>
              <a:rPr lang="en-US" dirty="0" smtClean="0"/>
              <a:t>Building soil organic matter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fertility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N,P, K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testing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Cover crops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96407" y="6550223"/>
            <a:ext cx="244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(Image from: oregonclover.org)</a:t>
            </a: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5661" r="17885"/>
          <a:stretch>
            <a:fillRect/>
          </a:stretch>
        </p:blipFill>
        <p:spPr bwMode="auto">
          <a:xfrm>
            <a:off x="5105400" y="1828800"/>
            <a:ext cx="3804138" cy="44958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soil?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5689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Mineral solids</a:t>
            </a:r>
          </a:p>
          <a:p>
            <a:pPr lvl="1"/>
            <a:r>
              <a:rPr lang="en-US" dirty="0" smtClean="0"/>
              <a:t>Sand, silt, clay</a:t>
            </a:r>
          </a:p>
          <a:p>
            <a:pPr lvl="1"/>
            <a:r>
              <a:rPr lang="en-US" dirty="0" smtClean="0"/>
              <a:t>Mainly  consist of O, Si, Al, Fe, Ca*, Mg*, Na, K*</a:t>
            </a:r>
          </a:p>
          <a:p>
            <a:r>
              <a:rPr lang="en-US" dirty="0" smtClean="0"/>
              <a:t>Water/soil solution</a:t>
            </a:r>
          </a:p>
          <a:p>
            <a:r>
              <a:rPr lang="en-US" dirty="0" smtClean="0"/>
              <a:t> Air</a:t>
            </a:r>
          </a:p>
          <a:p>
            <a:r>
              <a:rPr lang="en-US" b="1" dirty="0" smtClean="0"/>
              <a:t>Organic matter</a:t>
            </a:r>
          </a:p>
          <a:p>
            <a:pPr lvl="1"/>
            <a:r>
              <a:rPr lang="en-US" dirty="0" smtClean="0"/>
              <a:t>C (~ 58%), O, H</a:t>
            </a:r>
          </a:p>
          <a:p>
            <a:pPr lvl="1"/>
            <a:r>
              <a:rPr lang="en-US" dirty="0" smtClean="0"/>
              <a:t>N*, S*, P*, all other nutrients*</a:t>
            </a:r>
          </a:p>
          <a:p>
            <a:pPr lvl="1"/>
            <a:endParaRPr lang="en-US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5029200" y="1905000"/>
          <a:ext cx="3962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86400" y="3962400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Mineral solids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quality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Soil quality</a:t>
            </a:r>
            <a:r>
              <a:rPr lang="en-US" i="1" dirty="0" smtClean="0"/>
              <a:t>-</a:t>
            </a:r>
            <a:r>
              <a:rPr lang="en-US" dirty="0" smtClean="0"/>
              <a:t>"the capacity of a specific kind of soil to function”</a:t>
            </a:r>
          </a:p>
          <a:p>
            <a:pPr lvl="1"/>
            <a:r>
              <a:rPr lang="en-US" i="1" dirty="0" smtClean="0"/>
              <a:t>“to sustain plant and animal productivity”</a:t>
            </a:r>
          </a:p>
          <a:p>
            <a:pPr lvl="1"/>
            <a:r>
              <a:rPr lang="en-US" i="1" dirty="0" smtClean="0"/>
              <a:t>“maintain or enhance water and air quality”</a:t>
            </a:r>
          </a:p>
          <a:p>
            <a:pPr lvl="1"/>
            <a:r>
              <a:rPr lang="en-US" i="1" dirty="0" smtClean="0"/>
              <a:t>“support human health and habitation</a:t>
            </a:r>
            <a:r>
              <a:rPr lang="en-US" dirty="0" smtClean="0"/>
              <a:t>“</a:t>
            </a:r>
          </a:p>
          <a:p>
            <a:r>
              <a:rPr lang="en-US" dirty="0" smtClean="0"/>
              <a:t>Assessments focus on </a:t>
            </a:r>
            <a:r>
              <a:rPr lang="en-US" i="1" dirty="0" smtClean="0"/>
              <a:t>dynamic </a:t>
            </a:r>
            <a:r>
              <a:rPr lang="en-US" dirty="0" smtClean="0"/>
              <a:t>(management-affected) soil properties</a:t>
            </a:r>
          </a:p>
          <a:p>
            <a:pPr lvl="1"/>
            <a:r>
              <a:rPr lang="en-US" dirty="0" smtClean="0"/>
              <a:t>Organic matter, structure, bulk density, water and nutrient holding capacity, etc.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0755" y="6550223"/>
            <a:ext cx="2723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</a:t>
            </a:r>
            <a:r>
              <a:rPr lang="en-US" sz="1400" dirty="0" err="1" smtClean="0"/>
              <a:t>Karlen</a:t>
            </a:r>
            <a:r>
              <a:rPr lang="en-US" sz="1400" dirty="0" smtClean="0"/>
              <a:t> et al., 1997; soilquality.org)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1219200" y="4953000"/>
            <a:ext cx="22860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soil organic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/>
              <a:t>Soil quality: “</a:t>
            </a:r>
            <a:r>
              <a:rPr lang="en-US" i="1" dirty="0" smtClean="0"/>
              <a:t>to sustain plant and animal productivity”</a:t>
            </a:r>
          </a:p>
          <a:p>
            <a:pPr marL="880110" lvl="1" indent="-514350"/>
            <a:r>
              <a:rPr lang="en-US" dirty="0" smtClean="0"/>
              <a:t>Provide nutrients to plant roots in appropriate time, space, and form</a:t>
            </a:r>
          </a:p>
          <a:p>
            <a:pPr marL="880110" lvl="1" indent="-514350"/>
            <a:r>
              <a:rPr lang="en-US" dirty="0" smtClean="0"/>
              <a:t>Retain water in sufficient quantity and appropriate potential energy for availability over time</a:t>
            </a:r>
          </a:p>
          <a:p>
            <a:pPr marL="880110" lvl="1" indent="-514350"/>
            <a:r>
              <a:rPr lang="en-US" dirty="0" smtClean="0"/>
              <a:t>Provide a network of interconnected pores to support plant root growth, supply oxygen, and remove CO</a:t>
            </a:r>
            <a:r>
              <a:rPr lang="en-US" baseline="-25000" dirty="0" smtClean="0"/>
              <a:t>2</a:t>
            </a:r>
            <a:r>
              <a:rPr lang="en-US" dirty="0" smtClean="0"/>
              <a:t> and toxic gases</a:t>
            </a:r>
          </a:p>
          <a:p>
            <a:pPr marL="880110" lvl="1" indent="-514350"/>
            <a:r>
              <a:rPr lang="en-US" dirty="0" smtClean="0"/>
              <a:t>Support plant growth promoting microorganisms</a:t>
            </a:r>
          </a:p>
          <a:p>
            <a:pPr marL="880110" lvl="1" indent="-514350"/>
            <a:r>
              <a:rPr lang="en-US" dirty="0" smtClean="0"/>
              <a:t>Provide sufficient rooting depth and physical support for plant growth</a:t>
            </a:r>
          </a:p>
          <a:p>
            <a:pPr marL="560070" indent="-514350"/>
            <a:r>
              <a:rPr lang="en-US" dirty="0" smtClean="0"/>
              <a:t>All, except last, are greatly influenced and increased by soil organic matter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97029" y="6550223"/>
            <a:ext cx="204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Weil, 2005)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1524000" y="5562600"/>
            <a:ext cx="28956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soil organic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physical properties</a:t>
            </a:r>
          </a:p>
          <a:p>
            <a:pPr lvl="1"/>
            <a:r>
              <a:rPr lang="en-US" dirty="0" smtClean="0"/>
              <a:t>Soil aggregation</a:t>
            </a:r>
          </a:p>
          <a:p>
            <a:pPr lvl="2"/>
            <a:r>
              <a:rPr lang="en-US" dirty="0" smtClean="0"/>
              <a:t>Formation of granular structure of soil minerals and their resistance to slaking by water (slaking = breaking apart)</a:t>
            </a:r>
          </a:p>
          <a:p>
            <a:pPr lvl="2"/>
            <a:r>
              <a:rPr lang="en-US" dirty="0" smtClean="0"/>
              <a:t>Greatest role of OM is binding </a:t>
            </a:r>
            <a:r>
              <a:rPr lang="en-US" dirty="0" err="1" smtClean="0"/>
              <a:t>macroaggregates</a:t>
            </a:r>
            <a:r>
              <a:rPr lang="en-US" dirty="0" smtClean="0"/>
              <a:t> (&gt;0.25mm)</a:t>
            </a:r>
          </a:p>
          <a:p>
            <a:pPr lvl="1"/>
            <a:r>
              <a:rPr lang="en-US" dirty="0" smtClean="0"/>
              <a:t>Soil water availability</a:t>
            </a:r>
          </a:p>
          <a:p>
            <a:pPr lvl="2"/>
            <a:r>
              <a:rPr lang="en-US" dirty="0" smtClean="0"/>
              <a:t>Direct absorption of water</a:t>
            </a:r>
          </a:p>
          <a:p>
            <a:pPr lvl="2"/>
            <a:r>
              <a:rPr lang="en-US" dirty="0" smtClean="0"/>
              <a:t>Enhancing and stabilizing aggregation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7029" y="6550223"/>
            <a:ext cx="204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Weil, 2005)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soil organic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chemical properties</a:t>
            </a:r>
          </a:p>
          <a:p>
            <a:pPr lvl="1"/>
            <a:r>
              <a:rPr lang="en-US" dirty="0" smtClean="0"/>
              <a:t>Nutrient uptake and release</a:t>
            </a:r>
          </a:p>
          <a:p>
            <a:pPr lvl="2"/>
            <a:r>
              <a:rPr lang="en-US" dirty="0" smtClean="0"/>
              <a:t>Nearly all N and large proportions of P and S occur as constituents of OM</a:t>
            </a:r>
          </a:p>
          <a:p>
            <a:pPr lvl="2"/>
            <a:r>
              <a:rPr lang="en-US" dirty="0" smtClean="0"/>
              <a:t>Even in conventional systems, much of applied N cycles through the microbial biomass prior to plant uptake</a:t>
            </a:r>
          </a:p>
          <a:p>
            <a:pPr lvl="1"/>
            <a:r>
              <a:rPr lang="en-US" dirty="0" smtClean="0"/>
              <a:t>Microbial enhancement of nutrient availability</a:t>
            </a:r>
          </a:p>
          <a:p>
            <a:pPr lvl="2"/>
            <a:r>
              <a:rPr lang="en-US" dirty="0" smtClean="0"/>
              <a:t>N fixation, </a:t>
            </a:r>
            <a:r>
              <a:rPr lang="en-US" dirty="0" err="1" smtClean="0"/>
              <a:t>mycorrhizal</a:t>
            </a:r>
            <a:r>
              <a:rPr lang="en-US" dirty="0" smtClean="0"/>
              <a:t> fungi, micronutrient </a:t>
            </a:r>
            <a:r>
              <a:rPr lang="en-US" dirty="0" err="1" smtClean="0"/>
              <a:t>chelation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97029" y="6550223"/>
            <a:ext cx="204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Weil, 2005)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soil organic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Soil chemical properties</a:t>
            </a:r>
          </a:p>
          <a:p>
            <a:pPr lvl="1"/>
            <a:r>
              <a:rPr lang="en-US" dirty="0" smtClean="0"/>
              <a:t>Cation exchange capacity (CEC)</a:t>
            </a:r>
          </a:p>
          <a:p>
            <a:pPr lvl="2"/>
            <a:r>
              <a:rPr lang="en-US" dirty="0" smtClean="0"/>
              <a:t>Controlled by </a:t>
            </a:r>
            <a:r>
              <a:rPr lang="en-US" i="1" dirty="0" smtClean="0"/>
              <a:t>colloidal</a:t>
            </a:r>
            <a:r>
              <a:rPr lang="en-US" dirty="0" smtClean="0"/>
              <a:t> fraction (i.e. clay and OM)</a:t>
            </a:r>
          </a:p>
          <a:p>
            <a:pPr lvl="2"/>
            <a:r>
              <a:rPr lang="en-US" dirty="0" smtClean="0"/>
              <a:t>Relative contribution depends on amount of SOM, amount and mineralogy of clay, and pH</a:t>
            </a:r>
          </a:p>
          <a:p>
            <a:pPr lvl="2"/>
            <a:r>
              <a:rPr lang="en-US" dirty="0" smtClean="0"/>
              <a:t>OM very important in coarse-textured and highly-weathered soils</a:t>
            </a:r>
          </a:p>
          <a:p>
            <a:pPr lvl="1"/>
            <a:r>
              <a:rPr lang="en-US" dirty="0" smtClean="0"/>
              <a:t>Anion sorption</a:t>
            </a:r>
          </a:p>
          <a:p>
            <a:pPr lvl="2"/>
            <a:r>
              <a:rPr lang="en-US" dirty="0" smtClean="0"/>
              <a:t>Allows P to be more available in acid soils, rather than bound to Fe and Al oxides</a:t>
            </a:r>
          </a:p>
          <a:p>
            <a:pPr lvl="1"/>
            <a:r>
              <a:rPr lang="en-US" dirty="0" smtClean="0"/>
              <a:t>pH buffering</a:t>
            </a:r>
          </a:p>
          <a:p>
            <a:pPr lvl="1"/>
            <a:r>
              <a:rPr lang="en-US" dirty="0" smtClean="0"/>
              <a:t>Plant growth regulating substances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7029" y="6550223"/>
            <a:ext cx="204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Weil, 2005)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soil organic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Soil biological properties</a:t>
            </a:r>
          </a:p>
          <a:p>
            <a:pPr lvl="1"/>
            <a:r>
              <a:rPr lang="en-US" dirty="0" smtClean="0"/>
              <a:t>SOM is the raw material for soil biological activity</a:t>
            </a:r>
          </a:p>
          <a:p>
            <a:pPr lvl="1"/>
            <a:r>
              <a:rPr lang="en-US" dirty="0" smtClean="0"/>
              <a:t>Microbial biomass</a:t>
            </a:r>
          </a:p>
          <a:p>
            <a:pPr lvl="2"/>
            <a:r>
              <a:rPr lang="en-US" dirty="0" smtClean="0"/>
              <a:t>Provide labile C, N, P, S</a:t>
            </a:r>
          </a:p>
          <a:p>
            <a:pPr lvl="2"/>
            <a:r>
              <a:rPr lang="en-US" dirty="0" smtClean="0"/>
              <a:t>Sink for C, N, P, S</a:t>
            </a:r>
          </a:p>
          <a:p>
            <a:pPr lvl="2"/>
            <a:r>
              <a:rPr lang="en-US" dirty="0" smtClean="0"/>
              <a:t>Nutrient transformation</a:t>
            </a:r>
          </a:p>
          <a:p>
            <a:pPr lvl="2"/>
            <a:r>
              <a:rPr lang="en-US" dirty="0" smtClean="0"/>
              <a:t>Mineral weathering</a:t>
            </a:r>
          </a:p>
          <a:p>
            <a:pPr lvl="2"/>
            <a:r>
              <a:rPr lang="en-US" dirty="0" smtClean="0"/>
              <a:t>Influence aggregation</a:t>
            </a:r>
          </a:p>
          <a:p>
            <a:pPr lvl="2"/>
            <a:r>
              <a:rPr lang="en-US" dirty="0" smtClean="0"/>
              <a:t>Some antagonistic to plant pathogens and parasitic nematodes</a:t>
            </a:r>
          </a:p>
          <a:p>
            <a:pPr lvl="1"/>
            <a:r>
              <a:rPr lang="en-US" dirty="0" err="1" smtClean="0"/>
              <a:t>Macrofauna</a:t>
            </a:r>
            <a:r>
              <a:rPr lang="en-US" dirty="0" smtClean="0"/>
              <a:t> (earthworms, ants, termites), </a:t>
            </a:r>
            <a:r>
              <a:rPr lang="en-US" dirty="0" err="1" smtClean="0"/>
              <a:t>mesofauna</a:t>
            </a:r>
            <a:r>
              <a:rPr lang="en-US" dirty="0" smtClean="0"/>
              <a:t> (arthropods), and </a:t>
            </a:r>
            <a:r>
              <a:rPr lang="en-US" dirty="0" err="1" smtClean="0"/>
              <a:t>microfauna</a:t>
            </a:r>
            <a:r>
              <a:rPr lang="en-US" dirty="0" smtClean="0"/>
              <a:t> (nematodes, protozoa, rotifers)</a:t>
            </a:r>
          </a:p>
          <a:p>
            <a:pPr lvl="2"/>
            <a:r>
              <a:rPr lang="en-US" dirty="0" smtClean="0"/>
              <a:t>Play role in cycling of C and nutrients, regulate microbial activity, enhance porosity, infiltration,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7029" y="6550223"/>
            <a:ext cx="204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Weil, 2005)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organic matter management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715000" cy="46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52658" y="6550223"/>
            <a:ext cx="2091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(www.climatescience.gov)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1752600" y="2209800"/>
            <a:ext cx="1143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3600" y="2819400"/>
            <a:ext cx="1143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Temperature</a:t>
            </a:r>
          </a:p>
          <a:p>
            <a:pPr lvl="2"/>
            <a:r>
              <a:rPr lang="en-US" dirty="0" smtClean="0"/>
              <a:t>Greater biomass produced, but decomposition is faster with higher temperatures</a:t>
            </a:r>
          </a:p>
          <a:p>
            <a:pPr lvl="2"/>
            <a:r>
              <a:rPr lang="en-US" dirty="0" smtClean="0"/>
              <a:t>Less accumulation of SOM in warmer climates</a:t>
            </a:r>
          </a:p>
          <a:p>
            <a:pPr lvl="1"/>
            <a:r>
              <a:rPr lang="en-US" dirty="0" smtClean="0"/>
              <a:t>Rainfall</a:t>
            </a:r>
          </a:p>
          <a:p>
            <a:pPr lvl="2"/>
            <a:r>
              <a:rPr lang="en-US" dirty="0" smtClean="0"/>
              <a:t>Generally, SOM increases as precipitation increases</a:t>
            </a:r>
          </a:p>
          <a:p>
            <a:pPr lvl="2"/>
            <a:r>
              <a:rPr lang="en-US" dirty="0" smtClean="0"/>
              <a:t>Very little biomass produced in arid regions</a:t>
            </a:r>
          </a:p>
          <a:p>
            <a:r>
              <a:rPr lang="en-US" dirty="0" smtClean="0"/>
              <a:t>Soil texture</a:t>
            </a:r>
          </a:p>
          <a:p>
            <a:pPr lvl="1"/>
            <a:r>
              <a:rPr lang="en-US" dirty="0" smtClean="0"/>
              <a:t>Greater SOM in fine-textured soils (clay, silt)</a:t>
            </a:r>
          </a:p>
          <a:p>
            <a:pPr lvl="2"/>
            <a:r>
              <a:rPr lang="en-US" dirty="0" smtClean="0"/>
              <a:t>Organic matter protected in aggregates, mineral associations</a:t>
            </a:r>
          </a:p>
          <a:p>
            <a:pPr lvl="2"/>
            <a:r>
              <a:rPr lang="en-US" dirty="0" smtClean="0"/>
              <a:t>Smaller pores limit oxygen and thus </a:t>
            </a:r>
            <a:r>
              <a:rPr lang="en-US" dirty="0" err="1" smtClean="0"/>
              <a:t>decompostion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64814" y="6550223"/>
            <a:ext cx="217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van Es, 2009)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Overview: Soil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NOP standard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quality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Functions of soil organic matter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Building soil organic matter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fertility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N,P, K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testing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Cover crops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96407" y="6550223"/>
            <a:ext cx="244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(Image from: oregonclover.org)</a:t>
            </a: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5661" r="17885"/>
          <a:stretch>
            <a:fillRect/>
          </a:stretch>
        </p:blipFill>
        <p:spPr bwMode="auto">
          <a:xfrm>
            <a:off x="5105400" y="1828800"/>
            <a:ext cx="3804138" cy="44958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Preventing losses of SOM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Erosion</a:t>
            </a:r>
          </a:p>
          <a:p>
            <a:pPr lvl="1"/>
            <a:r>
              <a:rPr lang="en-US" dirty="0" smtClean="0"/>
              <a:t>Utilize conservation tillage practices</a:t>
            </a:r>
          </a:p>
          <a:p>
            <a:pPr lvl="2"/>
            <a:r>
              <a:rPr lang="en-US" dirty="0" smtClean="0"/>
              <a:t>Maintain cover by residues at &gt; 30%</a:t>
            </a:r>
          </a:p>
          <a:p>
            <a:pPr lvl="2"/>
            <a:r>
              <a:rPr lang="en-US" dirty="0" smtClean="0"/>
              <a:t>Reduce tillage (many options…)</a:t>
            </a:r>
          </a:p>
          <a:p>
            <a:pPr lvl="1"/>
            <a:r>
              <a:rPr lang="en-US" dirty="0" smtClean="0"/>
              <a:t>Utilize cover crops</a:t>
            </a:r>
          </a:p>
          <a:p>
            <a:pPr lvl="1"/>
            <a:r>
              <a:rPr lang="en-US" dirty="0" smtClean="0"/>
              <a:t>Incorporate perennials</a:t>
            </a:r>
          </a:p>
          <a:p>
            <a:r>
              <a:rPr lang="en-US" dirty="0" smtClean="0"/>
              <a:t>Soil respiration</a:t>
            </a:r>
          </a:p>
          <a:p>
            <a:pPr lvl="1"/>
            <a:r>
              <a:rPr lang="en-US" dirty="0" smtClean="0"/>
              <a:t>Reduce tillage and soil disruption</a:t>
            </a:r>
          </a:p>
          <a:p>
            <a:pPr lvl="1"/>
            <a:r>
              <a:rPr lang="en-US" dirty="0" smtClean="0"/>
              <a:t>Reduce use of synthetic fertilizers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Drainage and landscape position</a:t>
            </a:r>
          </a:p>
          <a:p>
            <a:pPr lvl="1"/>
            <a:r>
              <a:rPr lang="en-US" dirty="0" smtClean="0"/>
              <a:t>Greater SOM in wetter soils</a:t>
            </a:r>
          </a:p>
          <a:p>
            <a:pPr lvl="1"/>
            <a:r>
              <a:rPr lang="en-US" dirty="0" smtClean="0"/>
              <a:t>Greater SOM in lower landscape positions</a:t>
            </a:r>
          </a:p>
          <a:p>
            <a:r>
              <a:rPr lang="en-US" dirty="0" smtClean="0"/>
              <a:t>Vegetation</a:t>
            </a:r>
          </a:p>
          <a:p>
            <a:pPr lvl="1"/>
            <a:r>
              <a:rPr lang="en-US" dirty="0" smtClean="0"/>
              <a:t>Greatest SOM in soils that developed in grasslands</a:t>
            </a:r>
          </a:p>
          <a:p>
            <a:r>
              <a:rPr lang="en-US" dirty="0" smtClean="0"/>
              <a:t>Acidic soils</a:t>
            </a:r>
          </a:p>
          <a:p>
            <a:pPr lvl="1"/>
            <a:r>
              <a:rPr lang="en-US" dirty="0" smtClean="0"/>
              <a:t>Slows SOM decomposition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4814" y="6550223"/>
            <a:ext cx="217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van Es, 2009)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soil organic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Maximize plant productivity</a:t>
            </a:r>
          </a:p>
          <a:p>
            <a:pPr lvl="1"/>
            <a:r>
              <a:rPr lang="en-US" dirty="0" smtClean="0"/>
              <a:t>Cover crops</a:t>
            </a:r>
          </a:p>
          <a:p>
            <a:pPr lvl="1"/>
            <a:r>
              <a:rPr lang="en-US" dirty="0" smtClean="0"/>
              <a:t>Perennials</a:t>
            </a:r>
          </a:p>
          <a:p>
            <a:r>
              <a:rPr lang="en-US" dirty="0" smtClean="0"/>
              <a:t>Conserve crop residues</a:t>
            </a:r>
          </a:p>
          <a:p>
            <a:r>
              <a:rPr lang="en-US" dirty="0" smtClean="0"/>
              <a:t>Recycle local ‘wastes’</a:t>
            </a:r>
          </a:p>
          <a:p>
            <a:pPr lvl="1"/>
            <a:r>
              <a:rPr lang="en-US" dirty="0" smtClean="0"/>
              <a:t>Composts</a:t>
            </a:r>
          </a:p>
          <a:p>
            <a:pPr lvl="1"/>
            <a:r>
              <a:rPr lang="en-US" dirty="0" smtClean="0"/>
              <a:t>Manures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7029" y="6550223"/>
            <a:ext cx="204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Weil, 2005)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soil organic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Balance decomposition of residues (nutrient mineralization) and accumulation of humus (i.e. “steady burn”)</a:t>
            </a:r>
          </a:p>
          <a:p>
            <a:pPr lvl="1"/>
            <a:r>
              <a:rPr lang="en-US" dirty="0" smtClean="0"/>
              <a:t>C:N ratio of residues</a:t>
            </a:r>
          </a:p>
          <a:p>
            <a:pPr lvl="2"/>
            <a:r>
              <a:rPr lang="en-US" dirty="0" smtClean="0"/>
              <a:t>&gt;25 to 30 (immobilization of N)</a:t>
            </a:r>
          </a:p>
          <a:p>
            <a:pPr lvl="2"/>
            <a:r>
              <a:rPr lang="en-US" dirty="0" smtClean="0"/>
              <a:t>&lt;25 to 30 (mineralization of N)</a:t>
            </a:r>
          </a:p>
          <a:p>
            <a:pPr lvl="1"/>
            <a:r>
              <a:rPr lang="en-US" dirty="0" smtClean="0"/>
              <a:t>Incorporate high residue crops in rotation (e.g. grains)</a:t>
            </a:r>
          </a:p>
          <a:p>
            <a:pPr lvl="2"/>
            <a:r>
              <a:rPr lang="en-US" dirty="0" smtClean="0"/>
              <a:t>10 to 20% of biomass converted to stable humus</a:t>
            </a:r>
          </a:p>
          <a:p>
            <a:pPr lvl="2"/>
            <a:r>
              <a:rPr lang="en-US" dirty="0" smtClean="0"/>
              <a:t>Mix small grains with legume cover crops</a:t>
            </a:r>
          </a:p>
          <a:p>
            <a:pPr lvl="1"/>
            <a:r>
              <a:rPr lang="en-US" dirty="0" smtClean="0"/>
              <a:t>Root biomass plays an important role (perennials and biennials)</a:t>
            </a:r>
          </a:p>
          <a:p>
            <a:pPr lvl="2"/>
            <a:r>
              <a:rPr lang="en-US" dirty="0" smtClean="0"/>
              <a:t>Slower decomposition, more stable organic matter</a:t>
            </a:r>
          </a:p>
          <a:p>
            <a:pPr lvl="2"/>
            <a:r>
              <a:rPr lang="en-US" dirty="0" smtClean="0"/>
              <a:t>Continual root turnover</a:t>
            </a:r>
          </a:p>
          <a:p>
            <a:pPr lvl="2"/>
            <a:r>
              <a:rPr lang="en-US" dirty="0" smtClean="0"/>
              <a:t>Well-distributed without using tillage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64814" y="6550223"/>
            <a:ext cx="217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and van Es, 2009)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Overview: Soil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NOP standard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quality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Functions of soil organic matter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Building soil organic matter</a:t>
            </a:r>
          </a:p>
          <a:p>
            <a:r>
              <a:rPr lang="en-US" dirty="0" smtClean="0"/>
              <a:t>Soil fertility</a:t>
            </a:r>
          </a:p>
          <a:p>
            <a:pPr lvl="1"/>
            <a:r>
              <a:rPr lang="en-US" dirty="0" smtClean="0"/>
              <a:t>N,P, K</a:t>
            </a:r>
          </a:p>
          <a:p>
            <a:pPr lvl="1"/>
            <a:r>
              <a:rPr lang="en-US" dirty="0" smtClean="0"/>
              <a:t>Soil testing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Cover crops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96407" y="6550223"/>
            <a:ext cx="244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(Image from: oregonclover.org)</a:t>
            </a: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5661" r="17885"/>
          <a:stretch>
            <a:fillRect/>
          </a:stretch>
        </p:blipFill>
        <p:spPr bwMode="auto">
          <a:xfrm>
            <a:off x="5105400" y="1828800"/>
            <a:ext cx="3804138" cy="44958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Nutrients and soil 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Reductionist vs. systems approach </a:t>
            </a:r>
          </a:p>
          <a:p>
            <a:pPr lvl="1"/>
            <a:r>
              <a:rPr lang="en-US" dirty="0" smtClean="0"/>
              <a:t>Goal is not to replace synthetic conventional input with organic input</a:t>
            </a:r>
          </a:p>
          <a:p>
            <a:pPr lvl="2"/>
            <a:r>
              <a:rPr lang="en-US" dirty="0" smtClean="0"/>
              <a:t>Must shift management to a whole systems approach</a:t>
            </a:r>
          </a:p>
          <a:p>
            <a:pPr lvl="2"/>
            <a:r>
              <a:rPr lang="en-US" dirty="0" smtClean="0"/>
              <a:t>“input substitution”</a:t>
            </a:r>
          </a:p>
          <a:p>
            <a:pPr lvl="1"/>
            <a:r>
              <a:rPr lang="en-US" dirty="0" smtClean="0"/>
              <a:t>How do the diversity of organisms within the soil and the diversity of plants in the cropping system interact and affect soil fertility?</a:t>
            </a:r>
          </a:p>
          <a:p>
            <a:pPr lvl="1"/>
            <a:r>
              <a:rPr lang="en-US" dirty="0" smtClean="0"/>
              <a:t>How can the ecological system be managed to optimize fertility and sustainability?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cycle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8638954" cy="457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&quot;No&quot; Symbol 5"/>
          <p:cNvSpPr/>
          <p:nvPr/>
        </p:nvSpPr>
        <p:spPr>
          <a:xfrm>
            <a:off x="5105400" y="3048000"/>
            <a:ext cx="2057400" cy="1905000"/>
          </a:xfrm>
          <a:prstGeom prst="noSmoking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10000" y="3276600"/>
            <a:ext cx="1143000" cy="838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38600" y="2590800"/>
            <a:ext cx="1143000" cy="838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73717" y="6550223"/>
            <a:ext cx="197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(Graphic from: msu.edu)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533400" y="3886200"/>
            <a:ext cx="2971800" cy="1752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fixation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940552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Atmospheric</a:t>
            </a:r>
          </a:p>
          <a:p>
            <a:pPr lvl="1"/>
            <a:r>
              <a:rPr lang="en-US" dirty="0" smtClean="0"/>
              <a:t>Lightning breaks N</a:t>
            </a:r>
            <a:r>
              <a:rPr lang="en-US" baseline="-25000" dirty="0" smtClean="0"/>
              <a:t>2</a:t>
            </a:r>
            <a:r>
              <a:rPr lang="en-US" dirty="0" smtClean="0"/>
              <a:t> molecules</a:t>
            </a:r>
          </a:p>
          <a:p>
            <a:pPr lvl="1"/>
            <a:r>
              <a:rPr lang="en-US" dirty="0" smtClean="0"/>
              <a:t>Dissolved in rainwater as nitrates</a:t>
            </a:r>
          </a:p>
          <a:p>
            <a:pPr lvl="1"/>
            <a:r>
              <a:rPr lang="en-US" dirty="0" smtClean="0"/>
              <a:t>~ 5% of N fixation</a:t>
            </a:r>
          </a:p>
          <a:p>
            <a:r>
              <a:rPr lang="en-US" dirty="0" smtClean="0"/>
              <a:t>Biological</a:t>
            </a:r>
          </a:p>
          <a:p>
            <a:pPr lvl="1"/>
            <a:r>
              <a:rPr lang="en-US" dirty="0" smtClean="0"/>
              <a:t>About 70% of N fixation</a:t>
            </a:r>
          </a:p>
          <a:p>
            <a:pPr lvl="1"/>
            <a:r>
              <a:rPr lang="en-US" dirty="0" err="1" smtClean="0"/>
              <a:t>Rhizobia</a:t>
            </a:r>
            <a:r>
              <a:rPr lang="en-US" dirty="0" smtClean="0"/>
              <a:t> form symbiotic associations with plants in the family </a:t>
            </a:r>
            <a:r>
              <a:rPr lang="en-US" dirty="0" err="1" smtClean="0"/>
              <a:t>Fabaceae</a:t>
            </a:r>
            <a:r>
              <a:rPr lang="en-US" dirty="0" smtClean="0"/>
              <a:t> (legumes)</a:t>
            </a:r>
          </a:p>
          <a:p>
            <a:pPr lvl="1"/>
            <a:r>
              <a:rPr lang="en-US" dirty="0" smtClean="0"/>
              <a:t>A few non-legumes also form symbiotic associations with N-fixers (e.g. alders), but none agriculturally important</a:t>
            </a:r>
          </a:p>
          <a:p>
            <a:pPr lvl="1"/>
            <a:r>
              <a:rPr lang="en-US" dirty="0" smtClean="0"/>
              <a:t>Free-living N-fixing bacteria </a:t>
            </a:r>
          </a:p>
          <a:p>
            <a:pPr lvl="2"/>
            <a:r>
              <a:rPr lang="en-US" dirty="0" smtClean="0"/>
              <a:t>e.g. </a:t>
            </a:r>
            <a:r>
              <a:rPr lang="en-US" i="1" dirty="0" err="1" smtClean="0"/>
              <a:t>Azotobacter</a:t>
            </a:r>
            <a:r>
              <a:rPr lang="en-US" i="1" dirty="0" smtClean="0"/>
              <a:t>, Azospirillum </a:t>
            </a:r>
            <a:r>
              <a:rPr lang="en-US" dirty="0" smtClean="0"/>
              <a:t>important in soils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100374" y="2891228"/>
            <a:ext cx="3200399" cy="214234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79194" y="6550223"/>
            <a:ext cx="1864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(Photo from: umn.edu)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is the mineralization rate of SOM?</a:t>
            </a:r>
          </a:p>
          <a:p>
            <a:r>
              <a:rPr lang="en-US" dirty="0" smtClean="0"/>
              <a:t>General assumption:</a:t>
            </a:r>
          </a:p>
          <a:p>
            <a:pPr lvl="1"/>
            <a:r>
              <a:rPr lang="en-US" dirty="0" smtClean="0"/>
              <a:t>~ 20 lbs N acre</a:t>
            </a:r>
            <a:r>
              <a:rPr lang="en-US" baseline="30000" dirty="0" smtClean="0"/>
              <a:t>-1</a:t>
            </a:r>
            <a:r>
              <a:rPr lang="en-US" dirty="0" smtClean="0"/>
              <a:t> for every 1% SOM mineralized annually</a:t>
            </a:r>
          </a:p>
          <a:p>
            <a:pPr lvl="1"/>
            <a:r>
              <a:rPr lang="en-US" dirty="0" smtClean="0"/>
              <a:t>So, for a soil with 2% organic matter (0 to 6” sample), we would expect a release of 40 lbs N per acre</a:t>
            </a:r>
            <a:r>
              <a:rPr lang="en-US" baseline="30000" dirty="0" smtClean="0"/>
              <a:t>-1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Temperature, precipitation, aeration, management…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37754" y="6550223"/>
            <a:ext cx="150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</a:t>
            </a:r>
            <a:r>
              <a:rPr lang="en-US" sz="1400" dirty="0" err="1" smtClean="0"/>
              <a:t>Grubinger</a:t>
            </a:r>
            <a:r>
              <a:rPr lang="en-US" sz="1400" dirty="0" smtClean="0"/>
              <a:t>, 1999 )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NOP allowed N sources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Availability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Manures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to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Composts and residues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Legumes!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 to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slow to 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Blood meal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rapid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Feather meal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Seed meals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to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r>
                        <a:rPr lang="en-US" baseline="0" dirty="0" smtClean="0"/>
                        <a:t> to rapid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Alfalfa meal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moderate</a:t>
                      </a:r>
                      <a:r>
                        <a:rPr lang="en-US" baseline="0" dirty="0" smtClean="0"/>
                        <a:t> to rapid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Fish</a:t>
                      </a:r>
                      <a:r>
                        <a:rPr lang="en-US" baseline="0" dirty="0" smtClean="0"/>
                        <a:t> emulsion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to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rapid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Chilean nitrate*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rapid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animal,</a:t>
                      </a:r>
                      <a:r>
                        <a:rPr lang="en-US" baseline="0" dirty="0" smtClean="0"/>
                        <a:t> plant residues and byproducts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09600" y="1981200"/>
            <a:ext cx="28194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8985" y="6550223"/>
            <a:ext cx="216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(Barker and </a:t>
            </a:r>
            <a:r>
              <a:rPr lang="en-US" sz="1400" dirty="0" err="1" smtClean="0"/>
              <a:t>Pilbeam</a:t>
            </a:r>
            <a:r>
              <a:rPr lang="en-US" sz="1400" dirty="0" smtClean="0"/>
              <a:t>, 2007)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Soil management for organic production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All inputs must be approved substances</a:t>
            </a:r>
          </a:p>
          <a:p>
            <a:r>
              <a:rPr lang="en-US" dirty="0" smtClean="0"/>
              <a:t>Natural products </a:t>
            </a:r>
            <a:r>
              <a:rPr lang="en-US" b="1" dirty="0" smtClean="0"/>
              <a:t>can be used</a:t>
            </a:r>
            <a:r>
              <a:rPr lang="en-US" dirty="0" smtClean="0"/>
              <a:t>, unless otherwise prohibited by the national list (e.g. sewage sludge)</a:t>
            </a:r>
          </a:p>
          <a:p>
            <a:r>
              <a:rPr lang="en-US" dirty="0" smtClean="0"/>
              <a:t>Synthetic products </a:t>
            </a:r>
            <a:r>
              <a:rPr lang="en-US" b="1" dirty="0" smtClean="0"/>
              <a:t>cannot be used</a:t>
            </a:r>
            <a:r>
              <a:rPr lang="en-US" dirty="0" smtClean="0"/>
              <a:t>, unless there is an exception on the national list (e.g. soluble boron products)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92449" y="6550223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(CFR 205.601 and 205.602)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NOP allowed N sources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981200" y="1752600"/>
          <a:ext cx="5071741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281"/>
                <a:gridCol w="22434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Legume</a:t>
                      </a:r>
                      <a:r>
                        <a:rPr lang="en-US" baseline="0" dirty="0" smtClean="0"/>
                        <a:t> cover crop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 (lbs</a:t>
                      </a:r>
                      <a:r>
                        <a:rPr lang="en-US" baseline="0" dirty="0" smtClean="0"/>
                        <a:t> acre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Cowpea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to 150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Crimson clover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 to 130</a:t>
                      </a:r>
                      <a:endParaRPr lang="en-US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dirty="0" smtClean="0"/>
                        <a:t>Hairy vetch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r>
                        <a:rPr lang="en-US" baseline="0" dirty="0" smtClean="0"/>
                        <a:t> to 200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Red clover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 to 150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White clover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to 200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12648" y="4267200"/>
            <a:ext cx="8153400" cy="1828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legumes have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N content of about 3 to 3.5% at flowering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900" dirty="0" smtClean="0"/>
              <a:t>40% C / 3% N = C:N ratio of 13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2886" y="6550223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(Clark (ed.), 2007)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 availability to subsequent crop is variable</a:t>
            </a:r>
          </a:p>
          <a:p>
            <a:pPr lvl="1"/>
            <a:r>
              <a:rPr lang="en-US" dirty="0" smtClean="0"/>
              <a:t>10% to more than 50%</a:t>
            </a:r>
          </a:p>
          <a:p>
            <a:pPr lvl="1"/>
            <a:r>
              <a:rPr lang="en-US" dirty="0" smtClean="0"/>
              <a:t>Mineralization controlled by interaction of factors:</a:t>
            </a:r>
          </a:p>
          <a:p>
            <a:pPr lvl="2"/>
            <a:r>
              <a:rPr lang="en-US" dirty="0" smtClean="0"/>
              <a:t>Environment (temperature, moisture, soil properties)</a:t>
            </a:r>
          </a:p>
          <a:p>
            <a:pPr lvl="2"/>
            <a:r>
              <a:rPr lang="en-US" dirty="0" smtClean="0"/>
              <a:t>Management (incorporation, mowing, etc.)	</a:t>
            </a:r>
          </a:p>
          <a:p>
            <a:pPr lvl="2"/>
            <a:r>
              <a:rPr lang="en-US" dirty="0" smtClean="0"/>
              <a:t>Tissue quality (C:N ratio, carbohydrates, lignin)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2639" y="6550223"/>
            <a:ext cx="216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Seiter</a:t>
            </a:r>
            <a:r>
              <a:rPr lang="en-US" sz="1400" dirty="0" smtClean="0"/>
              <a:t> and </a:t>
            </a:r>
            <a:r>
              <a:rPr lang="en-US" sz="1400" dirty="0" err="1" smtClean="0"/>
              <a:t>Horwath</a:t>
            </a:r>
            <a:r>
              <a:rPr lang="en-US" sz="1400" dirty="0" smtClean="0"/>
              <a:t>, 2005)</a:t>
            </a:r>
            <a:endParaRPr lang="en-US" sz="1400" dirty="0"/>
          </a:p>
        </p:txBody>
      </p:sp>
      <p:pic>
        <p:nvPicPr>
          <p:cNvPr id="5" name="Picture 18" descr="BRR090605 004"/>
          <p:cNvPicPr>
            <a:picLocks noChangeAspect="1" noChangeArrowheads="1"/>
          </p:cNvPicPr>
          <p:nvPr/>
        </p:nvPicPr>
        <p:blipFill>
          <a:blip r:embed="rId2" cstate="print"/>
          <a:srcRect t="44189" b="19542"/>
          <a:stretch>
            <a:fillRect/>
          </a:stretch>
        </p:blipFill>
        <p:spPr bwMode="auto">
          <a:xfrm>
            <a:off x="838200" y="4649788"/>
            <a:ext cx="7315200" cy="13890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to nitrogen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Important property affecting cover crop residue persistence, nutrient release, etc.</a:t>
            </a:r>
          </a:p>
          <a:p>
            <a:pPr lvl="1"/>
            <a:r>
              <a:rPr lang="en-US" dirty="0" smtClean="0"/>
              <a:t>High C:N ratio</a:t>
            </a:r>
          </a:p>
          <a:p>
            <a:pPr lvl="2"/>
            <a:r>
              <a:rPr lang="en-US" dirty="0" smtClean="0"/>
              <a:t>Greater persistence as surface mulch, slower nutrient release</a:t>
            </a:r>
          </a:p>
          <a:p>
            <a:pPr lvl="2"/>
            <a:r>
              <a:rPr lang="en-US" dirty="0" smtClean="0"/>
              <a:t>In general: grasses &gt; broadleaves &gt; legumes</a:t>
            </a:r>
          </a:p>
          <a:p>
            <a:pPr lvl="2"/>
            <a:r>
              <a:rPr lang="en-US" dirty="0" smtClean="0"/>
              <a:t>Increase with maturity</a:t>
            </a:r>
          </a:p>
          <a:p>
            <a:pPr lvl="1"/>
            <a:r>
              <a:rPr lang="en-US" dirty="0" smtClean="0"/>
              <a:t>Low C:N ratio</a:t>
            </a:r>
          </a:p>
          <a:p>
            <a:pPr lvl="2"/>
            <a:r>
              <a:rPr lang="en-US" dirty="0" smtClean="0"/>
              <a:t>Quicker nutrient release and breakdown, poor persistence</a:t>
            </a:r>
          </a:p>
          <a:p>
            <a:pPr lvl="2"/>
            <a:r>
              <a:rPr lang="en-US" dirty="0" smtClean="0"/>
              <a:t>Unlikely to tie-up soil nutrients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 mineralization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533400" y="1752600"/>
          <a:ext cx="8153400" cy="3374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858492">
                <a:tc>
                  <a:txBody>
                    <a:bodyPr/>
                    <a:lstStyle/>
                    <a:p>
                      <a:r>
                        <a:rPr lang="en-US" dirty="0" smtClean="0"/>
                        <a:t>Years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 mineralized, lbs N acre</a:t>
                      </a:r>
                      <a:r>
                        <a:rPr lang="en-US" baseline="30000" dirty="0" smtClean="0"/>
                        <a:t>-1</a:t>
                      </a:r>
                    </a:p>
                    <a:p>
                      <a:pPr algn="ctr"/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application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 mineralized, lbs N acre</a:t>
                      </a:r>
                      <a:r>
                        <a:rPr lang="en-US" baseline="30000" dirty="0" smtClean="0"/>
                        <a:t>-1</a:t>
                      </a:r>
                    </a:p>
                    <a:p>
                      <a:pPr algn="ctr"/>
                      <a:r>
                        <a:rPr lang="en-US" dirty="0" smtClean="0"/>
                        <a:t>Two </a:t>
                      </a:r>
                      <a:r>
                        <a:rPr lang="en-US" baseline="0" dirty="0" smtClean="0"/>
                        <a:t>applications</a:t>
                      </a:r>
                      <a:endParaRPr lang="en-US" dirty="0" smtClean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 mineralized, lbs N acre</a:t>
                      </a:r>
                      <a:r>
                        <a:rPr lang="en-US" baseline="30000" dirty="0" smtClean="0"/>
                        <a:t>-1</a:t>
                      </a:r>
                    </a:p>
                    <a:p>
                      <a:pPr algn="ctr"/>
                      <a:r>
                        <a:rPr lang="en-US" dirty="0" smtClean="0"/>
                        <a:t>Annual</a:t>
                      </a:r>
                      <a:r>
                        <a:rPr lang="en-US" baseline="0" dirty="0" smtClean="0"/>
                        <a:t> application</a:t>
                      </a:r>
                      <a:endParaRPr lang="en-US" dirty="0" smtClean="0"/>
                    </a:p>
                  </a:txBody>
                  <a:tcPr marL="43584" marR="43584"/>
                </a:tc>
              </a:tr>
              <a:tr h="49197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(50%)</a:t>
                      </a:r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 marL="43584" marR="43584"/>
                </a:tc>
              </a:tr>
              <a:tr h="49197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 (8%)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</a:t>
                      </a:r>
                      <a:endParaRPr lang="en-US" dirty="0"/>
                    </a:p>
                  </a:txBody>
                  <a:tcPr marL="43584" marR="43584"/>
                </a:tc>
              </a:tr>
              <a:tr h="49197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(5%)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126</a:t>
                      </a:r>
                      <a:endParaRPr lang="en-US" dirty="0"/>
                    </a:p>
                  </a:txBody>
                  <a:tcPr marL="43584" marR="43584"/>
                </a:tc>
              </a:tr>
              <a:tr h="49197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(2%)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 marL="43584" marR="43584"/>
                </a:tc>
              </a:tr>
              <a:tr h="49197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(1%)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43584" marR="435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132</a:t>
                      </a:r>
                      <a:endParaRPr lang="en-US" dirty="0"/>
                    </a:p>
                  </a:txBody>
                  <a:tcPr marL="43584" marR="43584"/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62000" y="5094767"/>
            <a:ext cx="7969101" cy="122983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Broiler litter application at 4 tons acre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(assuming 2.5% total N)</a:t>
            </a:r>
          </a:p>
          <a:p>
            <a:r>
              <a:rPr lang="en-US" sz="2000" dirty="0" smtClean="0"/>
              <a:t>200 lbs total N acre</a:t>
            </a:r>
            <a:r>
              <a:rPr lang="en-US" sz="2000" baseline="30000" dirty="0" smtClean="0"/>
              <a:t>-1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86202" y="6550223"/>
            <a:ext cx="2257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(Adapted from Barker, 2010)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Phosphorus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4495800"/>
          </a:xfrm>
        </p:spPr>
        <p:txBody>
          <a:bodyPr/>
          <a:lstStyle/>
          <a:p>
            <a:r>
              <a:rPr lang="en-US" dirty="0" smtClean="0"/>
              <a:t>Many agricultural soils have ample P due to history of manure and fertilizer application</a:t>
            </a:r>
          </a:p>
          <a:p>
            <a:pPr lvl="1"/>
            <a:r>
              <a:rPr lang="en-US" dirty="0" smtClean="0"/>
              <a:t>Imbalance when manures applied to meet N needs</a:t>
            </a:r>
          </a:p>
          <a:p>
            <a:pPr lvl="1"/>
            <a:r>
              <a:rPr lang="en-US" dirty="0" smtClean="0"/>
              <a:t>Availability of P may be limited due to soil minerals, pH (adsorption, precipitation)</a:t>
            </a:r>
          </a:p>
          <a:p>
            <a:r>
              <a:rPr lang="en-US" dirty="0" smtClean="0"/>
              <a:t>Solutions:</a:t>
            </a:r>
          </a:p>
          <a:p>
            <a:pPr lvl="1"/>
            <a:r>
              <a:rPr lang="en-US" dirty="0" smtClean="0"/>
              <a:t>P </a:t>
            </a:r>
            <a:r>
              <a:rPr lang="en-US" dirty="0" err="1" smtClean="0"/>
              <a:t>solubilizing</a:t>
            </a:r>
            <a:r>
              <a:rPr lang="en-US" dirty="0" smtClean="0"/>
              <a:t> cover crops (e.g. buckwheat, </a:t>
            </a:r>
            <a:r>
              <a:rPr lang="en-US" dirty="0" err="1" smtClean="0"/>
              <a:t>lupins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Increase organic matter</a:t>
            </a:r>
          </a:p>
          <a:p>
            <a:pPr lvl="1"/>
            <a:r>
              <a:rPr lang="en-US" dirty="0" smtClean="0"/>
              <a:t>Encourage </a:t>
            </a:r>
            <a:r>
              <a:rPr lang="en-US" dirty="0" err="1" smtClean="0"/>
              <a:t>mychorrizal</a:t>
            </a:r>
            <a:r>
              <a:rPr lang="en-US" dirty="0" smtClean="0"/>
              <a:t> fungi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NOP allowed P sources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533400" y="2209800"/>
          <a:ext cx="81534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600200"/>
                <a:gridCol w="1543050"/>
                <a:gridCol w="203835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Availability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Broiler</a:t>
                      </a:r>
                      <a:r>
                        <a:rPr lang="en-US" baseline="0" dirty="0" smtClean="0"/>
                        <a:t> litter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Composts and manures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Rock phosphate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Phosphatic</a:t>
                      </a:r>
                      <a:r>
                        <a:rPr lang="en-US" dirty="0" smtClean="0"/>
                        <a:t> clays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Very 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Bonemeal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Alfalfa meal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animal,</a:t>
                      </a:r>
                      <a:r>
                        <a:rPr lang="en-US" baseline="0" dirty="0" smtClean="0"/>
                        <a:t> plant residues and byproducts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86202" y="6550223"/>
            <a:ext cx="2257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(Adapted from Barker, 2010)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Potassium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High levels of K in soils (up to 50,000 lb acre</a:t>
            </a:r>
            <a:r>
              <a:rPr lang="en-US" baseline="30000" dirty="0" smtClean="0"/>
              <a:t>-1</a:t>
            </a:r>
            <a:r>
              <a:rPr lang="en-US" dirty="0" smtClean="0"/>
              <a:t> in clay loam)</a:t>
            </a:r>
          </a:p>
          <a:p>
            <a:r>
              <a:rPr lang="en-US" dirty="0" smtClean="0"/>
              <a:t>However, most of this is fixed in primary minerals (90 to 98%; feldspar, mica)</a:t>
            </a:r>
          </a:p>
          <a:p>
            <a:r>
              <a:rPr lang="en-US" dirty="0" err="1" smtClean="0"/>
              <a:t>Nonexchangeable</a:t>
            </a:r>
            <a:r>
              <a:rPr lang="en-US" dirty="0" smtClean="0"/>
              <a:t> (1 to 10%)</a:t>
            </a:r>
          </a:p>
          <a:p>
            <a:r>
              <a:rPr lang="en-US" dirty="0" smtClean="0"/>
              <a:t>Exchangeable (1%)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NOP allowed K sources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533400" y="2209800"/>
          <a:ext cx="81534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600200"/>
                <a:gridCol w="1543050"/>
                <a:gridCol w="203835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O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Availability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Manures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to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 to 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Vegetative plant residues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Seed residues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Wood</a:t>
                      </a:r>
                      <a:r>
                        <a:rPr lang="en-US" baseline="0" dirty="0" smtClean="0"/>
                        <a:t> ashes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Greensand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limited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Potassium sulfate*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Potassium magnesium sulfate* (</a:t>
                      </a:r>
                      <a:r>
                        <a:rPr lang="en-US" dirty="0" err="1" smtClean="0"/>
                        <a:t>langbeinite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86202" y="6550223"/>
            <a:ext cx="2257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(Adapted from Barker, 2010)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test recommendations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214225" cy="4626193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Overview: Soil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NOP standard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quality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Functions of soil organic matter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Building soil organic matter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fertility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N,P, K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Soil testing</a:t>
            </a:r>
          </a:p>
          <a:p>
            <a:r>
              <a:rPr lang="en-US" dirty="0" smtClean="0"/>
              <a:t>Cover crops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96407" y="6550223"/>
            <a:ext cx="244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(Image from: oregonclover.org)</a:t>
            </a: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5661" r="17885"/>
          <a:stretch>
            <a:fillRect/>
          </a:stretch>
        </p:blipFill>
        <p:spPr bwMode="auto">
          <a:xfrm>
            <a:off x="5105400" y="1828800"/>
            <a:ext cx="3804138" cy="44958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Soil management for organic production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NOP soil fertility and crop nutrient management practice standard</a:t>
            </a:r>
          </a:p>
          <a:p>
            <a:pPr lvl="1"/>
            <a:r>
              <a:rPr lang="en-US" dirty="0" smtClean="0"/>
              <a:t>(a) “Select and implement tillage and cultivation practices that maintain or improve the physical, chemical, and biological condition of the soil and minimize erosion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</a:p>
          <a:p>
            <a:pPr lvl="1"/>
            <a:r>
              <a:rPr lang="en-US" dirty="0" smtClean="0"/>
              <a:t>(b) “Manage crop nutrients and soil fertility through rotations, cover crops, and the application of plant and animal materials”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3622" y="6550223"/>
            <a:ext cx="208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(CFR Title 7, Part 205.203)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19966480">
            <a:off x="3071427" y="3038405"/>
            <a:ext cx="2674389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Soil quality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966480">
            <a:off x="3065605" y="4565368"/>
            <a:ext cx="285959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Soil fertility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Primary fertility and soil management tool available to organic farmers</a:t>
            </a:r>
          </a:p>
          <a:p>
            <a:r>
              <a:rPr lang="en-US" dirty="0" smtClean="0"/>
              <a:t>Important for preventing nutrient and soil loss</a:t>
            </a:r>
          </a:p>
          <a:p>
            <a:r>
              <a:rPr lang="en-US" dirty="0" smtClean="0"/>
              <a:t>Grown primarily for soil or </a:t>
            </a:r>
            <a:r>
              <a:rPr lang="en-US" dirty="0" err="1" smtClean="0"/>
              <a:t>agroecosystem</a:t>
            </a:r>
            <a:r>
              <a:rPr lang="en-US" dirty="0" smtClean="0"/>
              <a:t> improvement rather than for market</a:t>
            </a:r>
          </a:p>
          <a:p>
            <a:r>
              <a:rPr lang="en-US" dirty="0" smtClean="0"/>
              <a:t>Provide a variety of ecosystem services</a:t>
            </a:r>
          </a:p>
          <a:p>
            <a:r>
              <a:rPr lang="en-US" dirty="0" smtClean="0"/>
              <a:t>Can also have negative impacts if improperly managed or poor species selection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7526" y="6550223"/>
            <a:ext cx="8426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(portions adapted from Center for </a:t>
            </a:r>
            <a:r>
              <a:rPr lang="en-US" sz="1400" dirty="0" err="1" smtClean="0"/>
              <a:t>Agroecology</a:t>
            </a:r>
            <a:r>
              <a:rPr lang="en-US" sz="1400" dirty="0" smtClean="0"/>
              <a:t> and Sustainable Food Systems, University of California, Santa Cruz)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 crop: “covers” the soil with living plants, mainly as erosion prevention</a:t>
            </a:r>
          </a:p>
          <a:p>
            <a:r>
              <a:rPr lang="en-US" dirty="0" smtClean="0"/>
              <a:t>Green manure: cover crop grown mainly to be turned under for soil improvement</a:t>
            </a:r>
          </a:p>
          <a:p>
            <a:r>
              <a:rPr lang="en-US" dirty="0" smtClean="0"/>
              <a:t>Catch crop: cover crop grown to “catch” water-soluble nutrients remaining after cash crop harvest to prevent leaching, runoff losses</a:t>
            </a:r>
          </a:p>
          <a:p>
            <a:r>
              <a:rPr lang="en-US" dirty="0" smtClean="0"/>
              <a:t>Most cover crops serve multiple functions, i.e. functions are not mutually exclusive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cover crop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1: Identify what function is needed from the cover crop</a:t>
            </a:r>
          </a:p>
          <a:p>
            <a:pPr lvl="1"/>
            <a:r>
              <a:rPr lang="en-US" dirty="0" smtClean="0"/>
              <a:t>What is limiting production in a given system?  (e.g. low fertility, poor soil structure, weed or pathogen populations, low soil organic matter?) </a:t>
            </a:r>
          </a:p>
          <a:p>
            <a:pPr lvl="1"/>
            <a:r>
              <a:rPr lang="en-US" dirty="0" smtClean="0"/>
              <a:t>What functions can cover crops serve?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Provide nitrogen</a:t>
            </a:r>
          </a:p>
          <a:p>
            <a:pPr lvl="1"/>
            <a:r>
              <a:rPr lang="en-US" dirty="0" smtClean="0"/>
              <a:t>Legumes- symbiotic relationship between legumes and </a:t>
            </a:r>
            <a:r>
              <a:rPr lang="en-US" dirty="0" err="1" smtClean="0"/>
              <a:t>rhizobia</a:t>
            </a:r>
            <a:r>
              <a:rPr lang="en-US" dirty="0" smtClean="0"/>
              <a:t> bacteria that fix atmospheric nitrogen in plant root nodules</a:t>
            </a:r>
          </a:p>
          <a:p>
            <a:r>
              <a:rPr lang="en-US" dirty="0" smtClean="0"/>
              <a:t>Increase soil organic matter and soil biological activity</a:t>
            </a:r>
          </a:p>
          <a:p>
            <a:pPr lvl="1"/>
            <a:r>
              <a:rPr lang="en-US" dirty="0" smtClean="0"/>
              <a:t>Major influence on most soil properties (bulk density, porosity, nutrient and water holding capacity, etc.)</a:t>
            </a:r>
          </a:p>
          <a:p>
            <a:pPr lvl="1"/>
            <a:r>
              <a:rPr lang="en-US" dirty="0" smtClean="0"/>
              <a:t>High biomass producing cover crops, generally grass species</a:t>
            </a:r>
          </a:p>
          <a:p>
            <a:pPr lvl="1"/>
            <a:r>
              <a:rPr lang="en-US" dirty="0" err="1" smtClean="0"/>
              <a:t>Solubilize</a:t>
            </a:r>
            <a:r>
              <a:rPr lang="en-US" dirty="0" smtClean="0"/>
              <a:t> less soluble nutrients such as phosphorus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Scavenge nutrients remaining after a cash crop</a:t>
            </a:r>
          </a:p>
          <a:p>
            <a:pPr lvl="1"/>
            <a:r>
              <a:rPr lang="en-US" dirty="0" smtClean="0"/>
              <a:t>Potentially available to following cash crop</a:t>
            </a:r>
          </a:p>
          <a:p>
            <a:pPr lvl="1"/>
            <a:r>
              <a:rPr lang="en-US" dirty="0" smtClean="0"/>
              <a:t>Prevents leaching losses, which improves soil fertility and decreases environmental impact</a:t>
            </a:r>
          </a:p>
          <a:p>
            <a:pPr lvl="1"/>
            <a:r>
              <a:rPr lang="en-US" dirty="0" smtClean="0"/>
              <a:t>Generally non-legumes, primarily grasses</a:t>
            </a:r>
          </a:p>
          <a:p>
            <a:r>
              <a:rPr lang="en-US" dirty="0" smtClean="0"/>
              <a:t>Prevent soil erosion</a:t>
            </a:r>
          </a:p>
          <a:p>
            <a:pPr lvl="1"/>
            <a:r>
              <a:rPr lang="en-US" dirty="0" smtClean="0"/>
              <a:t>Covers soil during fallow periods, preventing loss of soil and associated nutrients</a:t>
            </a:r>
          </a:p>
          <a:p>
            <a:pPr lvl="1"/>
            <a:r>
              <a:rPr lang="en-US" dirty="0" smtClean="0"/>
              <a:t>Rapidly growing species are best, but most cover crops fill this role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Improve soil structure</a:t>
            </a:r>
          </a:p>
          <a:p>
            <a:pPr lvl="1"/>
            <a:r>
              <a:rPr lang="en-US" dirty="0" smtClean="0"/>
              <a:t>Increasing soil organic matter is key</a:t>
            </a:r>
          </a:p>
          <a:p>
            <a:pPr lvl="1"/>
            <a:r>
              <a:rPr lang="en-US" dirty="0" smtClean="0"/>
              <a:t>Non-legumes, which break down slowly best serve this function (grasses)</a:t>
            </a:r>
          </a:p>
          <a:p>
            <a:r>
              <a:rPr lang="en-US" dirty="0" smtClean="0"/>
              <a:t>Improve drainage</a:t>
            </a:r>
          </a:p>
          <a:p>
            <a:pPr lvl="1"/>
            <a:r>
              <a:rPr lang="en-US" dirty="0" smtClean="0"/>
              <a:t>Deep-rooted cover crop species can break through compacted soil layers and improve drainage</a:t>
            </a:r>
          </a:p>
          <a:p>
            <a:pPr lvl="1"/>
            <a:r>
              <a:rPr lang="en-US" dirty="0" smtClean="0"/>
              <a:t>Organic matter improves soil aggregation</a:t>
            </a:r>
          </a:p>
          <a:p>
            <a:pPr lvl="1"/>
            <a:r>
              <a:rPr lang="en-US" dirty="0" err="1" smtClean="0"/>
              <a:t>Fava</a:t>
            </a:r>
            <a:r>
              <a:rPr lang="en-US" dirty="0" smtClean="0"/>
              <a:t> beans, clovers, cereal grains,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Protect water quality</a:t>
            </a:r>
          </a:p>
          <a:p>
            <a:pPr lvl="1"/>
            <a:r>
              <a:rPr lang="en-US" dirty="0" smtClean="0"/>
              <a:t>Prevent erosion</a:t>
            </a:r>
          </a:p>
          <a:p>
            <a:pPr lvl="1"/>
            <a:r>
              <a:rPr lang="en-US" dirty="0" smtClean="0"/>
              <a:t>Scavenge nutrients</a:t>
            </a:r>
          </a:p>
          <a:p>
            <a:r>
              <a:rPr lang="en-US" dirty="0" smtClean="0"/>
              <a:t>Provide mulch to suppress weeds and conserve soil moisture</a:t>
            </a:r>
          </a:p>
          <a:p>
            <a:pPr lvl="1"/>
            <a:r>
              <a:rPr lang="en-US" dirty="0" smtClean="0"/>
              <a:t>High biomass and high C:N ratio species</a:t>
            </a:r>
          </a:p>
          <a:p>
            <a:pPr lvl="1"/>
            <a:r>
              <a:rPr lang="en-US" dirty="0" smtClean="0"/>
              <a:t>Primarily grasses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11752" cy="4495800"/>
          </a:xfrm>
        </p:spPr>
        <p:txBody>
          <a:bodyPr/>
          <a:lstStyle/>
          <a:p>
            <a:r>
              <a:rPr lang="en-US" dirty="0" smtClean="0"/>
              <a:t>Provide habitat for beneficial insects</a:t>
            </a:r>
          </a:p>
          <a:p>
            <a:pPr lvl="1"/>
            <a:r>
              <a:rPr lang="en-US" dirty="0" smtClean="0"/>
              <a:t>Most applicable in permanent systems (e.g. orchard groundcovers) but also applicable in annual systems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981200"/>
            <a:ext cx="3200400" cy="212792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343400"/>
            <a:ext cx="3200400" cy="21336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48200" y="6550223"/>
            <a:ext cx="449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marabelgroup.com, panoramio.com)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Suppress weeds</a:t>
            </a:r>
          </a:p>
          <a:p>
            <a:pPr lvl="1"/>
            <a:r>
              <a:rPr lang="en-US" dirty="0" smtClean="0"/>
              <a:t>Through competition, </a:t>
            </a:r>
            <a:r>
              <a:rPr lang="en-US" dirty="0" err="1" smtClean="0"/>
              <a:t>allelopathy</a:t>
            </a:r>
            <a:r>
              <a:rPr lang="en-US" dirty="0" smtClean="0"/>
              <a:t>, shading, etc.</a:t>
            </a:r>
          </a:p>
          <a:p>
            <a:pPr lvl="1"/>
            <a:r>
              <a:rPr lang="en-US" dirty="0" smtClean="0"/>
              <a:t>Cereal rye, sorghum-</a:t>
            </a:r>
            <a:r>
              <a:rPr lang="en-US" dirty="0" err="1" smtClean="0"/>
              <a:t>sudan</a:t>
            </a:r>
            <a:r>
              <a:rPr lang="en-US" dirty="0" smtClean="0"/>
              <a:t>, other grasses</a:t>
            </a:r>
          </a:p>
          <a:p>
            <a:pPr lvl="1"/>
            <a:r>
              <a:rPr lang="en-US" dirty="0" smtClean="0"/>
              <a:t>Rotation of cover crops as well, so that weeds that compete well with that cover crop do not build up</a:t>
            </a:r>
          </a:p>
          <a:p>
            <a:pPr lvl="1"/>
            <a:r>
              <a:rPr lang="en-US" dirty="0" smtClean="0"/>
              <a:t>Can be used as a mechanically-killed mulch in no-till organic systems to suppress weeds</a:t>
            </a:r>
          </a:p>
          <a:p>
            <a:r>
              <a:rPr lang="en-US" dirty="0" smtClean="0"/>
              <a:t>Suppress </a:t>
            </a:r>
            <a:r>
              <a:rPr lang="en-US" dirty="0" err="1" smtClean="0"/>
              <a:t>soilborne</a:t>
            </a:r>
            <a:r>
              <a:rPr lang="en-US" dirty="0" smtClean="0"/>
              <a:t> pests and diseases</a:t>
            </a:r>
          </a:p>
          <a:p>
            <a:pPr lvl="1"/>
            <a:r>
              <a:rPr lang="en-US" dirty="0" smtClean="0"/>
              <a:t>Some species known for their ability to suppress certain pathogens (e.g. sorghum-</a:t>
            </a:r>
            <a:r>
              <a:rPr lang="en-US" dirty="0" err="1" smtClean="0"/>
              <a:t>sudan</a:t>
            </a:r>
            <a:r>
              <a:rPr lang="en-US" dirty="0" smtClean="0"/>
              <a:t> or </a:t>
            </a:r>
            <a:r>
              <a:rPr lang="en-US" dirty="0" err="1" smtClean="0"/>
              <a:t>sunn</a:t>
            </a:r>
            <a:r>
              <a:rPr lang="en-US" dirty="0" smtClean="0"/>
              <a:t> hemp and root-knot nematodes)</a:t>
            </a:r>
          </a:p>
          <a:p>
            <a:pPr lvl="1"/>
            <a:r>
              <a:rPr lang="en-US" dirty="0" smtClean="0"/>
              <a:t>Others are good hosts for root-knot nematodes (certain clovers)</a:t>
            </a:r>
          </a:p>
          <a:p>
            <a:pPr lvl="1"/>
            <a:r>
              <a:rPr lang="en-US" dirty="0" err="1" smtClean="0"/>
              <a:t>Brassicas</a:t>
            </a:r>
            <a:r>
              <a:rPr lang="en-US" dirty="0" smtClean="0"/>
              <a:t> used for </a:t>
            </a:r>
            <a:r>
              <a:rPr lang="en-US" dirty="0" err="1" smtClean="0"/>
              <a:t>biofumigation</a:t>
            </a:r>
            <a:r>
              <a:rPr lang="en-US" dirty="0" smtClean="0"/>
              <a:t>, nematode-trapping effects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cover crop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2: Identify the cover crop planting niche</a:t>
            </a:r>
          </a:p>
          <a:p>
            <a:pPr lvl="1"/>
            <a:r>
              <a:rPr lang="en-US" dirty="0" smtClean="0"/>
              <a:t>Where does the cover crop fit in the crop rotation?</a:t>
            </a:r>
          </a:p>
          <a:p>
            <a:pPr lvl="2"/>
            <a:r>
              <a:rPr lang="en-US" dirty="0" smtClean="0"/>
              <a:t>Warm-season or cool-season</a:t>
            </a:r>
          </a:p>
          <a:p>
            <a:pPr lvl="2"/>
            <a:r>
              <a:rPr lang="en-US" dirty="0" smtClean="0"/>
              <a:t>Other climatic variables</a:t>
            </a:r>
          </a:p>
          <a:p>
            <a:pPr lvl="3"/>
            <a:r>
              <a:rPr lang="en-US" dirty="0" smtClean="0"/>
              <a:t>Precipitation</a:t>
            </a:r>
          </a:p>
          <a:p>
            <a:pPr lvl="3"/>
            <a:r>
              <a:rPr lang="en-US" dirty="0" smtClean="0"/>
              <a:t>Temperature (summer highs, winter lows)</a:t>
            </a:r>
          </a:p>
          <a:p>
            <a:pPr lvl="3"/>
            <a:r>
              <a:rPr lang="en-US" dirty="0" smtClean="0"/>
              <a:t>Day-length</a:t>
            </a:r>
          </a:p>
          <a:p>
            <a:pPr lvl="2"/>
            <a:r>
              <a:rPr lang="en-US" dirty="0" smtClean="0"/>
              <a:t>Compatibility with previous and subsequent cash crops</a:t>
            </a:r>
          </a:p>
          <a:p>
            <a:pPr lvl="1"/>
            <a:r>
              <a:rPr lang="en-US" dirty="0" smtClean="0"/>
              <a:t>Define timing of critical cash crop operations, so that cover crop management does not conflict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Soil management for organic production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(c) “Manage plant and animal materials to maintain or improve soil organic matter content in a manner that does not contribute to contamination of crops, soil, or water  by plant nutrients, pathogenic organisms, heavy metals, or residues of prohibited substances. Animal and plant materials include:”</a:t>
            </a:r>
          </a:p>
          <a:p>
            <a:pPr lvl="1"/>
            <a:r>
              <a:rPr lang="en-US" dirty="0" smtClean="0"/>
              <a:t>Raw animal manure, which must be composted unless</a:t>
            </a:r>
          </a:p>
          <a:p>
            <a:pPr lvl="2"/>
            <a:r>
              <a:rPr lang="en-US" dirty="0" smtClean="0"/>
              <a:t>Applied to crop not for human consumption</a:t>
            </a:r>
            <a:endParaRPr lang="en-US" dirty="0"/>
          </a:p>
          <a:p>
            <a:pPr lvl="2"/>
            <a:r>
              <a:rPr lang="en-US" dirty="0" smtClean="0"/>
              <a:t>Incorporated in the soil 120+ days prior to harvest of crop with edible portion in contact with soil or soil particles</a:t>
            </a:r>
          </a:p>
          <a:p>
            <a:pPr lvl="2"/>
            <a:r>
              <a:rPr lang="en-US" dirty="0" smtClean="0"/>
              <a:t>Incorporated in the soil 90+ days prior to harvest of crop with edible portion not in contact with soil or soil particles</a:t>
            </a:r>
          </a:p>
          <a:p>
            <a:pPr lvl="2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63622" y="6550223"/>
            <a:ext cx="208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(CFR Title 7, Part 205.203)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19966480">
            <a:off x="3056989" y="2094879"/>
            <a:ext cx="301514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Food safety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cover crop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3: Select cover crop that meets goals and requirements of steps 1 &amp; 2</a:t>
            </a:r>
          </a:p>
          <a:p>
            <a:pPr lvl="1"/>
            <a:r>
              <a:rPr lang="en-US" dirty="0" smtClean="0"/>
              <a:t>Consider benefits and drawbacks (perfect fit is unlikely)</a:t>
            </a:r>
          </a:p>
          <a:p>
            <a:pPr lvl="1"/>
            <a:r>
              <a:rPr lang="en-US" dirty="0" smtClean="0"/>
              <a:t>Consider cost and availability of seed (even more so with organic and untreated seed)</a:t>
            </a:r>
          </a:p>
          <a:p>
            <a:pPr lvl="1"/>
            <a:r>
              <a:rPr lang="en-US" dirty="0" smtClean="0"/>
              <a:t>Consider management costs (field operations needed to plant, kill, etc.)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Cool-season annuals</a:t>
            </a:r>
          </a:p>
          <a:p>
            <a:pPr lvl="1"/>
            <a:r>
              <a:rPr lang="en-US" dirty="0" smtClean="0"/>
              <a:t>Legumes</a:t>
            </a:r>
          </a:p>
          <a:p>
            <a:pPr lvl="1"/>
            <a:r>
              <a:rPr lang="en-US" dirty="0" smtClean="0"/>
              <a:t>Non –legumes</a:t>
            </a:r>
          </a:p>
          <a:p>
            <a:pPr lvl="2"/>
            <a:r>
              <a:rPr lang="en-US" dirty="0" smtClean="0"/>
              <a:t>Grasses</a:t>
            </a:r>
          </a:p>
          <a:p>
            <a:pPr lvl="2"/>
            <a:r>
              <a:rPr lang="en-US" dirty="0" smtClean="0"/>
              <a:t>Broadleaves</a:t>
            </a:r>
          </a:p>
          <a:p>
            <a:r>
              <a:rPr lang="en-US" dirty="0" smtClean="0"/>
              <a:t>Warm-season annuals</a:t>
            </a:r>
          </a:p>
          <a:p>
            <a:pPr lvl="1"/>
            <a:r>
              <a:rPr lang="en-US" dirty="0" smtClean="0"/>
              <a:t>Legumes</a:t>
            </a:r>
          </a:p>
          <a:p>
            <a:pPr lvl="1"/>
            <a:r>
              <a:rPr lang="en-US" dirty="0" smtClean="0"/>
              <a:t>Non-legumes</a:t>
            </a:r>
          </a:p>
          <a:p>
            <a:pPr lvl="2"/>
            <a:r>
              <a:rPr lang="en-US" dirty="0" smtClean="0"/>
              <a:t>Grasses</a:t>
            </a:r>
          </a:p>
          <a:p>
            <a:pPr lvl="2"/>
            <a:r>
              <a:rPr lang="en-US" dirty="0" smtClean="0"/>
              <a:t>Broadleaves</a:t>
            </a:r>
          </a:p>
          <a:p>
            <a:r>
              <a:rPr lang="en-US" dirty="0" smtClean="0"/>
              <a:t>Perennials and biennials/</a:t>
            </a:r>
            <a:r>
              <a:rPr lang="en-US" dirty="0" err="1" smtClean="0"/>
              <a:t>ley</a:t>
            </a:r>
            <a:r>
              <a:rPr lang="en-US" dirty="0" smtClean="0"/>
              <a:t>/sod crops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Cool-season annual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1023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Crimson clover </a:t>
            </a:r>
            <a:r>
              <a:rPr lang="en-US" i="1" dirty="0" smtClean="0"/>
              <a:t>(</a:t>
            </a:r>
            <a:r>
              <a:rPr lang="en-US" i="1" dirty="0" err="1" smtClean="0"/>
              <a:t>Trifolium</a:t>
            </a:r>
            <a:r>
              <a:rPr lang="en-US" i="1" dirty="0" smtClean="0"/>
              <a:t> </a:t>
            </a:r>
            <a:r>
              <a:rPr lang="en-US" i="1" dirty="0" err="1" smtClean="0"/>
              <a:t>incarnatum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N contribution 70 to 150 lbs/acre</a:t>
            </a:r>
          </a:p>
          <a:p>
            <a:pPr lvl="1"/>
            <a:r>
              <a:rPr lang="en-US" dirty="0" smtClean="0"/>
              <a:t>Planted in mid-fall in TN, rapid spring growth</a:t>
            </a:r>
          </a:p>
          <a:p>
            <a:pPr lvl="1"/>
            <a:r>
              <a:rPr lang="en-US" dirty="0" smtClean="0"/>
              <a:t>Grows well mixed with small grain (rye, triticale, wheat)</a:t>
            </a:r>
          </a:p>
          <a:p>
            <a:pPr lvl="1"/>
            <a:r>
              <a:rPr lang="en-US" dirty="0" smtClean="0"/>
              <a:t>Good pollen source for bees</a:t>
            </a:r>
          </a:p>
          <a:p>
            <a:pPr lvl="1"/>
            <a:r>
              <a:rPr lang="en-US" dirty="0" smtClean="0"/>
              <a:t>Not winter-hardy in colder climates (zone ~ 6 to 7 +)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676400"/>
            <a:ext cx="2855269" cy="19050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oregonclover.org)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038600"/>
            <a:ext cx="2143125" cy="214312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Cool-season annual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73752" cy="449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Hairy vetch </a:t>
            </a:r>
            <a:r>
              <a:rPr lang="en-US" i="1" dirty="0" smtClean="0"/>
              <a:t>(</a:t>
            </a:r>
            <a:r>
              <a:rPr lang="en-US" i="1" dirty="0" err="1" smtClean="0"/>
              <a:t>Vicia</a:t>
            </a:r>
            <a:r>
              <a:rPr lang="en-US" i="1" dirty="0" smtClean="0"/>
              <a:t> </a:t>
            </a:r>
            <a:r>
              <a:rPr lang="en-US" i="1" dirty="0" err="1" smtClean="0"/>
              <a:t>villosa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N contribution 100 to 150 lbs/acre</a:t>
            </a:r>
          </a:p>
          <a:p>
            <a:pPr lvl="1"/>
            <a:r>
              <a:rPr lang="en-US" dirty="0" smtClean="0"/>
              <a:t>Planted in mid-fall in TN</a:t>
            </a:r>
          </a:p>
          <a:p>
            <a:pPr lvl="1"/>
            <a:r>
              <a:rPr lang="en-US" dirty="0" smtClean="0"/>
              <a:t>Grows well mixed with small grain (rye, triticale, wheat)</a:t>
            </a:r>
          </a:p>
          <a:p>
            <a:pPr lvl="1"/>
            <a:r>
              <a:rPr lang="en-US" dirty="0" smtClean="0"/>
              <a:t>Quickly smothers spring weeds</a:t>
            </a:r>
          </a:p>
          <a:p>
            <a:pPr lvl="1"/>
            <a:r>
              <a:rPr lang="en-US" dirty="0" smtClean="0"/>
              <a:t>Hard-seeded, can become a weed problem</a:t>
            </a:r>
          </a:p>
          <a:p>
            <a:pPr lvl="1"/>
            <a:r>
              <a:rPr lang="en-US" dirty="0" smtClean="0"/>
              <a:t>Very winter hardy (zone ~ 4 +)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photo: USDA-ARS)</a:t>
            </a:r>
            <a:endParaRPr lang="en-US" sz="1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752600"/>
            <a:ext cx="2946400" cy="44196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Cool-season annual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737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Winter Pea </a:t>
            </a:r>
            <a:r>
              <a:rPr lang="en-US" i="1" dirty="0" smtClean="0"/>
              <a:t>(</a:t>
            </a:r>
            <a:r>
              <a:rPr lang="en-US" i="1" dirty="0" err="1" smtClean="0"/>
              <a:t>Pisum</a:t>
            </a:r>
            <a:r>
              <a:rPr lang="en-US" i="1" dirty="0" smtClean="0"/>
              <a:t> </a:t>
            </a:r>
            <a:r>
              <a:rPr lang="en-US" i="1" dirty="0" err="1" smtClean="0"/>
              <a:t>sativum</a:t>
            </a:r>
            <a:r>
              <a:rPr lang="en-US" dirty="0" smtClean="0"/>
              <a:t> ssp. </a:t>
            </a:r>
            <a:r>
              <a:rPr lang="en-US" i="1" dirty="0" err="1" smtClean="0"/>
              <a:t>arvense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N contribution 90 to 150 lbs/acre, as much as 300 lb/acre reported</a:t>
            </a:r>
          </a:p>
          <a:p>
            <a:pPr lvl="1"/>
            <a:r>
              <a:rPr lang="en-US" dirty="0" smtClean="0"/>
              <a:t>Planted in mid-fall in TN</a:t>
            </a:r>
          </a:p>
          <a:p>
            <a:pPr lvl="1"/>
            <a:r>
              <a:rPr lang="en-US" dirty="0" smtClean="0"/>
              <a:t>Low water use</a:t>
            </a:r>
          </a:p>
          <a:p>
            <a:pPr lvl="1"/>
            <a:r>
              <a:rPr lang="en-US" dirty="0" smtClean="0"/>
              <a:t>Not as winter hardy as hairy vetch or crimson clover (zone ~ 7 +)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0" y="6550223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agronomy.ifas.ufl.edu, seedsofchange.com)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676400"/>
            <a:ext cx="3034875" cy="187642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810000"/>
            <a:ext cx="2057400" cy="20574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Cool-season annual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568952" cy="4495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Fava</a:t>
            </a:r>
            <a:r>
              <a:rPr lang="en-US" dirty="0" smtClean="0"/>
              <a:t> bean </a:t>
            </a:r>
            <a:r>
              <a:rPr lang="en-US" i="1" dirty="0" smtClean="0"/>
              <a:t>(</a:t>
            </a:r>
            <a:r>
              <a:rPr lang="en-US" i="1" dirty="0" err="1" smtClean="0"/>
              <a:t>Vicia</a:t>
            </a:r>
            <a:r>
              <a:rPr lang="en-US" i="1" dirty="0" smtClean="0"/>
              <a:t> </a:t>
            </a:r>
            <a:r>
              <a:rPr lang="en-US" i="1" dirty="0" err="1" smtClean="0"/>
              <a:t>faba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Grows well in cool conditions</a:t>
            </a:r>
          </a:p>
          <a:p>
            <a:pPr lvl="1"/>
            <a:r>
              <a:rPr lang="en-US" dirty="0" smtClean="0"/>
              <a:t>High biomass producer</a:t>
            </a:r>
          </a:p>
          <a:p>
            <a:pPr lvl="1"/>
            <a:r>
              <a:rPr lang="en-US" dirty="0" smtClean="0"/>
              <a:t>Deep taproot</a:t>
            </a:r>
          </a:p>
          <a:p>
            <a:pPr lvl="1"/>
            <a:r>
              <a:rPr lang="en-US" dirty="0" smtClean="0"/>
              <a:t>Over 100 lbs N/acre </a:t>
            </a:r>
          </a:p>
          <a:p>
            <a:pPr lvl="1"/>
            <a:r>
              <a:rPr lang="en-US" dirty="0" smtClean="0"/>
              <a:t>Not as winter hardy as other cool-season legumes (zone ~ 7 to 8 +)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0" y="6550223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ofrf.org, wikimedia.org)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00200"/>
            <a:ext cx="3149600" cy="23622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14800"/>
            <a:ext cx="1642004" cy="22098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cool-season annual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Berseem</a:t>
            </a:r>
            <a:r>
              <a:rPr lang="en-US" dirty="0" smtClean="0"/>
              <a:t> clover </a:t>
            </a:r>
            <a:r>
              <a:rPr lang="en-US" i="1" dirty="0" smtClean="0"/>
              <a:t>(</a:t>
            </a:r>
            <a:r>
              <a:rPr lang="en-US" i="1" dirty="0" err="1" smtClean="0"/>
              <a:t>Trifolium</a:t>
            </a:r>
            <a:r>
              <a:rPr lang="en-US" i="1" dirty="0" smtClean="0"/>
              <a:t> </a:t>
            </a:r>
            <a:r>
              <a:rPr lang="en-US" i="1" dirty="0" err="1" smtClean="0"/>
              <a:t>alexandrinum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Medics </a:t>
            </a:r>
            <a:r>
              <a:rPr lang="en-US" i="1" dirty="0" smtClean="0"/>
              <a:t>(</a:t>
            </a:r>
            <a:r>
              <a:rPr lang="en-US" i="1" dirty="0" err="1" smtClean="0"/>
              <a:t>Medicago</a:t>
            </a:r>
            <a:r>
              <a:rPr lang="en-US" i="1" dirty="0" smtClean="0"/>
              <a:t> spp.)</a:t>
            </a:r>
          </a:p>
          <a:p>
            <a:r>
              <a:rPr lang="en-US" dirty="0" smtClean="0"/>
              <a:t>Common vetch </a:t>
            </a:r>
            <a:r>
              <a:rPr lang="en-US" i="1" dirty="0" smtClean="0"/>
              <a:t>(</a:t>
            </a:r>
            <a:r>
              <a:rPr lang="en-US" i="1" dirty="0" err="1" smtClean="0"/>
              <a:t>Vicia</a:t>
            </a:r>
            <a:r>
              <a:rPr lang="en-US" i="1" dirty="0" smtClean="0"/>
              <a:t> sativa)</a:t>
            </a:r>
          </a:p>
          <a:p>
            <a:r>
              <a:rPr lang="en-US" dirty="0" smtClean="0"/>
              <a:t>Red clover* </a:t>
            </a:r>
            <a:r>
              <a:rPr lang="en-US" i="1" dirty="0" smtClean="0"/>
              <a:t>(</a:t>
            </a:r>
            <a:r>
              <a:rPr lang="en-US" i="1" dirty="0" err="1" smtClean="0"/>
              <a:t>Trifolium</a:t>
            </a:r>
            <a:r>
              <a:rPr lang="en-US" i="1" dirty="0" smtClean="0"/>
              <a:t> </a:t>
            </a:r>
            <a:r>
              <a:rPr lang="en-US" i="1" dirty="0" err="1" smtClean="0"/>
              <a:t>pratense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Sweet clover* </a:t>
            </a:r>
            <a:r>
              <a:rPr lang="en-US" i="1" dirty="0" smtClean="0"/>
              <a:t>(</a:t>
            </a:r>
            <a:r>
              <a:rPr lang="en-US" i="1" dirty="0" err="1" smtClean="0"/>
              <a:t>Melilotus</a:t>
            </a:r>
            <a:r>
              <a:rPr lang="en-US" i="1" dirty="0" smtClean="0"/>
              <a:t> </a:t>
            </a:r>
            <a:r>
              <a:rPr lang="en-US" i="1" dirty="0" err="1" smtClean="0"/>
              <a:t>officinalis</a:t>
            </a:r>
            <a:r>
              <a:rPr lang="en-US" i="1" dirty="0" smtClean="0"/>
              <a:t> and M. alba)</a:t>
            </a:r>
          </a:p>
          <a:p>
            <a:pPr>
              <a:buNone/>
            </a:pPr>
            <a:r>
              <a:rPr lang="en-US" sz="1800" dirty="0" smtClean="0"/>
              <a:t>	*biennials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990600" y="6550223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USDA-ARS; tamu.edu, nps.gov, permaculture.org.au, dnr.wi.gov, www.uwyo.edu)</a:t>
            </a:r>
            <a:endParaRPr lang="en-US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600200"/>
            <a:ext cx="1143000" cy="1647021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800600"/>
            <a:ext cx="2209800" cy="165735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3810000"/>
            <a:ext cx="1819275" cy="25785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1752600"/>
            <a:ext cx="1728000" cy="18288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429000"/>
            <a:ext cx="1600200" cy="1197754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Cool-season non-legumes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026152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Rye (</a:t>
            </a:r>
            <a:r>
              <a:rPr lang="en-US" i="1" dirty="0" err="1" smtClean="0"/>
              <a:t>Secale</a:t>
            </a:r>
            <a:r>
              <a:rPr lang="en-US" i="1" dirty="0" smtClean="0"/>
              <a:t> </a:t>
            </a:r>
            <a:r>
              <a:rPr lang="en-US" i="1" dirty="0" err="1" smtClean="0"/>
              <a:t>cereale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Should not be confused with ryegrass</a:t>
            </a:r>
          </a:p>
          <a:p>
            <a:pPr lvl="1"/>
            <a:r>
              <a:rPr lang="en-US" dirty="0" smtClean="0"/>
              <a:t>Very cold hardy</a:t>
            </a:r>
          </a:p>
          <a:p>
            <a:pPr lvl="1"/>
            <a:r>
              <a:rPr lang="en-US" dirty="0" smtClean="0"/>
              <a:t>Good nutrient scavenger</a:t>
            </a:r>
          </a:p>
          <a:p>
            <a:pPr lvl="1"/>
            <a:r>
              <a:rPr lang="en-US" dirty="0" smtClean="0"/>
              <a:t>High early season biomass</a:t>
            </a:r>
          </a:p>
          <a:p>
            <a:pPr lvl="1"/>
            <a:r>
              <a:rPr lang="en-US" dirty="0" err="1" smtClean="0"/>
              <a:t>Allelopathic</a:t>
            </a:r>
            <a:r>
              <a:rPr lang="en-US" dirty="0" smtClean="0"/>
              <a:t> (DIBOA)</a:t>
            </a:r>
          </a:p>
          <a:p>
            <a:r>
              <a:rPr lang="en-US" dirty="0" smtClean="0"/>
              <a:t>Other cereal grains</a:t>
            </a:r>
          </a:p>
          <a:p>
            <a:pPr lvl="1"/>
            <a:r>
              <a:rPr lang="en-US" dirty="0" smtClean="0"/>
              <a:t>Wheat (</a:t>
            </a:r>
            <a:r>
              <a:rPr lang="en-US" i="1" dirty="0" err="1" smtClean="0"/>
              <a:t>Triticum</a:t>
            </a:r>
            <a:r>
              <a:rPr lang="en-US" i="1" dirty="0" smtClean="0"/>
              <a:t> </a:t>
            </a:r>
            <a:r>
              <a:rPr lang="en-US" i="1" dirty="0" err="1" smtClean="0"/>
              <a:t>aestivum</a:t>
            </a:r>
            <a:r>
              <a:rPr lang="en-US" dirty="0" smtClean="0"/>
              <a:t>), oats (</a:t>
            </a:r>
            <a:r>
              <a:rPr lang="en-US" i="1" dirty="0" err="1" smtClean="0"/>
              <a:t>Avena</a:t>
            </a:r>
            <a:r>
              <a:rPr lang="en-US" i="1" dirty="0" smtClean="0"/>
              <a:t> sativa</a:t>
            </a:r>
            <a:r>
              <a:rPr lang="en-US" dirty="0" smtClean="0"/>
              <a:t>), barley (</a:t>
            </a:r>
            <a:r>
              <a:rPr lang="en-US" i="1" dirty="0" err="1" smtClean="0"/>
              <a:t>Hordeum</a:t>
            </a:r>
            <a:r>
              <a:rPr lang="en-US" i="1" dirty="0" smtClean="0"/>
              <a:t> </a:t>
            </a:r>
            <a:r>
              <a:rPr lang="en-US" i="1" dirty="0" err="1" smtClean="0"/>
              <a:t>vulgare</a:t>
            </a:r>
            <a:r>
              <a:rPr lang="en-US" dirty="0" smtClean="0"/>
              <a:t>), triticale (× </a:t>
            </a:r>
            <a:r>
              <a:rPr lang="en-US" i="1" dirty="0" err="1" smtClean="0"/>
              <a:t>Triticosecale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676400"/>
            <a:ext cx="3479799" cy="260985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267200" y="6550223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ces.ncsu.edu, tamu.edu)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5720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Cool-season non-legumes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026152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Brassicas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Mustards </a:t>
            </a:r>
            <a:r>
              <a:rPr lang="en-US" i="1" dirty="0" smtClean="0"/>
              <a:t>(</a:t>
            </a:r>
            <a:r>
              <a:rPr lang="en-US" i="1" dirty="0" err="1" smtClean="0"/>
              <a:t>Brassica</a:t>
            </a:r>
            <a:r>
              <a:rPr lang="en-US" i="1" dirty="0" smtClean="0"/>
              <a:t> </a:t>
            </a:r>
            <a:r>
              <a:rPr lang="en-US" i="1" dirty="0" err="1" smtClean="0"/>
              <a:t>juncea</a:t>
            </a:r>
            <a:r>
              <a:rPr lang="en-US" i="1" dirty="0" smtClean="0"/>
              <a:t>, </a:t>
            </a:r>
            <a:r>
              <a:rPr lang="en-US" i="1" dirty="0" err="1" smtClean="0"/>
              <a:t>Sinapsis</a:t>
            </a:r>
            <a:r>
              <a:rPr lang="en-US" i="1" dirty="0" smtClean="0"/>
              <a:t> alba,  B. </a:t>
            </a:r>
            <a:r>
              <a:rPr lang="en-US" i="1" dirty="0" err="1" smtClean="0"/>
              <a:t>carinata</a:t>
            </a:r>
            <a:r>
              <a:rPr lang="en-US" i="1" dirty="0" smtClean="0"/>
              <a:t>, B. </a:t>
            </a:r>
            <a:r>
              <a:rPr lang="en-US" i="1" dirty="0" err="1" smtClean="0"/>
              <a:t>nigra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Rapeseed </a:t>
            </a:r>
            <a:r>
              <a:rPr lang="en-US" i="1" dirty="0" smtClean="0"/>
              <a:t>(B. </a:t>
            </a:r>
            <a:r>
              <a:rPr lang="en-US" i="1" dirty="0" err="1" smtClean="0"/>
              <a:t>napus</a:t>
            </a:r>
            <a:r>
              <a:rPr lang="en-US" i="1" dirty="0" smtClean="0"/>
              <a:t>, B. </a:t>
            </a:r>
            <a:r>
              <a:rPr lang="en-US" i="1" dirty="0" err="1" smtClean="0"/>
              <a:t>rapa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Radish </a:t>
            </a:r>
            <a:r>
              <a:rPr lang="en-US" i="1" dirty="0" smtClean="0"/>
              <a:t>(</a:t>
            </a:r>
            <a:r>
              <a:rPr lang="en-US" i="1" dirty="0" err="1" smtClean="0"/>
              <a:t>Raphanus</a:t>
            </a:r>
            <a:r>
              <a:rPr lang="en-US" i="1" dirty="0" smtClean="0"/>
              <a:t> </a:t>
            </a:r>
            <a:r>
              <a:rPr lang="en-US" i="1" dirty="0" err="1" smtClean="0"/>
              <a:t>sativus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Arugula </a:t>
            </a:r>
            <a:r>
              <a:rPr lang="en-US" i="1" dirty="0" smtClean="0"/>
              <a:t>(</a:t>
            </a:r>
            <a:r>
              <a:rPr lang="en-US" i="1" dirty="0" err="1" smtClean="0"/>
              <a:t>Eruca</a:t>
            </a:r>
            <a:r>
              <a:rPr lang="en-US" i="1" dirty="0" smtClean="0"/>
              <a:t> sativa)</a:t>
            </a:r>
          </a:p>
          <a:p>
            <a:pPr lvl="1"/>
            <a:r>
              <a:rPr lang="en-US" dirty="0" smtClean="0"/>
              <a:t>Pest suppression</a:t>
            </a:r>
          </a:p>
          <a:p>
            <a:pPr lvl="1"/>
            <a:r>
              <a:rPr lang="en-US" dirty="0" smtClean="0"/>
              <a:t>Good nutrient scavenging ability</a:t>
            </a:r>
          </a:p>
          <a:p>
            <a:pPr lvl="1"/>
            <a:r>
              <a:rPr lang="en-US" dirty="0" smtClean="0"/>
              <a:t>Winter hardiness varies</a:t>
            </a:r>
          </a:p>
          <a:p>
            <a:pPr lvl="1"/>
            <a:r>
              <a:rPr lang="en-US" dirty="0" smtClean="0"/>
              <a:t>Attract beneficial insects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676400"/>
            <a:ext cx="1752600" cy="23368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191000"/>
            <a:ext cx="2971800" cy="222239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267200" y="6550223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plantsolutionsltd.com, USDA-SARE)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Cool-season non-legumes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0261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Annual ryegrass </a:t>
            </a:r>
            <a:r>
              <a:rPr lang="en-US" i="1" dirty="0" smtClean="0"/>
              <a:t>(</a:t>
            </a:r>
            <a:r>
              <a:rPr lang="en-US" i="1" dirty="0" err="1" smtClean="0"/>
              <a:t>Lolium</a:t>
            </a:r>
            <a:r>
              <a:rPr lang="en-US" i="1" dirty="0" smtClean="0"/>
              <a:t> </a:t>
            </a:r>
            <a:r>
              <a:rPr lang="en-US" i="1" dirty="0" err="1" smtClean="0"/>
              <a:t>multiflorum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Good nutrient scavenging</a:t>
            </a:r>
          </a:p>
          <a:p>
            <a:pPr lvl="1"/>
            <a:r>
              <a:rPr lang="en-US" dirty="0" smtClean="0"/>
              <a:t>Good biomass production with sufficient N and moisture</a:t>
            </a:r>
          </a:p>
          <a:p>
            <a:pPr lvl="1"/>
            <a:r>
              <a:rPr lang="en-US" dirty="0" smtClean="0"/>
              <a:t>Residue does not persist as well as cereal grains</a:t>
            </a:r>
          </a:p>
          <a:p>
            <a:pPr lvl="1"/>
            <a:r>
              <a:rPr lang="en-US" dirty="0" smtClean="0"/>
              <a:t>Not as cold hardy as cereal rye</a:t>
            </a:r>
          </a:p>
          <a:p>
            <a:pPr lvl="1"/>
            <a:r>
              <a:rPr lang="en-US" dirty="0" smtClean="0"/>
              <a:t>Can become a weed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67200" y="6550223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osu.edu)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5000"/>
          <a:stretch>
            <a:fillRect/>
          </a:stretch>
        </p:blipFill>
        <p:spPr bwMode="auto">
          <a:xfrm>
            <a:off x="5867400" y="2133600"/>
            <a:ext cx="2958353" cy="33528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Soil management for organic production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(c) “Manage plant and animal materials to maintain or improve soil organic matter content in a manner that does not contribute to contamination of crops, soil, or water  by plant nutrients, pathogenic organisms, heavy metals, or residues of prohibited substances. Animal and plant materials include:”</a:t>
            </a:r>
          </a:p>
          <a:p>
            <a:pPr lvl="1"/>
            <a:r>
              <a:rPr lang="en-US" dirty="0" smtClean="0"/>
              <a:t>Composted plant and animal materials</a:t>
            </a:r>
          </a:p>
          <a:p>
            <a:pPr lvl="2"/>
            <a:r>
              <a:rPr lang="en-US" dirty="0" smtClean="0"/>
              <a:t>Initial C:N ratio between 25:1 and 40:1</a:t>
            </a:r>
          </a:p>
          <a:p>
            <a:pPr lvl="2"/>
            <a:r>
              <a:rPr lang="en-US" dirty="0" smtClean="0"/>
              <a:t>Temperatures 131 F to 170 F for 3 days</a:t>
            </a:r>
          </a:p>
          <a:p>
            <a:pPr lvl="1"/>
            <a:r>
              <a:rPr lang="en-US" dirty="0" err="1" smtClean="0"/>
              <a:t>Uncomposted</a:t>
            </a:r>
            <a:r>
              <a:rPr lang="en-US" dirty="0" smtClean="0"/>
              <a:t> plant materials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63622" y="6550223"/>
            <a:ext cx="208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(CFR Title 7, Part 205.203)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19966480">
            <a:off x="3056989" y="2094879"/>
            <a:ext cx="301514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Food safety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Warm-season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264152" cy="44958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Sunn</a:t>
            </a:r>
            <a:r>
              <a:rPr lang="en-US" dirty="0" smtClean="0"/>
              <a:t> hemp</a:t>
            </a:r>
            <a:r>
              <a:rPr lang="en-US" i="1" dirty="0" smtClean="0"/>
              <a:t> (Crotalaria </a:t>
            </a:r>
            <a:r>
              <a:rPr lang="en-US" i="1" dirty="0" err="1" smtClean="0"/>
              <a:t>juncea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Rapid biomass and N production (120 lbs N/acre in 9 weeks)</a:t>
            </a:r>
          </a:p>
          <a:p>
            <a:pPr lvl="1"/>
            <a:r>
              <a:rPr lang="en-US" dirty="0" smtClean="0"/>
              <a:t>Does best in very warm conditions</a:t>
            </a:r>
          </a:p>
          <a:p>
            <a:pPr lvl="1"/>
            <a:r>
              <a:rPr lang="en-US" dirty="0" smtClean="0"/>
              <a:t>Limited by seed cost and availability in U.S.</a:t>
            </a:r>
          </a:p>
          <a:p>
            <a:pPr lvl="1"/>
            <a:r>
              <a:rPr lang="en-US" dirty="0" smtClean="0"/>
              <a:t>Suppressive to root-knot and </a:t>
            </a:r>
            <a:r>
              <a:rPr lang="en-US" dirty="0" err="1" smtClean="0"/>
              <a:t>reniform</a:t>
            </a:r>
            <a:r>
              <a:rPr lang="en-US" dirty="0" smtClean="0"/>
              <a:t> nematodes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09800"/>
            <a:ext cx="3700447" cy="289560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267200" y="6550223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J. Cotton Sci.)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Warm-season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213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Cowpea </a:t>
            </a:r>
            <a:r>
              <a:rPr lang="en-US" i="1" dirty="0" smtClean="0"/>
              <a:t>(</a:t>
            </a:r>
            <a:r>
              <a:rPr lang="en-US" i="1" dirty="0" err="1" smtClean="0"/>
              <a:t>Vigna</a:t>
            </a:r>
            <a:r>
              <a:rPr lang="en-US" i="1" dirty="0" smtClean="0"/>
              <a:t> </a:t>
            </a:r>
            <a:r>
              <a:rPr lang="en-US" i="1" dirty="0" err="1" smtClean="0"/>
              <a:t>unguiculata</a:t>
            </a:r>
            <a:r>
              <a:rPr lang="en-US" i="1" dirty="0" smtClean="0"/>
              <a:t>), </a:t>
            </a:r>
            <a:r>
              <a:rPr lang="en-US" dirty="0" smtClean="0"/>
              <a:t>Velvet bean </a:t>
            </a:r>
            <a:r>
              <a:rPr lang="en-US" i="1" dirty="0" smtClean="0"/>
              <a:t>(</a:t>
            </a:r>
            <a:r>
              <a:rPr lang="en-US" i="1" dirty="0" err="1" smtClean="0"/>
              <a:t>Mucuna</a:t>
            </a:r>
            <a:r>
              <a:rPr lang="en-US" i="1" dirty="0" smtClean="0"/>
              <a:t> </a:t>
            </a:r>
            <a:r>
              <a:rPr lang="en-US" i="1" dirty="0" err="1" smtClean="0"/>
              <a:t>pruriens</a:t>
            </a:r>
            <a:r>
              <a:rPr lang="en-US" dirty="0" smtClean="0"/>
              <a:t>), Soybean </a:t>
            </a:r>
            <a:r>
              <a:rPr lang="en-US" i="1" dirty="0" smtClean="0"/>
              <a:t>(</a:t>
            </a:r>
            <a:r>
              <a:rPr lang="en-US" i="1" dirty="0" err="1" smtClean="0"/>
              <a:t>Glycine</a:t>
            </a:r>
            <a:r>
              <a:rPr lang="en-US" i="1" dirty="0" smtClean="0"/>
              <a:t> max</a:t>
            </a:r>
            <a:r>
              <a:rPr lang="en-US" dirty="0" smtClean="0"/>
              <a:t>)</a:t>
            </a:r>
          </a:p>
          <a:p>
            <a:r>
              <a:rPr lang="en-US" dirty="0" smtClean="0"/>
              <a:t>High biomass and N production</a:t>
            </a:r>
          </a:p>
          <a:p>
            <a:r>
              <a:rPr lang="en-US" dirty="0" smtClean="0"/>
              <a:t>Work well mixed with warm-season grasses</a:t>
            </a:r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343400" y="6550223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(photos: J. Cotton Sci.; velvetbean-mucuna.com; cilr.uq.edu.au)</a:t>
            </a:r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52600"/>
            <a:ext cx="3522743" cy="25908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2197" r="4865" b="12128"/>
          <a:stretch>
            <a:fillRect/>
          </a:stretch>
        </p:blipFill>
        <p:spPr bwMode="auto">
          <a:xfrm>
            <a:off x="6096000" y="4572000"/>
            <a:ext cx="2159001" cy="1524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Warm-season non-legumes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737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Sorghum-</a:t>
            </a:r>
            <a:r>
              <a:rPr lang="en-US" dirty="0" err="1" smtClean="0"/>
              <a:t>sudangrass</a:t>
            </a:r>
            <a:r>
              <a:rPr lang="en-US" dirty="0" smtClean="0"/>
              <a:t> hybrid </a:t>
            </a:r>
            <a:r>
              <a:rPr lang="en-US" i="1" dirty="0" smtClean="0"/>
              <a:t>(Sorghum bicolor x S. bicolor </a:t>
            </a:r>
            <a:r>
              <a:rPr lang="en-US" dirty="0" smtClean="0"/>
              <a:t>var. </a:t>
            </a:r>
            <a:r>
              <a:rPr lang="en-US" i="1" dirty="0" err="1" smtClean="0"/>
              <a:t>sudanense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Very high biomass production, good for building soil organic matter</a:t>
            </a:r>
          </a:p>
          <a:p>
            <a:r>
              <a:rPr lang="en-US" dirty="0" smtClean="0"/>
              <a:t>High </a:t>
            </a:r>
            <a:r>
              <a:rPr lang="en-US" dirty="0" err="1" smtClean="0"/>
              <a:t>allelopathy</a:t>
            </a:r>
            <a:r>
              <a:rPr lang="en-US" dirty="0" smtClean="0"/>
              <a:t> and very competitive with weeds</a:t>
            </a:r>
          </a:p>
          <a:p>
            <a:r>
              <a:rPr lang="en-US" dirty="0" smtClean="0"/>
              <a:t>Suppressive against many pathogens and nematodes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(Clark, 2007; photos: </a:t>
            </a:r>
            <a:r>
              <a:rPr lang="en-US" sz="1400" dirty="0" smtClean="0"/>
              <a:t>agroatlas.ru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en-US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905000"/>
            <a:ext cx="2914650" cy="38862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Warm-season non-legumes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927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Millets</a:t>
            </a:r>
          </a:p>
          <a:p>
            <a:pPr lvl="1"/>
            <a:r>
              <a:rPr lang="en-US" dirty="0" smtClean="0"/>
              <a:t>Pearl millet </a:t>
            </a:r>
            <a:r>
              <a:rPr lang="en-US" i="1" dirty="0" smtClean="0"/>
              <a:t>(</a:t>
            </a:r>
            <a:r>
              <a:rPr lang="en-US" i="1" dirty="0" err="1" smtClean="0"/>
              <a:t>Pennisetum</a:t>
            </a:r>
            <a:r>
              <a:rPr lang="en-US" i="1" dirty="0" smtClean="0"/>
              <a:t> </a:t>
            </a:r>
            <a:r>
              <a:rPr lang="en-US" i="1" dirty="0" err="1" smtClean="0"/>
              <a:t>glaucum</a:t>
            </a:r>
            <a:r>
              <a:rPr lang="en-US" i="1" dirty="0" smtClean="0"/>
              <a:t>)</a:t>
            </a:r>
            <a:r>
              <a:rPr lang="en-US" dirty="0" smtClean="0"/>
              <a:t>, Japanese millet </a:t>
            </a:r>
            <a:r>
              <a:rPr lang="en-US" i="1" dirty="0" smtClean="0"/>
              <a:t>(</a:t>
            </a:r>
            <a:r>
              <a:rPr lang="en-US" i="1" dirty="0" err="1" smtClean="0"/>
              <a:t>Echinochloa</a:t>
            </a:r>
            <a:r>
              <a:rPr lang="en-US" i="1" dirty="0" smtClean="0"/>
              <a:t> </a:t>
            </a:r>
            <a:r>
              <a:rPr lang="en-US" i="1" dirty="0" err="1" smtClean="0"/>
              <a:t>frumentacea</a:t>
            </a:r>
            <a:r>
              <a:rPr lang="en-US" i="1" dirty="0" smtClean="0"/>
              <a:t>)</a:t>
            </a:r>
            <a:r>
              <a:rPr lang="en-US" dirty="0" smtClean="0"/>
              <a:t>, &amp; German (foxtail) millet </a:t>
            </a:r>
            <a:r>
              <a:rPr lang="en-US" i="1" dirty="0" smtClean="0"/>
              <a:t>(</a:t>
            </a:r>
            <a:r>
              <a:rPr lang="en-US" i="1" dirty="0" err="1" smtClean="0"/>
              <a:t>Setaria</a:t>
            </a:r>
            <a:r>
              <a:rPr lang="en-US" i="1" dirty="0" smtClean="0"/>
              <a:t> </a:t>
            </a:r>
            <a:r>
              <a:rPr lang="en-US" i="1" dirty="0" err="1" smtClean="0"/>
              <a:t>italica</a:t>
            </a:r>
            <a:r>
              <a:rPr lang="en-US" i="1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High biomass</a:t>
            </a:r>
          </a:p>
          <a:p>
            <a:pPr lvl="1"/>
            <a:r>
              <a:rPr lang="en-US" dirty="0" smtClean="0"/>
              <a:t>Tolerant of drought, heat, low fertility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13389"/>
          <a:stretch>
            <a:fillRect/>
          </a:stretch>
        </p:blipFill>
        <p:spPr bwMode="auto">
          <a:xfrm>
            <a:off x="5181600" y="4419600"/>
            <a:ext cx="2815352" cy="1828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257800" y="6550223"/>
            <a:ext cx="381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(photos: preferredseed.com, uga.edu, hffinc.com)</a:t>
            </a:r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t="19112"/>
          <a:stretch>
            <a:fillRect/>
          </a:stretch>
        </p:blipFill>
        <p:spPr bwMode="auto">
          <a:xfrm>
            <a:off x="5181600" y="1676400"/>
            <a:ext cx="1566862" cy="1934956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895600"/>
            <a:ext cx="2017472" cy="1366837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Warm-season non-legumes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927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Buckwheat </a:t>
            </a:r>
            <a:r>
              <a:rPr lang="en-US" i="1" dirty="0" smtClean="0"/>
              <a:t>(</a:t>
            </a:r>
            <a:r>
              <a:rPr lang="en-US" i="1" dirty="0" err="1" smtClean="0"/>
              <a:t>Fagopyrum</a:t>
            </a:r>
            <a:r>
              <a:rPr lang="en-US" i="1" dirty="0" smtClean="0"/>
              <a:t> </a:t>
            </a:r>
            <a:r>
              <a:rPr lang="en-US" i="1" dirty="0" err="1" smtClean="0"/>
              <a:t>esculentum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Rapid growth (maturity in 45 days)</a:t>
            </a:r>
          </a:p>
          <a:p>
            <a:pPr lvl="1"/>
            <a:r>
              <a:rPr lang="en-US" dirty="0" smtClean="0"/>
              <a:t>Good smother crop</a:t>
            </a:r>
          </a:p>
          <a:p>
            <a:pPr lvl="1"/>
            <a:r>
              <a:rPr lang="en-US" dirty="0" smtClean="0"/>
              <a:t>Attracts pollinators</a:t>
            </a:r>
          </a:p>
          <a:p>
            <a:pPr lvl="1"/>
            <a:r>
              <a:rPr lang="en-US" dirty="0" smtClean="0"/>
              <a:t>Can seed easily and become weedy if not well-managed</a:t>
            </a:r>
          </a:p>
          <a:p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828800"/>
            <a:ext cx="337983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943600" y="6550223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(photos: cornell.edu)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Perennial/</a:t>
            </a:r>
            <a:r>
              <a:rPr lang="en-US" dirty="0" err="1" smtClean="0"/>
              <a:t>ley</a:t>
            </a:r>
            <a:r>
              <a:rPr lang="en-US" dirty="0" smtClean="0"/>
              <a:t>/sod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1785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Longer fallow periods</a:t>
            </a:r>
          </a:p>
          <a:p>
            <a:r>
              <a:rPr lang="en-US" dirty="0" smtClean="0"/>
              <a:t>Build soil organic matter!</a:t>
            </a:r>
          </a:p>
          <a:p>
            <a:pPr lvl="1"/>
            <a:r>
              <a:rPr lang="en-US" dirty="0" smtClean="0"/>
              <a:t>Root biomass</a:t>
            </a:r>
          </a:p>
          <a:p>
            <a:r>
              <a:rPr lang="en-US" dirty="0" smtClean="0"/>
              <a:t>Legumes contribute high N</a:t>
            </a:r>
          </a:p>
          <a:p>
            <a:r>
              <a:rPr lang="en-US" dirty="0" smtClean="0"/>
              <a:t>Used for grazing, haying, etc.</a:t>
            </a:r>
          </a:p>
          <a:p>
            <a:r>
              <a:rPr lang="en-US" dirty="0" smtClean="0"/>
              <a:t>Options</a:t>
            </a:r>
          </a:p>
          <a:p>
            <a:pPr lvl="1"/>
            <a:r>
              <a:rPr lang="en-US" dirty="0" smtClean="0"/>
              <a:t>Alfalfa, red clover, white clover</a:t>
            </a:r>
          </a:p>
          <a:p>
            <a:pPr lvl="1"/>
            <a:r>
              <a:rPr lang="en-US" dirty="0" err="1" smtClean="0"/>
              <a:t>Orchardgrass</a:t>
            </a:r>
            <a:r>
              <a:rPr lang="en-US" dirty="0" smtClean="0"/>
              <a:t>, tall fescue, etc.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1905000" cy="14287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276600"/>
            <a:ext cx="1685925" cy="129579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724400"/>
            <a:ext cx="1892343" cy="12763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867400" y="6550223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(photos: uga.edu; uvm.edu; nrcs.usda.gov)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what ways do cover crops serve to improve or maintain the nutrient availability of agricultural soils?</a:t>
            </a:r>
          </a:p>
          <a:p>
            <a:pPr lvl="1"/>
            <a:r>
              <a:rPr lang="en-US" dirty="0" smtClean="0"/>
              <a:t>Fix atmospheric N (legumes)</a:t>
            </a:r>
          </a:p>
          <a:p>
            <a:pPr lvl="1"/>
            <a:r>
              <a:rPr lang="en-US" dirty="0" smtClean="0"/>
              <a:t>Scavenge nutrients after cash crop harvest (grasses)</a:t>
            </a:r>
          </a:p>
          <a:p>
            <a:pPr lvl="1"/>
            <a:r>
              <a:rPr lang="en-US" dirty="0" smtClean="0"/>
              <a:t>Can </a:t>
            </a:r>
            <a:r>
              <a:rPr lang="en-US" dirty="0" err="1" smtClean="0"/>
              <a:t>solubilize</a:t>
            </a:r>
            <a:r>
              <a:rPr lang="en-US" dirty="0" smtClean="0"/>
              <a:t> more insoluble nutrients (e.g. P)</a:t>
            </a:r>
          </a:p>
          <a:p>
            <a:pPr lvl="1"/>
            <a:r>
              <a:rPr lang="en-US" dirty="0" smtClean="0"/>
              <a:t>Build soil organic matter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what ways do cover crops serve to improve or maintain the physical properties of agricultural soils?</a:t>
            </a:r>
          </a:p>
          <a:p>
            <a:pPr lvl="1"/>
            <a:r>
              <a:rPr lang="en-US" dirty="0" smtClean="0"/>
              <a:t>Minimize erosion</a:t>
            </a:r>
          </a:p>
          <a:p>
            <a:pPr lvl="1"/>
            <a:r>
              <a:rPr lang="en-US" dirty="0" smtClean="0"/>
              <a:t>Increase soil biological activity</a:t>
            </a:r>
          </a:p>
          <a:p>
            <a:pPr lvl="1"/>
            <a:r>
              <a:rPr lang="en-US" dirty="0" smtClean="0"/>
              <a:t>Through decomposition, soil organisms help bind soil particles into aggregates</a:t>
            </a:r>
          </a:p>
          <a:p>
            <a:pPr lvl="1"/>
            <a:r>
              <a:rPr lang="en-US" dirty="0" smtClean="0"/>
              <a:t>Improve drainage/infiltration</a:t>
            </a:r>
          </a:p>
          <a:p>
            <a:pPr lvl="1"/>
            <a:r>
              <a:rPr lang="en-US" dirty="0" smtClean="0"/>
              <a:t>Build soil organic matter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Choose an appropriate cover crop in the following situations</a:t>
            </a:r>
          </a:p>
          <a:p>
            <a:pPr lvl="1"/>
            <a:r>
              <a:rPr lang="en-US" dirty="0" smtClean="0"/>
              <a:t>Very short (30 to 45 day) fallow following spring vegetables, want limited residue for subsequent crop</a:t>
            </a:r>
          </a:p>
          <a:p>
            <a:pPr lvl="1"/>
            <a:r>
              <a:rPr lang="en-US" dirty="0" smtClean="0"/>
              <a:t>Summer cover crop for a field with low soil organic matter and a history of root-knot nematodes</a:t>
            </a:r>
          </a:p>
          <a:p>
            <a:pPr lvl="1"/>
            <a:r>
              <a:rPr lang="en-US" dirty="0" smtClean="0"/>
              <a:t>Winter cover crop prior to spring planted bell peppers (a high nutrient requiring crop)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Choose an appropriate crop in the following situations</a:t>
            </a:r>
          </a:p>
          <a:p>
            <a:pPr lvl="1"/>
            <a:r>
              <a:rPr lang="en-US" dirty="0" smtClean="0"/>
              <a:t>Prior to no-till planted fall broccoli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Prior to no-till planted summer eggplant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Prior to early spring greens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Soil management for organic production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(c) “Manage plant and animal materials to maintain or improve soil organic matter content in a manner that does not contribute to contamination of crops, soil, or water  by plant nutrients, pathogenic organisms, heavy metals, or residues of prohibited substances. Animal and plant materials include:”</a:t>
            </a:r>
          </a:p>
          <a:p>
            <a:pPr lvl="1"/>
            <a:r>
              <a:rPr lang="en-US" dirty="0" smtClean="0"/>
              <a:t>Composted plant and animal materials</a:t>
            </a:r>
          </a:p>
          <a:p>
            <a:pPr lvl="2"/>
            <a:r>
              <a:rPr lang="en-US" dirty="0" smtClean="0"/>
              <a:t>Initial C:N ratio between 25:1 and 40:1</a:t>
            </a:r>
          </a:p>
          <a:p>
            <a:pPr lvl="2"/>
            <a:r>
              <a:rPr lang="en-US" dirty="0" smtClean="0"/>
              <a:t>Temperatures 131 F to 170 F for 3 days</a:t>
            </a:r>
          </a:p>
          <a:p>
            <a:pPr lvl="1"/>
            <a:r>
              <a:rPr lang="en-US" dirty="0" err="1" smtClean="0"/>
              <a:t>Uncomposted</a:t>
            </a:r>
            <a:r>
              <a:rPr lang="en-US" dirty="0" smtClean="0"/>
              <a:t> plant materials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63622" y="6550223"/>
            <a:ext cx="208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(CFR Title 7, Part 205.203)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19966480">
            <a:off x="3056989" y="2094879"/>
            <a:ext cx="301514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Food safety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Choose </a:t>
            </a:r>
            <a:r>
              <a:rPr lang="en-US" dirty="0" smtClean="0"/>
              <a:t>an appropriate </a:t>
            </a:r>
            <a:r>
              <a:rPr lang="en-US" dirty="0" smtClean="0"/>
              <a:t>cover crop in the following rotations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Sp    Su    F     W     Sp    Su    F    W    Sp    Su    F    W    Sp   Su    F    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2514600"/>
            <a:ext cx="1143000" cy="381000"/>
          </a:xfrm>
          <a:prstGeom prst="rect">
            <a:avLst/>
          </a:prstGeom>
          <a:solidFill>
            <a:srgbClr val="DEDE6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2514600"/>
            <a:ext cx="10668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6600" y="2514600"/>
            <a:ext cx="10668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Soybean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2514600"/>
            <a:ext cx="9144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3429000"/>
            <a:ext cx="1143000" cy="381000"/>
          </a:xfrm>
          <a:prstGeom prst="rect">
            <a:avLst/>
          </a:prstGeom>
          <a:solidFill>
            <a:srgbClr val="DEDE6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9800" y="3429000"/>
            <a:ext cx="10668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6600" y="3429000"/>
            <a:ext cx="10668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Soybean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3400" y="3429000"/>
            <a:ext cx="1371600" cy="381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Wheat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0" y="3429000"/>
            <a:ext cx="28956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66800" y="4343400"/>
            <a:ext cx="1143000" cy="381000"/>
          </a:xfrm>
          <a:prstGeom prst="rect">
            <a:avLst/>
          </a:prstGeom>
          <a:solidFill>
            <a:srgbClr val="B889DB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Potato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0" y="4343400"/>
            <a:ext cx="9906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00400" y="4343400"/>
            <a:ext cx="10668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Snap bean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67200" y="4343400"/>
            <a:ext cx="9906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66800" y="5105400"/>
            <a:ext cx="990600" cy="381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Tomato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7400" y="5105400"/>
            <a:ext cx="10668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124200" y="5105400"/>
            <a:ext cx="685800" cy="381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Lettuce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600" y="5105400"/>
            <a:ext cx="609600" cy="381000"/>
          </a:xfrm>
          <a:prstGeom prst="rect">
            <a:avLst/>
          </a:prstGeom>
          <a:solidFill>
            <a:srgbClr val="4D76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Spinach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8200" y="5105400"/>
            <a:ext cx="5334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810000" y="5105400"/>
            <a:ext cx="2286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181600" y="5105400"/>
            <a:ext cx="533400" cy="381000"/>
          </a:xfrm>
          <a:prstGeom prst="rect">
            <a:avLst/>
          </a:prstGeom>
          <a:solidFill>
            <a:srgbClr val="D32BBB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Beets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5105400"/>
            <a:ext cx="609600" cy="381000"/>
          </a:xfrm>
          <a:prstGeom prst="rect">
            <a:avLst/>
          </a:prstGeom>
          <a:solidFill>
            <a:srgbClr val="43661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Broccoli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24600" y="5105400"/>
            <a:ext cx="22860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Soil management for organic production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(d) “A producer may manage crop nutrients and soil fertility to maintain or improve soil organic matter content in a manner that does not contribute to contamination of crops, soil or water by plant nutrients, pathogenic organisms, heavy metals or residues of prohibited substances by applying:”</a:t>
            </a:r>
          </a:p>
          <a:p>
            <a:pPr lvl="1"/>
            <a:r>
              <a:rPr lang="en-US" dirty="0" smtClean="0"/>
              <a:t>A synthetic substance included on the National List (e.g. micronutrients with documented need)</a:t>
            </a:r>
          </a:p>
          <a:p>
            <a:pPr lvl="1"/>
            <a:r>
              <a:rPr lang="en-US" dirty="0" smtClean="0"/>
              <a:t>A mined substance of low solubility (</a:t>
            </a:r>
            <a:r>
              <a:rPr lang="en-US" dirty="0" err="1" smtClean="0"/>
              <a:t>e.g</a:t>
            </a:r>
            <a:r>
              <a:rPr lang="en-US" dirty="0" smtClean="0"/>
              <a:t> rock phosphate, lime)</a:t>
            </a:r>
          </a:p>
          <a:p>
            <a:pPr lvl="1"/>
            <a:r>
              <a:rPr lang="en-US" dirty="0" smtClean="0"/>
              <a:t>A mined substance of high solubility, with conditions (e.g. </a:t>
            </a:r>
            <a:r>
              <a:rPr lang="en-US" dirty="0" err="1" smtClean="0"/>
              <a:t>chilean</a:t>
            </a:r>
            <a:r>
              <a:rPr lang="en-US" dirty="0" smtClean="0"/>
              <a:t> nitrate)</a:t>
            </a:r>
          </a:p>
          <a:p>
            <a:pPr lvl="1"/>
            <a:r>
              <a:rPr lang="en-US" dirty="0" smtClean="0"/>
              <a:t>Ash from burning of animal or plant material, with conditions</a:t>
            </a:r>
          </a:p>
          <a:p>
            <a:pPr lvl="1"/>
            <a:r>
              <a:rPr lang="en-US" dirty="0" smtClean="0"/>
              <a:t>A plant material chemically altered by manufacturing, provided it is listed on National List (e.g. aquatic plant extracts)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63622" y="6550223"/>
            <a:ext cx="208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(CFR Title 7, Part 205.203)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19966480">
            <a:off x="1920443" y="1766719"/>
            <a:ext cx="524486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Exceptions &amp; Integrity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management for organic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(e) The producer must not use:</a:t>
            </a:r>
          </a:p>
          <a:p>
            <a:pPr marL="834390" lvl="1" indent="-514350"/>
            <a:r>
              <a:rPr lang="en-US" dirty="0" smtClean="0"/>
              <a:t>Any fertilizer or composted material containing an prohibited synthetic substance</a:t>
            </a:r>
          </a:p>
          <a:p>
            <a:pPr marL="834390" lvl="1" indent="-514350"/>
            <a:r>
              <a:rPr lang="en-US" dirty="0" smtClean="0"/>
              <a:t>Sewage sludge</a:t>
            </a:r>
          </a:p>
          <a:p>
            <a:pPr marL="834390" lvl="1" indent="-514350"/>
            <a:r>
              <a:rPr lang="en-US" dirty="0" smtClean="0"/>
              <a:t>Burning for disposal of crop residues, except for disease suppression or to stimulate seed germination</a:t>
            </a:r>
          </a:p>
          <a:p>
            <a:pPr marL="834390" lvl="1" indent="-514350"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063622" y="6550223"/>
            <a:ext cx="208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(CFR Title 7, Part 205.203)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LSC275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PLSC275 Theme</Template>
  <TotalTime>31008</TotalTime>
  <Words>4035</Words>
  <Application>Microsoft Office PowerPoint</Application>
  <PresentationFormat>On-screen Show (4:3)</PresentationFormat>
  <Paragraphs>707</Paragraphs>
  <Slides>70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PLSC275 Theme</vt:lpstr>
      <vt:lpstr>  Don’t treat it like Dirt: how to manage Soils Organically </vt:lpstr>
      <vt:lpstr>Overview: Soil management</vt:lpstr>
      <vt:lpstr>Soil management for organic production</vt:lpstr>
      <vt:lpstr>Soil management for organic production</vt:lpstr>
      <vt:lpstr>Soil management for organic production</vt:lpstr>
      <vt:lpstr>Soil management for organic production</vt:lpstr>
      <vt:lpstr>Soil management for organic production</vt:lpstr>
      <vt:lpstr>Soil management for organic production</vt:lpstr>
      <vt:lpstr>Soil management for organic production</vt:lpstr>
      <vt:lpstr>Overview: Soil management</vt:lpstr>
      <vt:lpstr>What is soil?</vt:lpstr>
      <vt:lpstr>Soil quality</vt:lpstr>
      <vt:lpstr>Functions of soil organic matter</vt:lpstr>
      <vt:lpstr>Functions of soil organic matter</vt:lpstr>
      <vt:lpstr>Functions of soil organic matter</vt:lpstr>
      <vt:lpstr>Functions of soil organic matter</vt:lpstr>
      <vt:lpstr>Functions of soil organic matter</vt:lpstr>
      <vt:lpstr>Soil organic matter management</vt:lpstr>
      <vt:lpstr>Environmental factors</vt:lpstr>
      <vt:lpstr>Preventing losses of SOM</vt:lpstr>
      <vt:lpstr>Environmental factors</vt:lpstr>
      <vt:lpstr>Building soil organic matter</vt:lpstr>
      <vt:lpstr>Building soil organic matter</vt:lpstr>
      <vt:lpstr>Overview: Soil management</vt:lpstr>
      <vt:lpstr>Nutrients and soil fertility</vt:lpstr>
      <vt:lpstr>Nitrogen cycle</vt:lpstr>
      <vt:lpstr>Nitrogen fixation</vt:lpstr>
      <vt:lpstr>Mineralization</vt:lpstr>
      <vt:lpstr>NOP allowed N sources</vt:lpstr>
      <vt:lpstr>NOP allowed N sources</vt:lpstr>
      <vt:lpstr>Cover crops</vt:lpstr>
      <vt:lpstr>Carbon to nitrogen ratio</vt:lpstr>
      <vt:lpstr>Residual N mineralization</vt:lpstr>
      <vt:lpstr>Phosphorus</vt:lpstr>
      <vt:lpstr>NOP allowed P sources </vt:lpstr>
      <vt:lpstr>Potassium</vt:lpstr>
      <vt:lpstr>NOP allowed K sources </vt:lpstr>
      <vt:lpstr>Soil test recommendations</vt:lpstr>
      <vt:lpstr>Overview: Soil management</vt:lpstr>
      <vt:lpstr>Cover crops</vt:lpstr>
      <vt:lpstr>Cover crops</vt:lpstr>
      <vt:lpstr>Choosing a cover crop</vt:lpstr>
      <vt:lpstr>Functions of cover crops</vt:lpstr>
      <vt:lpstr>Functions of cover crops</vt:lpstr>
      <vt:lpstr>Functions of cover crops</vt:lpstr>
      <vt:lpstr>Functions of cover crops</vt:lpstr>
      <vt:lpstr>Functions of cover crops</vt:lpstr>
      <vt:lpstr>Functions of cover crops</vt:lpstr>
      <vt:lpstr>Choosing a cover crop</vt:lpstr>
      <vt:lpstr>Choosing a cover crop</vt:lpstr>
      <vt:lpstr>Cover crop classes</vt:lpstr>
      <vt:lpstr>Cool-season annual legumes</vt:lpstr>
      <vt:lpstr>Cool-season annual legumes</vt:lpstr>
      <vt:lpstr>Cool-season annual legumes</vt:lpstr>
      <vt:lpstr>Cool-season annual legumes</vt:lpstr>
      <vt:lpstr>Other cool-season annual legumes</vt:lpstr>
      <vt:lpstr>Cool-season non-legumes</vt:lpstr>
      <vt:lpstr>Cool-season non-legumes</vt:lpstr>
      <vt:lpstr>Cool-season non-legumes</vt:lpstr>
      <vt:lpstr>Warm-season legumes</vt:lpstr>
      <vt:lpstr>Warm-season legumes</vt:lpstr>
      <vt:lpstr>Warm-season non-legumes</vt:lpstr>
      <vt:lpstr>Warm-season non-legumes</vt:lpstr>
      <vt:lpstr>Warm-season non-legumes</vt:lpstr>
      <vt:lpstr>Perennial/ley/sod crops</vt:lpstr>
      <vt:lpstr>Cover crops</vt:lpstr>
      <vt:lpstr>Cover crops</vt:lpstr>
      <vt:lpstr>Cover crop exercise</vt:lpstr>
      <vt:lpstr>Cover crop exercise</vt:lpstr>
      <vt:lpstr>Cover crop exercise</vt:lpstr>
    </vt:vector>
  </TitlesOfParts>
  <Company>USDA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anaerobic soil disinfestation as an alternative to methyl bromide fumigation in a Florida bell pepper-eggplant double crop system</dc:title>
  <dc:creator>USHRL</dc:creator>
  <cp:lastModifiedBy>David Butler</cp:lastModifiedBy>
  <cp:revision>1047</cp:revision>
  <dcterms:created xsi:type="dcterms:W3CDTF">2009-10-18T15:50:21Z</dcterms:created>
  <dcterms:modified xsi:type="dcterms:W3CDTF">2011-01-27T22:49:51Z</dcterms:modified>
</cp:coreProperties>
</file>