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3.xml" ContentType="application/vnd.openxmlformats-officedocument.presentationml.notesSlide+xml"/>
  <Default Extension="emf" ContentType="image/x-emf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notesSlides/notesSlide59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68" r:id="rId1"/>
    <p:sldMasterId id="2147483806" r:id="rId2"/>
  </p:sldMasterIdLst>
  <p:notesMasterIdLst>
    <p:notesMasterId r:id="rId67"/>
  </p:notesMasterIdLst>
  <p:handoutMasterIdLst>
    <p:handoutMasterId r:id="rId68"/>
  </p:handoutMasterIdLst>
  <p:sldIdLst>
    <p:sldId id="275" r:id="rId3"/>
    <p:sldId id="345" r:id="rId4"/>
    <p:sldId id="346" r:id="rId5"/>
    <p:sldId id="342" r:id="rId6"/>
    <p:sldId id="348" r:id="rId7"/>
    <p:sldId id="362" r:id="rId8"/>
    <p:sldId id="350" r:id="rId9"/>
    <p:sldId id="351" r:id="rId10"/>
    <p:sldId id="352" r:id="rId11"/>
    <p:sldId id="353" r:id="rId12"/>
    <p:sldId id="354" r:id="rId13"/>
    <p:sldId id="256" r:id="rId14"/>
    <p:sldId id="293" r:id="rId15"/>
    <p:sldId id="300" r:id="rId16"/>
    <p:sldId id="260" r:id="rId17"/>
    <p:sldId id="338" r:id="rId18"/>
    <p:sldId id="302" r:id="rId19"/>
    <p:sldId id="340" r:id="rId20"/>
    <p:sldId id="303" r:id="rId21"/>
    <p:sldId id="335" r:id="rId22"/>
    <p:sldId id="331" r:id="rId23"/>
    <p:sldId id="317" r:id="rId24"/>
    <p:sldId id="314" r:id="rId25"/>
    <p:sldId id="315" r:id="rId26"/>
    <p:sldId id="316" r:id="rId27"/>
    <p:sldId id="307" r:id="rId28"/>
    <p:sldId id="313" r:id="rId29"/>
    <p:sldId id="363" r:id="rId30"/>
    <p:sldId id="326" r:id="rId31"/>
    <p:sldId id="330" r:id="rId32"/>
    <p:sldId id="329" r:id="rId33"/>
    <p:sldId id="333" r:id="rId34"/>
    <p:sldId id="332" r:id="rId35"/>
    <p:sldId id="309" r:id="rId36"/>
    <p:sldId id="308" r:id="rId37"/>
    <p:sldId id="327" r:id="rId38"/>
    <p:sldId id="328" r:id="rId39"/>
    <p:sldId id="310" r:id="rId40"/>
    <p:sldId id="311" r:id="rId41"/>
    <p:sldId id="312" r:id="rId42"/>
    <p:sldId id="341" r:id="rId43"/>
    <p:sldId id="257" r:id="rId44"/>
    <p:sldId id="318" r:id="rId45"/>
    <p:sldId id="325" r:id="rId46"/>
    <p:sldId id="321" r:id="rId47"/>
    <p:sldId id="322" r:id="rId48"/>
    <p:sldId id="323" r:id="rId49"/>
    <p:sldId id="324" r:id="rId50"/>
    <p:sldId id="319" r:id="rId51"/>
    <p:sldId id="320" r:id="rId52"/>
    <p:sldId id="334" r:id="rId53"/>
    <p:sldId id="283" r:id="rId54"/>
    <p:sldId id="364" r:id="rId55"/>
    <p:sldId id="339" r:id="rId56"/>
    <p:sldId id="304" r:id="rId57"/>
    <p:sldId id="305" r:id="rId58"/>
    <p:sldId id="306" r:id="rId59"/>
    <p:sldId id="359" r:id="rId60"/>
    <p:sldId id="361" r:id="rId61"/>
    <p:sldId id="355" r:id="rId62"/>
    <p:sldId id="356" r:id="rId63"/>
    <p:sldId id="360" r:id="rId64"/>
    <p:sldId id="357" r:id="rId65"/>
    <p:sldId id="358" r:id="rId6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2787"/>
    <p:restoredTop sz="90929"/>
  </p:normalViewPr>
  <p:slideViewPr>
    <p:cSldViewPr>
      <p:cViewPr>
        <p:scale>
          <a:sx n="100" d="100"/>
          <a:sy n="100" d="100"/>
        </p:scale>
        <p:origin x="-5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9D2E1A1D-6590-49FC-819B-FAAC9EE18A2C}" type="datetimeFigureOut">
              <a:rPr lang="en-US"/>
              <a:pPr>
                <a:defRPr/>
              </a:pPr>
              <a:t>1/28/11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70A1DAB-EF4C-422D-96DF-5FEEAB631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1CC94-3B0D-46D8-9C88-CF4BF293ABFF}" type="datetimeFigureOut">
              <a:rPr lang="en-US" smtClean="0"/>
              <a:pPr/>
              <a:t>1/28/11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F55EA-63DB-4547-85B9-187ACBC1E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63216B-D473-454F-9B8C-AC300DE92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A04-5642-4716-8BF8-26FED7949AD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6AA04-5642-4716-8BF8-26FED7949AD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F55EA-63DB-4547-85B9-187ACBC1E9F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8600" y="0"/>
            <a:ext cx="12953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20000"/>
                </a:schemeClr>
              </a:gs>
              <a:gs pos="100000">
                <a:schemeClr val="bg1">
                  <a:lumMod val="85000"/>
                  <a:alpha val="2000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71800"/>
            <a:ext cx="5120640" cy="170992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4956048"/>
            <a:ext cx="5111496" cy="1004048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spcBef>
                <a:spcPct val="0"/>
              </a:spcBef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D68EE-C310-4C6D-B6BD-075EF7EC17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titleSlideBev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259"/>
            <a:ext cx="7071837" cy="901700"/>
          </a:xfrm>
        </p:spPr>
        <p:txBody>
          <a:bodyPr bIns="0"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988"/>
            <a:ext cx="6843713" cy="38131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00" y="1103406"/>
            <a:ext cx="7085908" cy="841188"/>
          </a:xfrm>
        </p:spPr>
        <p:txBody>
          <a:bodyPr t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00350-9096-40DB-ABBB-8BE4BE8548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96435"/>
            <a:ext cx="7072313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093" y="443753"/>
            <a:ext cx="6970059" cy="3977640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63173"/>
            <a:ext cx="7072313" cy="804862"/>
          </a:xfrm>
        </p:spPr>
        <p:txBody>
          <a:bodyPr lIns="109728">
            <a:normAutofit/>
          </a:bodyPr>
          <a:lstStyle>
            <a:lvl1pPr marL="0" indent="0">
              <a:spcBef>
                <a:spcPct val="0"/>
              </a:spcBef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CEF93-757B-4C59-AACF-5CFFF1C1B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48230-3822-448B-BAEF-FD57508EAD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685800"/>
            <a:ext cx="1128713" cy="5440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5867400" cy="5440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341" y="6181538"/>
            <a:ext cx="806824" cy="365125"/>
          </a:xfrm>
        </p:spPr>
        <p:txBody>
          <a:bodyPr/>
          <a:lstStyle/>
          <a:p>
            <a:pPr>
              <a:defRPr/>
            </a:pPr>
            <a:fld id="{B9E76B97-0B69-4AB1-8D43-DE329B643D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38D68EE-C310-4C6D-B6BD-075EF7EC17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AFD2-F3F1-4744-BCD5-A7058D1F29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703E848E-3E1A-4BC7-98AD-30B00F9FC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09326A79-6250-446B-BD69-42E8FA09F7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6346-62C7-48D4-B3F8-1A1BA75C5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6671AFD2-F3F1-4744-BCD5-A7058D1F29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D50AD-2D72-495A-8428-73FA24A73B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4F00350-9096-40DB-ABBB-8BE4BE8548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36CEF93-757B-4C59-AACF-5CFFF1C1B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48230-3822-448B-BAEF-FD57508EAD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76B97-0B69-4AB1-8D43-DE329B643D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2971800"/>
            <a:ext cx="5122862" cy="1712259"/>
          </a:xfrm>
        </p:spPr>
        <p:txBody>
          <a:bodyPr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>
              <a:defRPr sz="4400" b="1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953000"/>
            <a:ext cx="5113896" cy="100100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13055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06353" y="9144"/>
            <a:ext cx="2743200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9" name="Picture 8" descr="titleSlideBev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56350"/>
            <a:ext cx="667871" cy="365125"/>
          </a:xfr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7E6EA1-969B-4FB7-8FB4-B9F5C97A3E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24435"/>
            <a:ext cx="4845424" cy="731838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484542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9B7E6EA1-969B-4FB7-8FB4-B9F5C97A3E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144"/>
            <a:ext cx="2379663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4300"/>
            <a:ext cx="7315200" cy="850900"/>
          </a:xfrm>
        </p:spPr>
        <p:txBody>
          <a:bodyPr anchor="b" anchorCtr="0">
            <a:normAutofit/>
          </a:bodyPr>
          <a:lstStyle>
            <a:lvl1pPr algn="ctr">
              <a:defRPr sz="4400" b="1" cap="none" baseline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099" y="3622344"/>
            <a:ext cx="7302501" cy="110540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 descr="SectionHeader-Bev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048" y="3559792"/>
            <a:ext cx="7315200" cy="1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035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706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E848E-3E1A-4BC7-98AD-30B00F9FC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arisonBoxes.png"/>
          <p:cNvPicPr>
            <a:picLocks noChangeAspect="1"/>
          </p:cNvPicPr>
          <p:nvPr/>
        </p:nvPicPr>
        <p:blipFill>
          <a:blip r:embed="rId2" cstate="print"/>
          <a:srcRect l="4559" t="28431" r="57794" b="7647"/>
          <a:stretch>
            <a:fillRect/>
          </a:stretch>
        </p:blipFill>
        <p:spPr>
          <a:xfrm>
            <a:off x="363071" y="1949824"/>
            <a:ext cx="3474720" cy="4290753"/>
          </a:xfrm>
          <a:prstGeom prst="rect">
            <a:avLst/>
          </a:prstGeom>
        </p:spPr>
      </p:pic>
      <p:pic>
        <p:nvPicPr>
          <p:cNvPr id="11" name="Picture 10" descr="ComparisonBoxes.png"/>
          <p:cNvPicPr>
            <a:picLocks noChangeAspect="1"/>
          </p:cNvPicPr>
          <p:nvPr/>
        </p:nvPicPr>
        <p:blipFill>
          <a:blip r:embed="rId2" cstate="print"/>
          <a:srcRect l="4559" t="28431" r="57794" b="7647"/>
          <a:stretch>
            <a:fillRect/>
          </a:stretch>
        </p:blipFill>
        <p:spPr>
          <a:xfrm>
            <a:off x="3992880" y="1945341"/>
            <a:ext cx="3474720" cy="42907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72236"/>
            <a:ext cx="3429000" cy="4174564"/>
          </a:xfrm>
          <a:prstGeom prst="roundRect">
            <a:avLst>
              <a:gd name="adj" fmla="val 4119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tIns="91440" bIns="9144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spcBef>
                <a:spcPct val="0"/>
              </a:spcBef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11706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spcBef>
                <a:spcPct val="0"/>
              </a:spcBef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11706" y="1972236"/>
            <a:ext cx="3429000" cy="4174564"/>
          </a:xfrm>
          <a:prstGeom prst="roundRect">
            <a:avLst>
              <a:gd name="adj" fmla="val 2941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vert="horz" lIns="91440" tIns="91440" rIns="91440" bIns="9144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buSzPct val="100000"/>
              <a:buFont typeface="Wingdings 2" pitchFamily="18" charset="2"/>
              <a:buChar char="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buSzPct val="100000"/>
              <a:buFont typeface="Wingdings 2" pitchFamily="18" charset="2"/>
              <a:buChar char="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buSzPct val="100000"/>
              <a:buFont typeface="Wingdings 2" pitchFamily="18" charset="2"/>
              <a:buChar char="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26A79-6250-446B-BD69-42E8FA09F7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6346-62C7-48D4-B3F8-1A1BA75C5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D50AD-2D72-495A-8428-73FA24A73B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24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62943" y="4694238"/>
            <a:ext cx="2133600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l">
              <a:defRPr sz="18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341" y="6181538"/>
            <a:ext cx="806824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r">
              <a:defRPr sz="45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B7E6EA1-969B-4FB7-8FB4-B9F5C97A3E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bevelDivi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72400" y="0"/>
            <a:ext cx="107156" cy="68580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2200" b="1" i="0" u="none" strike="noStrike" kern="1200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400"/>
        </a:spcBef>
        <a:buClr>
          <a:schemeClr val="tx2"/>
        </a:buClr>
        <a:buSzPct val="100000"/>
        <a:buFont typeface="Wingdings 2" pitchFamily="18" charset="2"/>
        <a:buChar char=""/>
        <a:defRPr sz="26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4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22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0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18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9B7E6EA1-969B-4FB7-8FB4-B9F5C97A3E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68.png"/><Relationship Id="rId1" Type="http://schemas.openxmlformats.org/officeDocument/2006/relationships/video" Target="file://localhost/Users/markwilliams/Desktop/Tenn%20Hort%20Expo%202011/Plastic%20Cultivator1.wmv" TargetMode="External"/><Relationship Id="rId2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79.png"/><Relationship Id="rId1" Type="http://schemas.openxmlformats.org/officeDocument/2006/relationships/video" Target="file://localhost/Users/markwilliams/Desktop/Tenn%20Hort%20Expo%202011/Hoop%20Layer.wmv" TargetMode="External"/><Relationship Id="rId2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887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</a:rPr>
              <a:t>Weed Management on an Organic Farm: A Systems Approach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5257800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Mark Williams, Ph.D.</a:t>
            </a:r>
          </a:p>
          <a:p>
            <a:pPr algn="ctr"/>
            <a:r>
              <a:rPr lang="en-US" sz="2800" dirty="0" smtClean="0"/>
              <a:t>University of Kentucky</a:t>
            </a:r>
          </a:p>
          <a:p>
            <a:pPr algn="ctr"/>
            <a:r>
              <a:rPr lang="en-US" sz="2800" dirty="0" smtClean="0"/>
              <a:t>Department of Horticulture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mawillia.AD\My Documents\My Pictures\My Pictures\Sus Ag Discovery Series Brochure\100_1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Ann Honey Harvest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57200" y="639763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EAEBDE"/>
                </a:solidFill>
                <a:latin typeface="+mn-lt"/>
              </a:rPr>
              <a:t>Organic Weed Management</a:t>
            </a:r>
            <a:endParaRPr lang="en-US" sz="3200" b="1" dirty="0">
              <a:solidFill>
                <a:srgbClr val="EAEBDE"/>
              </a:solidFill>
              <a:latin typeface="+mn-lt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51450" y="1600200"/>
            <a:ext cx="2836863" cy="45307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1600200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“Weeds are plants that are especially successful at colonizing disturbed but potentially productive sites, and at maintaining their abundance under conditions or repeated disturbance” (</a:t>
            </a:r>
            <a:r>
              <a:rPr lang="en-US" dirty="0" err="1" smtClean="0">
                <a:solidFill>
                  <a:schemeClr val="tx1"/>
                </a:solidFill>
              </a:rPr>
              <a:t>Mohler</a:t>
            </a:r>
            <a:r>
              <a:rPr lang="en-US" dirty="0" smtClean="0">
                <a:solidFill>
                  <a:schemeClr val="tx1"/>
                </a:solidFill>
              </a:rPr>
              <a:t> 2001)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Primary pest problem for organic growers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61677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Johnsongrass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EAEBDE"/>
                </a:solidFill>
                <a:effectLst/>
                <a:latin typeface="+mn-lt"/>
                <a:cs typeface="Arial" pitchFamily="34" charset="0"/>
              </a:rPr>
              <a:t>Weed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5257800" cy="45262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About 50% of the </a:t>
            </a:r>
            <a:r>
              <a:rPr lang="en-US" sz="2000" dirty="0" err="1" smtClean="0">
                <a:latin typeface="Arial"/>
                <a:cs typeface="Arial"/>
              </a:rPr>
              <a:t>seedbank</a:t>
            </a:r>
            <a:r>
              <a:rPr lang="en-US" sz="2000" dirty="0" smtClean="0">
                <a:latin typeface="Arial"/>
                <a:cs typeface="Arial"/>
              </a:rPr>
              <a:t> is from previous year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Can reduce weeds by 50% by controlling for one year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One pigweed can produce 500,000 seed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Produce many small seeds (less then 2 mg)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Spreads risk of death by disturbance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Limited resources -Tiny seedlings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Emerge from top 1-2 inches</a:t>
            </a:r>
          </a:p>
          <a:p>
            <a:pPr lvl="1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lvl="1">
              <a:buClr>
                <a:srgbClr val="FFFF00"/>
              </a:buClr>
              <a:buFont typeface="Wingdings" charset="2"/>
              <a:buChar char=""/>
            </a:pPr>
            <a:r>
              <a:rPr lang="en-US" sz="2000" dirty="0" smtClean="0">
                <a:latin typeface="Arial"/>
                <a:cs typeface="Arial"/>
              </a:rPr>
              <a:t> These attributes allow competition, in-row weeding, and mulches to work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587103" y="6248400"/>
            <a:ext cx="54994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Calibri" pitchFamily="34" charset="0"/>
              </a:rPr>
              <a:t>Forcella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dirty="0" err="1">
                <a:latin typeface="Calibri" pitchFamily="34" charset="0"/>
              </a:rPr>
              <a:t>Teasedale</a:t>
            </a:r>
            <a:r>
              <a:rPr lang="en-US" sz="2000" dirty="0">
                <a:latin typeface="Calibri" pitchFamily="34" charset="0"/>
              </a:rPr>
              <a:t>, 2003, Agricultural Research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1752600"/>
            <a:ext cx="3314700" cy="2486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6096000" y="424809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Lambsquarters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EAEBDE"/>
                </a:solidFill>
                <a:latin typeface="+mn-lt"/>
              </a:rPr>
              <a:t>Organic Weed Control Techniques</a:t>
            </a:r>
            <a:endParaRPr lang="en-US" sz="2800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914400"/>
            <a:ext cx="73914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Prevention – Managing the Seed Bank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Rotation or crops, fields and tools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Growing cover crops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Composting animal manure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Cleaning implements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Controlling weeds in non-crop areas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Mulching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Suppression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Hand-hoeing and pulling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Mechanical cultivation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Flame-weeding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8497"/>
          <a:stretch>
            <a:fillRect/>
          </a:stretch>
        </p:blipFill>
        <p:spPr bwMode="auto">
          <a:xfrm>
            <a:off x="4876800" y="4088812"/>
            <a:ext cx="3657600" cy="22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838200" y="1524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EAEBDE"/>
                </a:solidFill>
                <a:latin typeface="+mn-lt"/>
              </a:rPr>
              <a:t>Crop </a:t>
            </a:r>
            <a:r>
              <a:rPr lang="en-US" sz="3200" dirty="0">
                <a:solidFill>
                  <a:srgbClr val="EAEBDE"/>
                </a:solidFill>
                <a:latin typeface="+mn-lt"/>
              </a:rPr>
              <a:t>Rotations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3850" y="762000"/>
            <a:ext cx="845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Crop </a:t>
            </a:r>
            <a:r>
              <a:rPr lang="en-US" dirty="0">
                <a:solidFill>
                  <a:schemeClr val="tx1"/>
                </a:solidFill>
              </a:rPr>
              <a:t>rotation subject weeds, diseases and insects to an ever-changing habitat, thereby reducing the proliferation of species that prefer certain conditions.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Cultivation </a:t>
            </a:r>
            <a:r>
              <a:rPr lang="en-US" dirty="0">
                <a:solidFill>
                  <a:schemeClr val="tx1"/>
                </a:solidFill>
              </a:rPr>
              <a:t>regimes can be continuously changed with the rotations. 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23000" r="18125" b="8000"/>
          <a:stretch>
            <a:fillRect/>
          </a:stretch>
        </p:blipFill>
        <p:spPr bwMode="auto">
          <a:xfrm>
            <a:off x="2700130" y="2590800"/>
            <a:ext cx="5387010" cy="375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6324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Coleman, 1995. The New Organic Grower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127114322439 (dragged).pdf"/>
          <p:cNvPicPr>
            <a:picLocks noChangeAspect="1"/>
          </p:cNvPicPr>
          <p:nvPr/>
        </p:nvPicPr>
        <p:blipFill>
          <a:blip r:embed="rId3" cstate="print"/>
          <a:srcRect l="20000" t="3636" r="3529" b="11818"/>
          <a:stretch>
            <a:fillRect/>
          </a:stretch>
        </p:blipFill>
        <p:spPr>
          <a:xfrm>
            <a:off x="228600" y="831210"/>
            <a:ext cx="4052450" cy="57981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pic>
        <p:nvPicPr>
          <p:cNvPr id="3" name="Picture 2" descr="20110127114322439 (dragged) 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3063" y="228600"/>
            <a:ext cx="4492337" cy="58136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918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EAEBDE"/>
                </a:solidFill>
                <a:latin typeface="+mn-lt"/>
              </a:rPr>
              <a:t>Cover Crops</a:t>
            </a:r>
            <a:endParaRPr lang="en-US" sz="3600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90600"/>
            <a:ext cx="4876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Short and long term control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Starves weeds of light, nutrients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Weakens perennials and reduces annual seed populations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Allelopathy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Sudex</a:t>
            </a:r>
            <a:r>
              <a:rPr lang="en-US" dirty="0" smtClean="0">
                <a:solidFill>
                  <a:schemeClr val="tx1"/>
                </a:solidFill>
              </a:rPr>
              <a:t>, ryegrass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Warm-season: buckwheat, </a:t>
            </a:r>
            <a:r>
              <a:rPr lang="en-US" dirty="0" err="1" smtClean="0">
                <a:solidFill>
                  <a:schemeClr val="tx1"/>
                </a:solidFill>
              </a:rPr>
              <a:t>sudex</a:t>
            </a:r>
            <a:r>
              <a:rPr lang="en-US" dirty="0" smtClean="0">
                <a:solidFill>
                  <a:schemeClr val="tx1"/>
                </a:solidFill>
              </a:rPr>
              <a:t>, millet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Cool-season: oats/peas, ryegrass/hairy vetch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t="10492" r="3433"/>
          <a:stretch>
            <a:fillRect/>
          </a:stretch>
        </p:blipFill>
        <p:spPr>
          <a:xfrm>
            <a:off x="5493708" y="304800"/>
            <a:ext cx="3345492" cy="202908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2800" y="2349500"/>
            <a:ext cx="2565400" cy="206771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4438650"/>
            <a:ext cx="2819400" cy="2114550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 Pics-050.JPG"/>
          <p:cNvPicPr>
            <a:picLocks noChangeAspect="1"/>
          </p:cNvPicPr>
          <p:nvPr/>
        </p:nvPicPr>
        <p:blipFill>
          <a:blip r:embed="rId3" cstate="print"/>
          <a:srcRect t="25547" b="12891"/>
          <a:stretch>
            <a:fillRect/>
          </a:stretch>
        </p:blipFill>
        <p:spPr>
          <a:xfrm>
            <a:off x="533400" y="896112"/>
            <a:ext cx="3363223" cy="27614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0100" y="3847765"/>
            <a:ext cx="5346700" cy="247683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TextBox 3"/>
          <p:cNvSpPr txBox="1"/>
          <p:nvPr/>
        </p:nvSpPr>
        <p:spPr>
          <a:xfrm>
            <a:off x="2209800" y="1524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AEBDE"/>
                </a:solidFill>
                <a:latin typeface="+mn-lt"/>
              </a:rPr>
              <a:t>Managing Cover Crops</a:t>
            </a:r>
            <a:endParaRPr lang="en-US" sz="3600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1981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No-till Grain Drill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48723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Flail Mower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82024"/>
            <a:ext cx="640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AEBDE"/>
                </a:solidFill>
                <a:latin typeface="+mn-lt"/>
              </a:rPr>
              <a:t>Additional Control Techniques</a:t>
            </a:r>
            <a:endParaRPr lang="en-US" sz="3200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6400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Stale seedbeds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Crop establishment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Placement of resources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Interseeding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Mowing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9" descr="IMG_0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209800"/>
            <a:ext cx="4038600" cy="269240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04800" y="1905000"/>
            <a:ext cx="54387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Three Pillars of Sustainability: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chemeClr val="accent1"/>
              </a:buClr>
              <a:buSzPct val="70000"/>
              <a:buFont typeface="Wingdings" charset="2"/>
              <a:buChar char="l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Environmental Stewardship 21 hours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chemeClr val="accent1"/>
              </a:buClr>
              <a:buSzPct val="70000"/>
              <a:buFont typeface="Wingdings" charset="2"/>
              <a:buChar char="l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Economic Profitability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10 hours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chemeClr val="accent1"/>
              </a:buClr>
              <a:buSzPct val="70000"/>
              <a:buFont typeface="Wingdings" charset="2"/>
              <a:buChar char="l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Social Responsibility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9 hours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57263" y="533400"/>
            <a:ext cx="89487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UK Sustainable Agriculture Undergraduate Degree Program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5" descr="hort3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825" y="2263775"/>
            <a:ext cx="2644775" cy="352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t424.JPG"/>
          <p:cNvPicPr>
            <a:picLocks noChangeAspect="1"/>
          </p:cNvPicPr>
          <p:nvPr/>
        </p:nvPicPr>
        <p:blipFill>
          <a:blip r:embed="rId3" cstate="print">
            <a:lum bright="8000"/>
          </a:blip>
          <a:srcRect t="14063" r="11719"/>
          <a:stretch>
            <a:fillRect/>
          </a:stretch>
        </p:blipFill>
        <p:spPr>
          <a:xfrm>
            <a:off x="457200" y="1752600"/>
            <a:ext cx="4507741" cy="3291100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  <a:effectLst>
            <a:softEdge rad="50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 r="15429" b="5760"/>
          <a:stretch>
            <a:fillRect/>
          </a:stretch>
        </p:blipFill>
        <p:spPr>
          <a:xfrm>
            <a:off x="5181600" y="381000"/>
            <a:ext cx="3600935" cy="286614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838200" y="4204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AEBDE"/>
                </a:solidFill>
                <a:latin typeface="+mn-lt"/>
              </a:rPr>
              <a:t>Primary Tillage</a:t>
            </a:r>
            <a:endParaRPr lang="en-US" sz="3600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181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Imants</a:t>
            </a:r>
            <a:r>
              <a:rPr lang="en-US" dirty="0" smtClean="0"/>
              <a:t> </a:t>
            </a:r>
            <a:r>
              <a:rPr lang="en-US" dirty="0" err="1" smtClean="0"/>
              <a:t>Spader</a:t>
            </a:r>
            <a:endParaRPr lang="en-US" dirty="0"/>
          </a:p>
        </p:txBody>
      </p:sp>
      <p:pic>
        <p:nvPicPr>
          <p:cNvPr id="7" name="Picture 2" descr="C:\Documents and Settings\mawillia.AD\Desktop\10-2008 Farm Pictures\Farm Pics-0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6382" y="3429000"/>
            <a:ext cx="35566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AWG 2009 Pictures 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248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Buckeye Tractor Co. Bed Shaper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-57150"/>
            <a:ext cx="9220200" cy="6915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Salinas Valley, CA.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98600" y="1079500"/>
            <a:ext cx="6299200" cy="472440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400" y="-19050"/>
            <a:ext cx="9169400" cy="687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3246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Pinnacle Organic, San Jose, CA.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066800"/>
            <a:ext cx="4673600" cy="3505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icture 2" descr="IMG_1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590800"/>
            <a:ext cx="4419600" cy="33147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71800" y="304800"/>
            <a:ext cx="4306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n-lt"/>
              </a:rPr>
              <a:t>Stale Seed Bedding</a:t>
            </a:r>
            <a:endParaRPr lang="en-US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943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Lilliston</a:t>
            </a:r>
            <a:r>
              <a:rPr lang="en-US" dirty="0" smtClean="0"/>
              <a:t> Rolling Cultivators – Pinnacle Organic, CA.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fa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2357" y="-76200"/>
            <a:ext cx="9248107" cy="693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60915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Food Bank Farm, Hadley, MA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09600" y="1600200"/>
            <a:ext cx="3886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</a:rPr>
              <a:t>Introduction to Sustainable Agriculture - SAG 101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</a:rPr>
              <a:t>Cultural Perspectives on Sustainable Agriculture  SAG 201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</a:rPr>
              <a:t>Sustainable Plant Production Systems  SAG/PLS 386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</a:rPr>
              <a:t>Apprenticeship in Sustainable Agriculture  SAG 397	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</a:rPr>
              <a:t>Capstone in Sustainable Agriculture – SAG 490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charset="2"/>
              <a:buChar char="l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Arial"/>
            </a:endParaRPr>
          </a:p>
        </p:txBody>
      </p:sp>
      <p:pic>
        <p:nvPicPr>
          <p:cNvPr id="3" name="Picture 6" descr="hort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51063"/>
            <a:ext cx="3886200" cy="291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2813" y="381000"/>
            <a:ext cx="75453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Sustainable Ag Core – 16 hours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6200"/>
            <a:ext cx="92456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6350" y="-121911"/>
            <a:ext cx="9306549" cy="697991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248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Capay</a:t>
            </a:r>
            <a:r>
              <a:rPr lang="en-US" dirty="0" smtClean="0"/>
              <a:t> Organic, </a:t>
            </a:r>
            <a:r>
              <a:rPr lang="en-US" dirty="0" err="1" smtClean="0"/>
              <a:t>Capay</a:t>
            </a:r>
            <a:r>
              <a:rPr lang="en-US" dirty="0" smtClean="0"/>
              <a:t> Valley, CA.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400"/>
            <a:ext cx="8305800" cy="553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91535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Machanical</a:t>
            </a:r>
            <a:r>
              <a:rPr lang="en-US" dirty="0" smtClean="0"/>
              <a:t> </a:t>
            </a:r>
            <a:r>
              <a:rPr lang="en-US" dirty="0" err="1" smtClean="0"/>
              <a:t>Transplanter</a:t>
            </a:r>
            <a:r>
              <a:rPr lang="en-US" dirty="0" smtClean="0"/>
              <a:t> Model 5000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5867400"/>
            <a:ext cx="525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Straight rows are critical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fa308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>
            <a:off x="-1" y="0"/>
            <a:ext cx="91464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3246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Amherst College, MA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8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015"/>
            <a:ext cx="9144000" cy="6856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198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Cole Planter Junior seeder</a:t>
            </a:r>
            <a:endParaRPr lang="en-US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ermacc March 24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"/>
            <a:ext cx="78232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172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 the crop, not the weeds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3765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MaterMacc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VeggieMacc</a:t>
            </a:r>
            <a:r>
              <a:rPr lang="en-US" dirty="0" smtClean="0">
                <a:solidFill>
                  <a:schemeClr val="bg1"/>
                </a:solidFill>
              </a:rPr>
              <a:t> seeder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ermacc March 24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73"/>
            <a:ext cx="9148233" cy="6861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3"/>
          <p:cNvGraphicFramePr>
            <a:graphicFrameLocks noChangeAspect="1"/>
          </p:cNvGraphicFramePr>
          <p:nvPr/>
        </p:nvGraphicFramePr>
        <p:xfrm>
          <a:off x="3751263" y="0"/>
          <a:ext cx="5311775" cy="6881813"/>
        </p:xfrm>
        <a:graphic>
          <a:graphicData uri="http://schemas.openxmlformats.org/presentationml/2006/ole">
            <p:oleObj spid="_x0000_s36866" name="Acrobat Document" r:id="rId4" imgW="5829134" imgH="75438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447800"/>
            <a:ext cx="3352800" cy="3647153"/>
          </a:xfrm>
          <a:prstGeom prst="rect">
            <a:avLst/>
          </a:prstGeom>
          <a:solidFill>
            <a:schemeClr val="tx1">
              <a:lumMod val="7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SAG 397: Apprenticeship in Sustainable Agriculture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___________________________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250 hours over the growing     season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Started in 2007 with 4 apprentices and 42 shareholders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2010: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174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Shareholders and 14 apprentices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Structured to provide holistic learning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ermacc March 24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127131043435[1].pdf"/>
          <p:cNvPicPr>
            <a:picLocks noChangeAspect="1"/>
          </p:cNvPicPr>
          <p:nvPr/>
        </p:nvPicPr>
        <p:blipFill>
          <a:blip r:embed="rId3" cstate="print"/>
          <a:srcRect l="2353" t="2727" r="5882" b="9091"/>
          <a:stretch>
            <a:fillRect/>
          </a:stretch>
        </p:blipFill>
        <p:spPr>
          <a:xfrm>
            <a:off x="4724400" y="1572480"/>
            <a:ext cx="3514859" cy="437112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533400"/>
            <a:ext cx="2235200" cy="22352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505200"/>
            <a:ext cx="1828800" cy="24384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2743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Glaser Scuffle Hoe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Grubbing Hoe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9391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Glaser Wheel Hoe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474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AEBDE"/>
                </a:solidFill>
                <a:latin typeface="+mn-lt"/>
              </a:rPr>
              <a:t>Weed Control Through Hand Cultivation</a:t>
            </a:r>
            <a:endParaRPr lang="en-US" sz="3600" dirty="0">
              <a:solidFill>
                <a:srgbClr val="EAEBD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" y="391180"/>
            <a:ext cx="88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EAEBDE"/>
                </a:solidFill>
                <a:latin typeface="+mn-lt"/>
              </a:rPr>
              <a:t>Weed Control Through</a:t>
            </a:r>
            <a:r>
              <a:rPr lang="en-US" sz="2800" b="1" dirty="0" smtClean="0">
                <a:solidFill>
                  <a:srgbClr val="EAEBDE"/>
                </a:solidFill>
                <a:latin typeface="+mn-lt"/>
              </a:rPr>
              <a:t> Mechanical Cultivation</a:t>
            </a:r>
            <a:endParaRPr lang="en-US" sz="2800" b="1" dirty="0">
              <a:solidFill>
                <a:srgbClr val="EAEBDE"/>
              </a:solidFill>
              <a:latin typeface="+mn-lt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1066800"/>
            <a:ext cx="7924800" cy="65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Equipment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err="1">
                <a:solidFill>
                  <a:schemeClr val="tx1"/>
                </a:solidFill>
              </a:rPr>
              <a:t>preemergence</a:t>
            </a:r>
            <a:r>
              <a:rPr lang="en-US" dirty="0">
                <a:solidFill>
                  <a:schemeClr val="tx1"/>
                </a:solidFill>
              </a:rPr>
              <a:t> cultivation (blind cultivation) (flex-tine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rotary hoes)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Equipment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err="1">
                <a:solidFill>
                  <a:schemeClr val="tx1"/>
                </a:solidFill>
              </a:rPr>
              <a:t>postemergence</a:t>
            </a:r>
            <a:r>
              <a:rPr lang="en-US" dirty="0">
                <a:solidFill>
                  <a:schemeClr val="tx1"/>
                </a:solidFill>
              </a:rPr>
              <a:t> cultivation (basket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finger </a:t>
            </a:r>
            <a:r>
              <a:rPr lang="en-US" dirty="0" err="1">
                <a:solidFill>
                  <a:schemeClr val="tx1"/>
                </a:solidFill>
              </a:rPr>
              <a:t>weeders</a:t>
            </a:r>
            <a:r>
              <a:rPr lang="en-US" dirty="0">
                <a:solidFill>
                  <a:schemeClr val="tx1"/>
                </a:solidFill>
              </a:rPr>
              <a:t>, rolling cultivators, sweeps, flamers)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Cultivation </a:t>
            </a:r>
            <a:r>
              <a:rPr lang="en-US" dirty="0">
                <a:solidFill>
                  <a:schemeClr val="tx1"/>
                </a:solidFill>
              </a:rPr>
              <a:t>tools vary in aggressiveness and can cultivate between rows or within rows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Cultivation </a:t>
            </a:r>
            <a:r>
              <a:rPr lang="en-US" dirty="0">
                <a:solidFill>
                  <a:schemeClr val="tx1"/>
                </a:solidFill>
              </a:rPr>
              <a:t>implements may dislodge, cut or bury </a:t>
            </a:r>
            <a:r>
              <a:rPr lang="en-US" dirty="0" smtClean="0">
                <a:solidFill>
                  <a:schemeClr val="tx1"/>
                </a:solidFill>
              </a:rPr>
              <a:t>plants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Matching the tool to the crop, the weed and the soil condition is key. Versatility is important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"/>
            </a:pPr>
            <a:r>
              <a:rPr lang="en-US" dirty="0" smtClean="0">
                <a:solidFill>
                  <a:schemeClr val="tx1"/>
                </a:solidFill>
              </a:rPr>
              <a:t> Proper timing of cultivation is critical (get weeds when they are small), setup for speed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t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750" y="-37820"/>
            <a:ext cx="9175750" cy="6879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fa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79" y="0"/>
            <a:ext cx="91464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60915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Bank Farm, Hadley, MA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6248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Belly Farm, </a:t>
            </a:r>
            <a:r>
              <a:rPr lang="en-US" dirty="0" err="1" smtClean="0"/>
              <a:t>Capay</a:t>
            </a:r>
            <a:r>
              <a:rPr lang="en-US" dirty="0" smtClean="0"/>
              <a:t> Valley, CA.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AWG 2009 Pictures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948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AWG 2009 Pictures 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62439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Combinations of tools maximizes efficiency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5334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Side Knives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3340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Bezzerides</a:t>
            </a:r>
            <a:r>
              <a:rPr lang="en-US" dirty="0" smtClean="0"/>
              <a:t> Spring Hoes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05000" y="4876800"/>
            <a:ext cx="762000" cy="457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410200" y="5257800"/>
            <a:ext cx="8382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mawillia.AD\My Documents\Meetings\lexing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23888"/>
            <a:ext cx="9486900" cy="788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5181600"/>
            <a:ext cx="23733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O War</a:t>
            </a:r>
          </a:p>
        </p:txBody>
      </p:sp>
      <p:cxnSp>
        <p:nvCxnSpPr>
          <p:cNvPr id="65540" name="Straight Arrow Connector 4"/>
          <p:cNvCxnSpPr>
            <a:cxnSpLocks noChangeShapeType="1"/>
          </p:cNvCxnSpPr>
          <p:nvPr/>
        </p:nvCxnSpPr>
        <p:spPr bwMode="auto">
          <a:xfrm rot="16200000" flipH="1">
            <a:off x="2791619" y="5382419"/>
            <a:ext cx="109538" cy="165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768725" y="4716463"/>
            <a:ext cx="23733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Circle Rd</a:t>
            </a:r>
          </a:p>
        </p:txBody>
      </p:sp>
      <p:cxnSp>
        <p:nvCxnSpPr>
          <p:cNvPr id="65542" name="Straight Arrow Connector 7"/>
          <p:cNvCxnSpPr>
            <a:cxnSpLocks noChangeShapeType="1"/>
          </p:cNvCxnSpPr>
          <p:nvPr/>
        </p:nvCxnSpPr>
        <p:spPr bwMode="auto">
          <a:xfrm rot="10800000" flipV="1">
            <a:off x="4010025" y="4451350"/>
            <a:ext cx="182563" cy="1158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" name="Straight Arrow Connector 8"/>
          <p:cNvCxnSpPr/>
          <p:nvPr/>
        </p:nvCxnSpPr>
        <p:spPr bwMode="auto">
          <a:xfrm rot="16200000" flipH="1">
            <a:off x="5019284" y="4898649"/>
            <a:ext cx="109539" cy="1643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innerShdw blurRad="114300">
              <a:prstClr val="black"/>
            </a:innerShdw>
          </a:effectLst>
        </p:spPr>
      </p:cxnSp>
      <p:sp>
        <p:nvSpPr>
          <p:cNvPr id="12" name="TextBox 11"/>
          <p:cNvSpPr txBox="1"/>
          <p:nvPr/>
        </p:nvSpPr>
        <p:spPr>
          <a:xfrm>
            <a:off x="3540125" y="4314825"/>
            <a:ext cx="23733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Nicholasville Rd</a:t>
            </a:r>
          </a:p>
        </p:txBody>
      </p:sp>
      <p:sp>
        <p:nvSpPr>
          <p:cNvPr id="65545" name="Rectangle 12"/>
          <p:cNvSpPr>
            <a:spLocks noChangeArrowheads="1"/>
          </p:cNvSpPr>
          <p:nvPr/>
        </p:nvSpPr>
        <p:spPr bwMode="auto">
          <a:xfrm rot="1393355">
            <a:off x="3175530" y="5664344"/>
            <a:ext cx="365125" cy="657225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13138" y="5913438"/>
            <a:ext cx="23733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Horticulture Research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AWG 2009 Pictures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00" y="-38100"/>
            <a:ext cx="91948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9188" y="183438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IMG_0238.JPG"/>
          <p:cNvPicPr>
            <a:picLocks noChangeAspect="1"/>
          </p:cNvPicPr>
          <p:nvPr/>
        </p:nvPicPr>
        <p:blipFill>
          <a:blip r:embed="rId3" cstate="print">
            <a:lum bright="2000" contrast="11000"/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EAEBDE"/>
                </a:solidFill>
                <a:effectLst/>
                <a:latin typeface="+mn-lt"/>
                <a:cs typeface="Arial" pitchFamily="34" charset="0"/>
              </a:rPr>
              <a:t>Cultivation for </a:t>
            </a:r>
            <a:r>
              <a:rPr lang="en-US" sz="3200" dirty="0" err="1" smtClean="0">
                <a:solidFill>
                  <a:srgbClr val="EAEBDE"/>
                </a:solidFill>
                <a:effectLst/>
                <a:latin typeface="+mn-lt"/>
                <a:cs typeface="Arial" pitchFamily="34" charset="0"/>
              </a:rPr>
              <a:t>Plasticulture</a:t>
            </a:r>
            <a:r>
              <a:rPr lang="en-US" sz="3200" dirty="0" smtClean="0">
                <a:solidFill>
                  <a:srgbClr val="EAEBDE"/>
                </a:solidFill>
                <a:effectLst/>
                <a:latin typeface="+mn-lt"/>
                <a:cs typeface="Arial" pitchFamily="34" charset="0"/>
              </a:rPr>
              <a:t> Systems</a:t>
            </a:r>
            <a:endParaRPr lang="en-US" sz="3200" dirty="0">
              <a:solidFill>
                <a:srgbClr val="EAEBDE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6" name="Picture 6" descr="SSAWG 2009 Pictures 014"/>
          <p:cNvPicPr>
            <a:picLocks noChangeAspect="1" noChangeArrowheads="1"/>
          </p:cNvPicPr>
          <p:nvPr/>
        </p:nvPicPr>
        <p:blipFill>
          <a:blip r:embed="rId3" cstate="print"/>
          <a:srcRect t="8138" b="8138"/>
          <a:stretch>
            <a:fillRect/>
          </a:stretch>
        </p:blipFill>
        <p:spPr bwMode="auto">
          <a:xfrm>
            <a:off x="304800" y="1600200"/>
            <a:ext cx="4495800" cy="282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pic>
        <p:nvPicPr>
          <p:cNvPr id="8" name="Picture 7" descr="SSAWG 2009 Pictures 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429000"/>
            <a:ext cx="3860800" cy="289560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353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</a:rPr>
              <a:t>Plastic Cultivator</a:t>
            </a:r>
            <a:endParaRPr lang="en-US" sz="3600" dirty="0">
              <a:effectLst/>
            </a:endParaRPr>
          </a:p>
        </p:txBody>
      </p:sp>
      <p:pic>
        <p:nvPicPr>
          <p:cNvPr id="4" name="Plastic Cultivator1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" y="1905000"/>
            <a:ext cx="7848600" cy="441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 Pics-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EAEBDE"/>
                </a:solidFill>
                <a:effectLst/>
                <a:latin typeface="+mn-lt"/>
                <a:cs typeface="Arial" pitchFamily="34" charset="0"/>
              </a:rPr>
              <a:t>Orchard Cultivation: Matching the Tool to the Job</a:t>
            </a:r>
            <a:endParaRPr lang="en-US" sz="3200" dirty="0">
              <a:solidFill>
                <a:srgbClr val="EAEBDE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4267200" cy="32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mwilliam\Desktop\DSCN8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4409317" cy="3306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95400" y="5181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Weed Badger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rm Pics-063.JPG"/>
          <p:cNvPicPr>
            <a:picLocks noChangeAspect="1"/>
          </p:cNvPicPr>
          <p:nvPr/>
        </p:nvPicPr>
        <p:blipFill>
          <a:blip r:embed="rId3" cstate="print">
            <a:lum bright="-4000"/>
          </a:blip>
          <a:stretch>
            <a:fillRect/>
          </a:stretch>
        </p:blipFill>
        <p:spPr>
          <a:xfrm>
            <a:off x="609600" y="304800"/>
            <a:ext cx="8185150" cy="613719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rm Pics-07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3000" contrast="-17000"/>
          </a:blip>
          <a:srcRect l="-18187" r="-18187"/>
          <a:stretch>
            <a:fillRect/>
          </a:stretch>
        </p:blipFill>
        <p:spPr>
          <a:xfrm>
            <a:off x="-935182" y="381000"/>
            <a:ext cx="11222182" cy="61722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9050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n-lt"/>
              </a:rPr>
              <a:t>Good Weed Management - </a:t>
            </a:r>
          </a:p>
          <a:p>
            <a:pPr algn="ctr"/>
            <a:r>
              <a:rPr lang="en-US" sz="4000" dirty="0" smtClean="0">
                <a:latin typeface="+mn-lt"/>
              </a:rPr>
              <a:t>It’s All About the System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443" y="3794760"/>
            <a:ext cx="3336757" cy="237744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rcRect b="12057"/>
          <a:stretch>
            <a:fillRect/>
          </a:stretch>
        </p:blipFill>
        <p:spPr>
          <a:xfrm>
            <a:off x="6288838" y="457200"/>
            <a:ext cx="2397962" cy="22037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 b="9600"/>
          <a:stretch>
            <a:fillRect/>
          </a:stretch>
        </p:blipFill>
        <p:spPr>
          <a:xfrm>
            <a:off x="4191000" y="3352800"/>
            <a:ext cx="4410160" cy="299008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838200" y="6172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Striped Cucumber Beetle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2667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Spotted Cucumber Beetle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857072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Bacterial Wilt in Cucurbits is caused by </a:t>
            </a:r>
            <a:r>
              <a:rPr lang="en-US" sz="2800" i="1" dirty="0" err="1" smtClean="0">
                <a:solidFill>
                  <a:srgbClr val="000000"/>
                </a:solidFill>
                <a:latin typeface="+mn-lt"/>
              </a:rPr>
              <a:t>Erwinia</a:t>
            </a:r>
            <a:r>
              <a:rPr lang="en-US" sz="28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+mn-lt"/>
              </a:rPr>
              <a:t>tracheiphila</a:t>
            </a:r>
            <a:r>
              <a:rPr lang="en-US" sz="2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which is vectored by Cucumber Beetles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mawillia.AD\My Documents\Meetings\south farm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79" name="Straight Connector 3"/>
          <p:cNvCxnSpPr>
            <a:cxnSpLocks noChangeShapeType="1"/>
          </p:cNvCxnSpPr>
          <p:nvPr/>
        </p:nvCxnSpPr>
        <p:spPr bwMode="auto">
          <a:xfrm>
            <a:off x="4724400" y="4267200"/>
            <a:ext cx="1524000" cy="457200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580" name="Straight Connector 4"/>
          <p:cNvCxnSpPr>
            <a:cxnSpLocks noChangeShapeType="1"/>
          </p:cNvCxnSpPr>
          <p:nvPr/>
        </p:nvCxnSpPr>
        <p:spPr bwMode="auto">
          <a:xfrm>
            <a:off x="4060825" y="5838825"/>
            <a:ext cx="1577975" cy="485775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581" name="Straight Connector 6"/>
          <p:cNvCxnSpPr>
            <a:cxnSpLocks noChangeShapeType="1"/>
          </p:cNvCxnSpPr>
          <p:nvPr/>
        </p:nvCxnSpPr>
        <p:spPr bwMode="auto">
          <a:xfrm rot="5400000">
            <a:off x="5143500" y="5219700"/>
            <a:ext cx="1600200" cy="609600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582" name="Straight Connector 7"/>
          <p:cNvCxnSpPr>
            <a:cxnSpLocks noChangeShapeType="1"/>
          </p:cNvCxnSpPr>
          <p:nvPr/>
        </p:nvCxnSpPr>
        <p:spPr bwMode="auto">
          <a:xfrm rot="5400000">
            <a:off x="3721103" y="5216527"/>
            <a:ext cx="962022" cy="282573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1504950" y="5329238"/>
            <a:ext cx="1423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Waveland State Historic Site</a:t>
            </a:r>
          </a:p>
        </p:txBody>
      </p:sp>
      <p:cxnSp>
        <p:nvCxnSpPr>
          <p:cNvPr id="24584" name="Straight Arrow Connector 18"/>
          <p:cNvCxnSpPr>
            <a:cxnSpLocks noChangeShapeType="1"/>
          </p:cNvCxnSpPr>
          <p:nvPr/>
        </p:nvCxnSpPr>
        <p:spPr bwMode="auto">
          <a:xfrm flipV="1">
            <a:off x="2709863" y="5254625"/>
            <a:ext cx="328612" cy="219075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4585" name="TextBox 19"/>
          <p:cNvSpPr txBox="1">
            <a:spLocks noChangeArrowheads="1"/>
          </p:cNvSpPr>
          <p:nvPr/>
        </p:nvSpPr>
        <p:spPr bwMode="auto">
          <a:xfrm rot="1537095">
            <a:off x="5473700" y="1386865"/>
            <a:ext cx="13144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/>
            <a:r>
              <a:rPr lang="en-US" sz="1000" b="1" dirty="0"/>
              <a:t>Man O War Blvd</a:t>
            </a:r>
          </a:p>
        </p:txBody>
      </p:sp>
      <p:sp>
        <p:nvSpPr>
          <p:cNvPr id="24586" name="TextBox 20"/>
          <p:cNvSpPr txBox="1">
            <a:spLocks noChangeArrowheads="1"/>
          </p:cNvSpPr>
          <p:nvPr/>
        </p:nvSpPr>
        <p:spPr bwMode="auto">
          <a:xfrm rot="-4383990">
            <a:off x="5957824" y="2727325"/>
            <a:ext cx="22272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dirty="0"/>
              <a:t>Nicholasville Rd</a:t>
            </a:r>
          </a:p>
        </p:txBody>
      </p:sp>
      <p:sp>
        <p:nvSpPr>
          <p:cNvPr id="24587" name="TextBox 21"/>
          <p:cNvSpPr txBox="1">
            <a:spLocks noChangeArrowheads="1"/>
          </p:cNvSpPr>
          <p:nvPr/>
        </p:nvSpPr>
        <p:spPr bwMode="auto">
          <a:xfrm>
            <a:off x="722313" y="1603375"/>
            <a:ext cx="1241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4588" name="Right Arrow 22"/>
          <p:cNvSpPr>
            <a:spLocks noChangeArrowheads="1"/>
          </p:cNvSpPr>
          <p:nvPr/>
        </p:nvSpPr>
        <p:spPr bwMode="auto">
          <a:xfrm rot="-5400000">
            <a:off x="1256507" y="1527969"/>
            <a:ext cx="177800" cy="46037"/>
          </a:xfrm>
          <a:prstGeom prst="rightArrow">
            <a:avLst>
              <a:gd name="adj1" fmla="val 50000"/>
              <a:gd name="adj2" fmla="val 49617"/>
            </a:avLst>
          </a:prstGeom>
          <a:solidFill>
            <a:schemeClr val="accent1"/>
          </a:soli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TextBox 23"/>
          <p:cNvSpPr txBox="1">
            <a:spLocks noChangeArrowheads="1"/>
          </p:cNvSpPr>
          <p:nvPr/>
        </p:nvSpPr>
        <p:spPr bwMode="auto">
          <a:xfrm>
            <a:off x="4352925" y="5029200"/>
            <a:ext cx="1460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Organic Farming Research and Education Unit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4648200" y="4114800"/>
            <a:ext cx="228600" cy="762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2819400" y="3505200"/>
            <a:ext cx="1981200" cy="5334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38400" y="4267200"/>
            <a:ext cx="1905000" cy="6096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2247900" y="3695700"/>
            <a:ext cx="762000" cy="3810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 descr="IMG_24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7214" y="152400"/>
            <a:ext cx="80023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2009 USDA OREI Grant: Sustainable Systems for </a:t>
            </a:r>
          </a:p>
          <a:p>
            <a:r>
              <a:rPr lang="en-US" sz="2800" dirty="0" smtClean="0">
                <a:latin typeface="+mn-lt"/>
              </a:rPr>
              <a:t>Cucurbit Production on Organic Farms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IMG_24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op Layer.wmv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77224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AEBDE"/>
                </a:solidFill>
                <a:latin typeface="+mn-lt"/>
              </a:rPr>
              <a:t>Mechanical </a:t>
            </a:r>
            <a:r>
              <a:rPr lang="en-US" sz="3200" dirty="0" err="1" smtClean="0">
                <a:solidFill>
                  <a:srgbClr val="EAEBDE"/>
                </a:solidFill>
                <a:latin typeface="+mn-lt"/>
              </a:rPr>
              <a:t>Transplanter</a:t>
            </a:r>
            <a:r>
              <a:rPr lang="en-US" sz="3200" dirty="0" smtClean="0">
                <a:solidFill>
                  <a:srgbClr val="EAEBDE"/>
                </a:solidFill>
                <a:latin typeface="+mn-lt"/>
              </a:rPr>
              <a:t> Co. Hoop Layer</a:t>
            </a:r>
            <a:endParaRPr lang="en-US" sz="3200" dirty="0">
              <a:solidFill>
                <a:srgbClr val="EAEBD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0" y="2895600"/>
            <a:ext cx="3479800" cy="34798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3377922"/>
            <a:ext cx="4495800" cy="299954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b="9844"/>
          <a:stretch>
            <a:fillRect/>
          </a:stretch>
        </p:blipFill>
        <p:spPr>
          <a:xfrm>
            <a:off x="4838700" y="457200"/>
            <a:ext cx="3848100" cy="231284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/>
          <p:cNvSpPr txBox="1"/>
          <p:nvPr/>
        </p:nvSpPr>
        <p:spPr>
          <a:xfrm>
            <a:off x="228600" y="1226403"/>
            <a:ext cx="469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Brown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Marmorated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Stink Bug</a:t>
            </a:r>
          </a:p>
          <a:p>
            <a:r>
              <a:rPr lang="en-US" i="1" dirty="0" err="1" smtClean="0">
                <a:solidFill>
                  <a:schemeClr val="bg1"/>
                </a:solidFill>
                <a:latin typeface="+mn-lt"/>
              </a:rPr>
              <a:t>Halyomorpha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+mn-lt"/>
              </a:rPr>
              <a:t>halys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924300"/>
            <a:ext cx="3505200" cy="2628900"/>
          </a:xfrm>
          <a:prstGeom prst="rect">
            <a:avLst/>
          </a:prstGeom>
        </p:spPr>
      </p:pic>
      <p:pic>
        <p:nvPicPr>
          <p:cNvPr id="3" name="Picture 2" descr="IMG_1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4676" y="469106"/>
            <a:ext cx="5572124" cy="417909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8200" y="5257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Pinnacle Organic, CA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mawillia.AD\My Documents\My Pictures\My Pictures\Sus Ag Discovery Series Brochure\070719Produceacb063(101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385763"/>
            <a:ext cx="909955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Josh&amp;Kendall Greens Harves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DSCN83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Metal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Me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e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1447</TotalTime>
  <Words>819</Words>
  <Application>Microsoft Macintosh PowerPoint</Application>
  <PresentationFormat>On-screen Show (4:3)</PresentationFormat>
  <Paragraphs>206</Paragraphs>
  <Slides>64</Slides>
  <Notes>64</Notes>
  <HiddenSlides>0</HiddenSlides>
  <MMClips>2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Metal</vt:lpstr>
      <vt:lpstr>Foundry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Weed Biology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Cultivation for Plasticulture Systems</vt:lpstr>
      <vt:lpstr>Plastic Cultivator</vt:lpstr>
      <vt:lpstr>Slide 54</vt:lpstr>
      <vt:lpstr>Orchard Cultivation: Matching the Tool to the Job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Company>Horticulture, U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 </dc:creator>
  <cp:lastModifiedBy>Mark Williams</cp:lastModifiedBy>
  <cp:revision>47</cp:revision>
  <dcterms:created xsi:type="dcterms:W3CDTF">2011-01-28T11:51:37Z</dcterms:created>
  <dcterms:modified xsi:type="dcterms:W3CDTF">2011-01-28T13:17:30Z</dcterms:modified>
</cp:coreProperties>
</file>