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  <p:sldMasterId id="2147483795" r:id="rId3"/>
    <p:sldMasterId id="2147483814" r:id="rId4"/>
    <p:sldMasterId id="2147483827" r:id="rId5"/>
  </p:sldMasterIdLst>
  <p:notesMasterIdLst>
    <p:notesMasterId r:id="rId24"/>
  </p:notesMasterIdLst>
  <p:handoutMasterIdLst>
    <p:handoutMasterId r:id="rId25"/>
  </p:handoutMasterIdLst>
  <p:sldIdLst>
    <p:sldId id="430" r:id="rId6"/>
    <p:sldId id="487" r:id="rId7"/>
    <p:sldId id="456" r:id="rId8"/>
    <p:sldId id="457" r:id="rId9"/>
    <p:sldId id="458" r:id="rId10"/>
    <p:sldId id="459" r:id="rId11"/>
    <p:sldId id="460" r:id="rId12"/>
    <p:sldId id="476" r:id="rId13"/>
    <p:sldId id="479" r:id="rId14"/>
    <p:sldId id="256" r:id="rId15"/>
    <p:sldId id="462" r:id="rId16"/>
    <p:sldId id="463" r:id="rId17"/>
    <p:sldId id="464" r:id="rId18"/>
    <p:sldId id="287" r:id="rId19"/>
    <p:sldId id="485" r:id="rId20"/>
    <p:sldId id="486" r:id="rId21"/>
    <p:sldId id="454" r:id="rId22"/>
    <p:sldId id="455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760000"/>
    <a:srgbClr val="5C0000"/>
    <a:srgbClr val="640000"/>
    <a:srgbClr val="0000FF"/>
    <a:srgbClr val="0033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17" autoAdjust="0"/>
    <p:restoredTop sz="94655" autoAdjust="0"/>
  </p:normalViewPr>
  <p:slideViewPr>
    <p:cSldViewPr>
      <p:cViewPr>
        <p:scale>
          <a:sx n="120" d="100"/>
          <a:sy n="120" d="100"/>
        </p:scale>
        <p:origin x="-1290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C595284-06FB-4F56-88DB-EE4C8DFB42D3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E9CF830-904F-4036-87FD-155923062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41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5C36F9-DF47-4CD3-9933-0D497B6691ED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F105637-930D-40C2-A49A-F1B1AA1B3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85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475AD0-5CEA-4520-85AE-BC902D14EEBE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01488-7F02-4D4E-A20A-B3EF440A050C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3C299C-EE7E-4F76-BC19-0AB90443791B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B92092-33C6-4695-8760-860412518236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7292F8-AACE-4D32-9F94-37E7C9DDBB3D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B0382D-D5D8-4AB4-9868-3C505B812E47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D2A104-C0FE-42A4-A130-14AB7810E2CB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48200" cy="34861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D2A104-C0FE-42A4-A130-14AB7810E2CB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48200" cy="34861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A80259-827D-4502-B40C-120A2C1D866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48200" cy="34861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48200" cy="348615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48200" cy="3486150"/>
          </a:xfrm>
          <a:ln/>
        </p:spPr>
      </p:sp>
      <p:sp>
        <p:nvSpPr>
          <p:cNvPr id="95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48200" cy="3486150"/>
          </a:xfrm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B772-2770-41DE-8727-0D1DF7C61153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0DD66-E687-4B35-A070-70FF1AAC9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B772-2770-41DE-8727-0D1DF7C61153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0DD66-E687-4B35-A070-70FF1AAC9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B772-2770-41DE-8727-0D1DF7C61153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0DD66-E687-4B35-A070-70FF1AAC9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9A15C-808F-4899-B198-000FF4B813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76CA-BD0A-4D61-A7FF-77D642A840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72368-D023-465C-AF6A-7E94010599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prstClr val="black">
                  <a:tint val="75000"/>
                </a:prstClr>
              </a:solidFill>
              <a:latin typeface="Comic Sans MS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prstClr val="black">
                  <a:tint val="75000"/>
                </a:prstClr>
              </a:solidFill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422259-3CDC-41C0-9126-B55E61B33681}" type="slidenum">
              <a:rPr lang="en-US" sz="1200" b="1">
                <a:solidFill>
                  <a:prstClr val="black">
                    <a:tint val="75000"/>
                  </a:prstClr>
                </a:solidFill>
                <a:latin typeface="Comic Sans MS" pitchFamily="66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>
              <a:solidFill>
                <a:prstClr val="black">
                  <a:tint val="75000"/>
                </a:prst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265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9A15C-808F-4899-B198-000FF4B813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DCAD-5528-4623-8742-89FCB121B9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EF36-7E2B-4480-A1FD-AF1F0F3822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B772-2770-41DE-8727-0D1DF7C61153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0DD66-E687-4B35-A070-70FF1AAC9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B772-2770-41DE-8727-0D1DF7C61153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0DD66-E687-4B35-A070-70FF1AAC9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B772-2770-41DE-8727-0D1DF7C61153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0DD66-E687-4B35-A070-70FF1AAC9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B772-2770-41DE-8727-0D1DF7C61153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0DD66-E687-4B35-A070-70FF1AAC9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B772-2770-41DE-8727-0D1DF7C61153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0DD66-E687-4B35-A070-70FF1AAC9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B772-2770-41DE-8727-0D1DF7C61153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0DD66-E687-4B35-A070-70FF1AAC9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B772-2770-41DE-8727-0D1DF7C61153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0DD66-E687-4B35-A070-70FF1AAC9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B772-2770-41DE-8727-0D1DF7C61153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0DD66-E687-4B35-A070-70FF1AAC9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3B772-2770-41DE-8727-0D1DF7C61153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0DD66-E687-4B35-A070-70FF1AAC9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F0C778-8150-4478-9BD5-B4CF46FAC3DD}" type="slidenum">
              <a:rPr lang="en-US" b="1" kern="1200" smtClean="0">
                <a:solidFill>
                  <a:prstClr val="black">
                    <a:tint val="75000"/>
                  </a:prstClr>
                </a:solidFill>
                <a:latin typeface="Comic Sans MS" pitchFamily="66" charset="0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prstClr val="black">
                  <a:tint val="75000"/>
                </a:prstClr>
              </a:solidFill>
              <a:latin typeface="Comic Sans MS" pitchFamily="6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76CA-BD0A-4D61-A7FF-77D642A840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72368-D023-465C-AF6A-7E94010599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83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5"/>
            <a:ext cx="8229600" cy="1143000"/>
          </a:xfrm>
          <a:prstGeom prst="rect">
            <a:avLst/>
          </a:prstGeom>
        </p:spPr>
        <p:txBody>
          <a:bodyPr vert="horz" lIns="87869" tIns="43933" rIns="87869" bIns="4393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5"/>
          </a:xfrm>
          <a:prstGeom prst="rect">
            <a:avLst/>
          </a:prstGeom>
        </p:spPr>
        <p:txBody>
          <a:bodyPr vert="horz" lIns="87869" tIns="43933" rIns="87869" bIns="4393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1"/>
            <a:ext cx="2133600" cy="365123"/>
          </a:xfrm>
          <a:prstGeom prst="rect">
            <a:avLst/>
          </a:prstGeom>
        </p:spPr>
        <p:txBody>
          <a:bodyPr vert="horz" lIns="87869" tIns="43933" rIns="87869" bIns="43933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3"/>
          </a:xfrm>
          <a:prstGeom prst="rect">
            <a:avLst/>
          </a:prstGeom>
        </p:spPr>
        <p:txBody>
          <a:bodyPr vert="horz" lIns="87869" tIns="43933" rIns="87869" bIns="43933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omic Sans MS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3"/>
          </a:xfrm>
          <a:prstGeom prst="rect">
            <a:avLst/>
          </a:prstGeom>
        </p:spPr>
        <p:txBody>
          <a:bodyPr vert="horz" lIns="87869" tIns="43933" rIns="87869" bIns="43933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F0C778-8150-4478-9BD5-B4CF46FAC3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omic Sans MS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ctr" defTabSz="878689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509" indent="-329509" algn="l" defTabSz="87868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13935" indent="-274591" algn="l" defTabSz="87868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98362" indent="-219671" algn="l" defTabSz="87868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37706" indent="-219671" algn="l" defTabSz="87868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7051" indent="-219671" algn="l" defTabSz="878689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396" indent="-219671" algn="l" defTabSz="87868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5742" indent="-219671" algn="l" defTabSz="87868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95087" indent="-219671" algn="l" defTabSz="87868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34433" indent="-219671" algn="l" defTabSz="87868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86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9344" algn="l" defTabSz="8786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8689" algn="l" defTabSz="8786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034" algn="l" defTabSz="8786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57379" algn="l" defTabSz="8786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96725" algn="l" defTabSz="8786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36070" algn="l" defTabSz="8786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5416" algn="l" defTabSz="8786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14759" algn="l" defTabSz="8786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omic Sans MS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3A4579-7124-4598-83D6-76F5FEF058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omic Sans MS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  <a:prstGeom prst="roundRect">
            <a:avLst/>
          </a:prstGeom>
          <a:solidFill>
            <a:schemeClr val="tx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Vegetable Disease ID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Training, South Farm - Lexington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6400800" cy="1295400"/>
          </a:xfrm>
          <a:prstGeom prst="roundRect">
            <a:avLst/>
          </a:prstGeom>
          <a:solidFill>
            <a:schemeClr val="tx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Kenny Seebold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Plant Pathology Department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UK286Extensionbl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2130" y="5430520"/>
            <a:ext cx="2194560" cy="12750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11101"/>
            <a:ext cx="7772400" cy="990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Disease Control for Tomatoes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685802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869" tIns="43933" rIns="87869" bIns="43933" anchor="ctr"/>
          <a:lstStyle/>
          <a:p>
            <a:pPr algn="ctr"/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Bacterial 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Spot - Tomato</a:t>
            </a:r>
            <a:endParaRPr lang="en-US" sz="19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1" name="Picture 10" descr="Tomato bact spot-upper &amp; under lvs-detachd (Hartman 78) N5-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5" y="1219205"/>
            <a:ext cx="4121608" cy="287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Tomato bact spot-H2O soaking-leaflets (Hartman) N10-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351" y="3962400"/>
            <a:ext cx="4212252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t="40581" r="20319" b="2657"/>
          <a:stretch/>
        </p:blipFill>
        <p:spPr bwMode="auto">
          <a:xfrm>
            <a:off x="249158" y="1219200"/>
            <a:ext cx="4094242" cy="2834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9" t="27226" r="30532" b="29089"/>
          <a:stretch/>
        </p:blipFill>
        <p:spPr bwMode="auto">
          <a:xfrm>
            <a:off x="4876805" y="4121712"/>
            <a:ext cx="4069117" cy="2660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22" name="Rectangle 2"/>
          <p:cNvSpPr>
            <a:spLocks noChangeArrowheads="1"/>
          </p:cNvSpPr>
          <p:nvPr/>
        </p:nvSpPr>
        <p:spPr bwMode="auto">
          <a:xfrm>
            <a:off x="685802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869" tIns="43933" rIns="87869" bIns="43933" anchor="ctr"/>
          <a:lstStyle/>
          <a:p>
            <a:pPr algn="ctr" eaLnBrk="1" hangingPunct="1"/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Early 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Blight</a:t>
            </a:r>
            <a:endParaRPr lang="en-US" sz="2300" b="1" i="1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952323" name="Picture 3" descr="DSC00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2" y="1295403"/>
            <a:ext cx="4191000" cy="313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25" name="Picture 5" descr="IMG_15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295406"/>
            <a:ext cx="4724400" cy="3148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26" name="Picture 6" descr="DSC001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419600"/>
            <a:ext cx="2895600" cy="230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685802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869" tIns="43933" rIns="87869" bIns="43933" anchor="ctr"/>
          <a:lstStyle/>
          <a:p>
            <a:pPr algn="ctr"/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Septoria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Leaf Spot / 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Blight</a:t>
            </a:r>
            <a:endParaRPr lang="en-US" sz="23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10596" name="Picture 4" descr="tomse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2" y="1600207"/>
            <a:ext cx="4114800" cy="245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597" name="Picture 5" descr="septoria_lea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00205"/>
            <a:ext cx="4038600" cy="243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599" name="Picture 7" descr="Tom_SeptFS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114801"/>
            <a:ext cx="3810000" cy="258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13"/>
          <p:cNvGrpSpPr>
            <a:grpSpLocks noChangeAspect="1"/>
          </p:cNvGrpSpPr>
          <p:nvPr/>
        </p:nvGrpSpPr>
        <p:grpSpPr bwMode="auto">
          <a:xfrm>
            <a:off x="5257800" y="3958459"/>
            <a:ext cx="2714625" cy="2761429"/>
            <a:chOff x="48" y="816"/>
            <a:chExt cx="3650" cy="3420"/>
          </a:xfrm>
        </p:grpSpPr>
        <p:pic>
          <p:nvPicPr>
            <p:cNvPr id="8" name="Picture 7" descr="tomato septoria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" y="816"/>
              <a:ext cx="3650" cy="3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96" y="1968"/>
              <a:ext cx="1488" cy="528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7720" y="767080"/>
            <a:ext cx="4450080" cy="2966720"/>
          </a:xfrm>
          <a:prstGeom prst="rect">
            <a:avLst/>
          </a:prstGeom>
        </p:spPr>
      </p:pic>
      <p:pic>
        <p:nvPicPr>
          <p:cNvPr id="4" name="Picture 3" descr="IMG_47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767080"/>
            <a:ext cx="4450080" cy="2966720"/>
          </a:xfrm>
          <a:prstGeom prst="rect">
            <a:avLst/>
          </a:prstGeom>
        </p:spPr>
      </p:pic>
      <p:pic>
        <p:nvPicPr>
          <p:cNvPr id="5" name="Picture 4" descr="IMG_46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3810000"/>
            <a:ext cx="4450080" cy="2966720"/>
          </a:xfrm>
          <a:prstGeom prst="rect">
            <a:avLst/>
          </a:prstGeom>
        </p:spPr>
      </p:pic>
      <p:pic>
        <p:nvPicPr>
          <p:cNvPr id="6" name="Picture 5" descr="IMG_46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7720" y="3815080"/>
            <a:ext cx="4450080" cy="296672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76200"/>
            <a:ext cx="7772400" cy="838200"/>
          </a:xfrm>
          <a:prstGeom prst="rect">
            <a:avLst/>
          </a:prstGeom>
          <a:noFill/>
          <a:ln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Late Blight of Tomato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Blossom End Rot</a:t>
            </a:r>
            <a:r>
              <a:rPr lang="en-US" sz="4400" b="1" dirty="0">
                <a:solidFill>
                  <a:prstClr val="black"/>
                </a:solidFill>
              </a:rPr>
              <a:t/>
            </a:r>
            <a:br>
              <a:rPr lang="en-US" sz="4400" b="1" dirty="0">
                <a:solidFill>
                  <a:prstClr val="black"/>
                </a:solidFill>
              </a:rPr>
            </a:br>
            <a:r>
              <a:rPr lang="en-US" sz="2400" b="1" i="1" dirty="0" smtClean="0">
                <a:solidFill>
                  <a:srgbClr val="C00000"/>
                </a:solidFill>
              </a:rPr>
              <a:t>Calcium deficiency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1187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7486650" cy="499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7" name="Picture 3"/>
          <p:cNvPicPr>
            <a:picLocks noChangeAspect="1" noChangeArrowheads="1"/>
          </p:cNvPicPr>
          <p:nvPr/>
        </p:nvPicPr>
        <p:blipFill>
          <a:blip r:embed="rId2" cstate="print"/>
          <a:srcRect t="5501" b="9628"/>
          <a:stretch>
            <a:fillRect/>
          </a:stretch>
        </p:blipFill>
        <p:spPr bwMode="auto">
          <a:xfrm>
            <a:off x="304800" y="3581400"/>
            <a:ext cx="2667000" cy="310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 Damage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172200"/>
            <a:ext cx="12589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</a:rPr>
              <a:t>Stinkbug damage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7" name="Picture 6" descr="IMG_27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4079240"/>
            <a:ext cx="3825240" cy="255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3826" name="Picture 2" descr="thrips da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1430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Whitefly disorder 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143000"/>
            <a:ext cx="37719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4800" y="1295400"/>
            <a:ext cx="25907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</a:rPr>
              <a:t>Irregular ripening (</a:t>
            </a:r>
            <a:r>
              <a:rPr lang="en-US" sz="1200" dirty="0" err="1" smtClean="0">
                <a:solidFill>
                  <a:prstClr val="black"/>
                </a:solidFill>
              </a:rPr>
              <a:t>silverleaf</a:t>
            </a:r>
            <a:r>
              <a:rPr lang="en-US" sz="1200" dirty="0" smtClean="0">
                <a:solidFill>
                  <a:prstClr val="black"/>
                </a:solidFill>
              </a:rPr>
              <a:t> whitefly)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6172200"/>
            <a:ext cx="8682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</a:rPr>
              <a:t>Mite injury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3581400"/>
            <a:ext cx="9589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prstClr val="black"/>
                </a:solidFill>
              </a:rPr>
              <a:t>Thrips</a:t>
            </a:r>
            <a:r>
              <a:rPr lang="en-US" sz="1200" dirty="0" smtClean="0">
                <a:solidFill>
                  <a:prstClr val="black"/>
                </a:solidFill>
              </a:rPr>
              <a:t> injury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447800"/>
            <a:ext cx="75438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Bacillus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</a:rPr>
              <a:t>subtilis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 broad-spectrum fungicide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</a:pPr>
            <a:r>
              <a:rPr lang="en-US" dirty="0"/>
              <a:t>Serenade Garden Disease </a:t>
            </a:r>
            <a:r>
              <a:rPr lang="en-US" dirty="0" smtClean="0"/>
              <a:t>Control</a:t>
            </a:r>
          </a:p>
          <a:p>
            <a:pPr lvl="1">
              <a:lnSpc>
                <a:spcPct val="80000"/>
              </a:lnSpc>
              <a:buClr>
                <a:schemeClr val="tx1"/>
              </a:buClr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Bordeaux mixture</a:t>
            </a:r>
          </a:p>
          <a:p>
            <a:pPr>
              <a:lnSpc>
                <a:spcPct val="80000"/>
              </a:lnSpc>
            </a:pPr>
            <a:endParaRPr lang="en-US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Botanicals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Fungastop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US" dirty="0"/>
              <a:t>broad spectrum citrus/mint oil</a:t>
            </a:r>
          </a:p>
          <a:p>
            <a:pPr lvl="1">
              <a:lnSpc>
                <a:spcPct val="80000"/>
              </a:lnSpc>
              <a:buClr>
                <a:schemeClr val="tx1"/>
              </a:buClr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Garlic GP Vegetable and Garden spray</a:t>
            </a:r>
          </a:p>
          <a:p>
            <a:pPr lvl="1">
              <a:lnSpc>
                <a:spcPct val="80000"/>
              </a:lnSpc>
              <a:buClr>
                <a:schemeClr val="tx1"/>
              </a:buClr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Neem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oil: </a:t>
            </a:r>
            <a:r>
              <a:rPr lang="en-US" dirty="0"/>
              <a:t>broad spectrum fungicide / insecticide</a:t>
            </a:r>
          </a:p>
          <a:p>
            <a:pPr lvl="2">
              <a:lnSpc>
                <a:spcPct val="8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/>
              <a:t>Garden Defense Multi-Purpose spray</a:t>
            </a:r>
          </a:p>
          <a:p>
            <a:pPr lvl="2">
              <a:lnSpc>
                <a:spcPct val="8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/>
              <a:t>Garden Safe Fungicide</a:t>
            </a:r>
            <a:r>
              <a:rPr lang="en-US" sz="2400" baseline="-25000" dirty="0"/>
              <a:t>3</a:t>
            </a:r>
          </a:p>
          <a:p>
            <a:pPr lvl="2">
              <a:lnSpc>
                <a:spcPct val="8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 err="1"/>
              <a:t>Ferti-lome</a:t>
            </a:r>
            <a:r>
              <a:rPr lang="en-US" sz="2400" dirty="0"/>
              <a:t> Rose, Flower, &amp; Vegetable Spray</a:t>
            </a:r>
          </a:p>
          <a:p>
            <a:pPr lvl="2">
              <a:lnSpc>
                <a:spcPct val="8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/>
              <a:t>Safer 3-in-1 Garden Spray</a:t>
            </a:r>
          </a:p>
          <a:p>
            <a:pPr>
              <a:lnSpc>
                <a:spcPct val="80000"/>
              </a:lnSpc>
            </a:pPr>
            <a:endParaRPr lang="en-US" sz="2400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sz="2400" dirty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</a:pPr>
            <a:endParaRPr lang="en-US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44608" y="152400"/>
            <a:ext cx="8229600" cy="1143000"/>
          </a:xfrm>
        </p:spPr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Fungicides for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Vegetable Disease Control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OMRI-approved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Fungicides for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Vegetable Disease Control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OMRI-approved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7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85853" y="1295400"/>
            <a:ext cx="7543800" cy="5181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Copper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compounds</a:t>
            </a:r>
          </a:p>
          <a:p>
            <a:pPr lvl="1">
              <a:lnSpc>
                <a:spcPct val="80000"/>
              </a:lnSpc>
            </a:pPr>
            <a:r>
              <a:rPr lang="en-US" dirty="0" err="1" smtClean="0"/>
              <a:t>Bonide</a:t>
            </a:r>
            <a:r>
              <a:rPr lang="en-US" dirty="0" smtClean="0"/>
              <a:t> Liquid Copper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Ortho Elementals Garden Disease Control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Badge X2</a:t>
            </a:r>
          </a:p>
          <a:p>
            <a:pPr lvl="1">
              <a:lnSpc>
                <a:spcPct val="80000"/>
              </a:lnSpc>
            </a:pPr>
            <a:r>
              <a:rPr lang="en-US" dirty="0" err="1" smtClean="0"/>
              <a:t>Cueva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err="1" smtClean="0"/>
              <a:t>Nordox</a:t>
            </a:r>
            <a:r>
              <a:rPr lang="en-US" dirty="0" smtClean="0"/>
              <a:t> 75</a:t>
            </a:r>
          </a:p>
          <a:p>
            <a:pPr>
              <a:lnSpc>
                <a:spcPct val="80000"/>
              </a:lnSpc>
            </a:pP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Potassium bicarbonate: powdery mildew</a:t>
            </a:r>
          </a:p>
          <a:p>
            <a:pPr lvl="1">
              <a:lnSpc>
                <a:spcPct val="80000"/>
              </a:lnSpc>
              <a:buClr>
                <a:schemeClr val="tx1"/>
              </a:buClr>
            </a:pPr>
            <a:r>
              <a:rPr lang="en-US" dirty="0"/>
              <a:t>Bi-</a:t>
            </a:r>
            <a:r>
              <a:rPr lang="en-US" dirty="0" err="1"/>
              <a:t>Carb</a:t>
            </a:r>
            <a:r>
              <a:rPr lang="en-US" dirty="0"/>
              <a:t> Old Fashioned Fungicide</a:t>
            </a:r>
          </a:p>
          <a:p>
            <a:pPr lvl="1">
              <a:lnSpc>
                <a:spcPct val="80000"/>
              </a:lnSpc>
              <a:buClr>
                <a:schemeClr val="tx1"/>
              </a:buClr>
            </a:pPr>
            <a:r>
              <a:rPr lang="en-US" dirty="0" err="1" smtClean="0"/>
              <a:t>GreenCure</a:t>
            </a:r>
            <a:r>
              <a:rPr lang="en-US" dirty="0" smtClean="0"/>
              <a:t> </a:t>
            </a:r>
            <a:r>
              <a:rPr lang="en-US" dirty="0"/>
              <a:t>Organic Fungicide</a:t>
            </a:r>
          </a:p>
          <a:p>
            <a:pPr lvl="1">
              <a:lnSpc>
                <a:spcPct val="80000"/>
              </a:lnSpc>
              <a:buClr>
                <a:schemeClr val="tx1"/>
              </a:buClr>
            </a:pPr>
            <a:r>
              <a:rPr lang="en-US" dirty="0" err="1" smtClean="0"/>
              <a:t>Kaligreen</a:t>
            </a:r>
            <a:endParaRPr lang="en-US" dirty="0" smtClean="0"/>
          </a:p>
          <a:p>
            <a:pPr lvl="1">
              <a:lnSpc>
                <a:spcPct val="80000"/>
              </a:lnSpc>
              <a:buClr>
                <a:schemeClr val="tx1"/>
              </a:buClr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Sulfur: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powdery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&amp; downy mildew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/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miticide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(protectant)</a:t>
            </a:r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6875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Cucurbit Diseases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29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Rot="1" noChangeArrowheads="1"/>
          </p:cNvSpPr>
          <p:nvPr/>
        </p:nvSpPr>
        <p:spPr bwMode="auto">
          <a:xfrm>
            <a:off x="533400" y="152400"/>
            <a:ext cx="8077200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00"/>
                </a:solidFill>
              </a:rPr>
              <a:t>Powdery Mildew</a:t>
            </a:r>
            <a:r>
              <a:rPr lang="en-US" sz="4400" b="1" dirty="0">
                <a:solidFill>
                  <a:prstClr val="white"/>
                </a:solidFill>
              </a:rPr>
              <a:t/>
            </a:r>
            <a:br>
              <a:rPr lang="en-US" sz="4400" b="1" dirty="0">
                <a:solidFill>
                  <a:prstClr val="white"/>
                </a:solidFill>
              </a:rPr>
            </a:br>
            <a:r>
              <a:rPr lang="en-US" sz="2400" b="1" i="1" dirty="0" smtClean="0">
                <a:solidFill>
                  <a:prstClr val="white"/>
                </a:solidFill>
              </a:rPr>
              <a:t>Pumpkin</a:t>
            </a:r>
            <a:endParaRPr lang="en-US" sz="2400" b="1" i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6" name="Rectangle 4"/>
          <p:cNvSpPr>
            <a:spLocks noRot="1" noChangeArrowheads="1"/>
          </p:cNvSpPr>
          <p:nvPr/>
        </p:nvSpPr>
        <p:spPr bwMode="auto">
          <a:xfrm>
            <a:off x="609600" y="152400"/>
            <a:ext cx="7772400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00"/>
                </a:solidFill>
              </a:rPr>
              <a:t>Downy Mildew</a:t>
            </a:r>
            <a:br>
              <a:rPr lang="en-US" sz="4400" b="1" dirty="0">
                <a:solidFill>
                  <a:srgbClr val="FFFF00"/>
                </a:solidFill>
              </a:rPr>
            </a:br>
            <a:r>
              <a:rPr lang="en-US" sz="2400" b="1" i="1" dirty="0" smtClean="0">
                <a:solidFill>
                  <a:prstClr val="white"/>
                </a:solidFill>
              </a:rPr>
              <a:t>Pumpkin</a:t>
            </a:r>
            <a:endParaRPr lang="en-US" sz="2400" b="1" i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3289683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white"/>
                </a:solidFill>
              </a:rPr>
              <a:t>DM on pumpkin</a:t>
            </a:r>
          </a:p>
        </p:txBody>
      </p:sp>
      <p:sp>
        <p:nvSpPr>
          <p:cNvPr id="3" name="Oval 2"/>
          <p:cNvSpPr/>
          <p:nvPr/>
        </p:nvSpPr>
        <p:spPr>
          <a:xfrm>
            <a:off x="2590800" y="304800"/>
            <a:ext cx="6248400" cy="43434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52400"/>
            <a:ext cx="7772400" cy="762000"/>
          </a:xfrm>
          <a:prstGeom prst="rect">
            <a:avLst/>
          </a:prstGeom>
          <a:noFill/>
          <a:ln/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000" b="1" dirty="0" err="1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Plectosporium</a:t>
            </a:r>
            <a:r>
              <a:rPr lang="en-US" sz="4000" b="1" dirty="0" smtClean="0">
                <a:solidFill>
                  <a:srgbClr val="7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Blight</a:t>
            </a:r>
            <a:endParaRPr lang="en-US" sz="4000" b="1" dirty="0">
              <a:solidFill>
                <a:srgbClr val="7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IMG_49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838200"/>
            <a:ext cx="4450080" cy="2966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_49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8200"/>
            <a:ext cx="4450080" cy="2966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G_49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55" y="3810000"/>
            <a:ext cx="4450080" cy="2966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DSC000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810000"/>
            <a:ext cx="3987800" cy="299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00400" y="3257490"/>
            <a:ext cx="1059906" cy="400110"/>
          </a:xfrm>
          <a:prstGeom prst="rect">
            <a:avLst/>
          </a:prstGeom>
          <a:solidFill>
            <a:srgbClr val="64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white"/>
                </a:solidFill>
              </a:rPr>
              <a:t>Zucchini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01882" y="3196211"/>
            <a:ext cx="1128835" cy="400110"/>
          </a:xfrm>
          <a:prstGeom prst="rect">
            <a:avLst/>
          </a:prstGeom>
          <a:solidFill>
            <a:srgbClr val="64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white"/>
                </a:solidFill>
              </a:rPr>
              <a:t>Pumpkin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ChangeArrowheads="1"/>
          </p:cNvSpPr>
          <p:nvPr/>
        </p:nvSpPr>
        <p:spPr bwMode="auto">
          <a:xfrm>
            <a:off x="685802" y="228600"/>
            <a:ext cx="7772400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87869" tIns="43933" rIns="87869" bIns="43933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Gummy Stem </a:t>
            </a:r>
            <a:r>
              <a:rPr lang="en-US" sz="3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Blight</a:t>
            </a:r>
            <a:r>
              <a:rPr lang="en-US" sz="4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Watermelons, Melons, Pumpkins</a:t>
            </a:r>
            <a:endParaRPr lang="en-US" sz="2400" i="1" dirty="0">
              <a:solidFill>
                <a:prstClr val="white"/>
              </a:solidFill>
            </a:endParaRPr>
          </a:p>
        </p:txBody>
      </p:sp>
      <p:sp>
        <p:nvSpPr>
          <p:cNvPr id="507907" name="Oval 3" descr="DSC00279"/>
          <p:cNvSpPr>
            <a:spLocks noChangeAspect="1" noChangeArrowheads="1"/>
          </p:cNvSpPr>
          <p:nvPr/>
        </p:nvSpPr>
        <p:spPr bwMode="auto">
          <a:xfrm>
            <a:off x="152400" y="1524000"/>
            <a:ext cx="3101340" cy="2430780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87869" tIns="43933" rIns="87869" bIns="439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07908" name="Oval 4" descr="DSC00087"/>
          <p:cNvSpPr>
            <a:spLocks noChangeAspect="1" noChangeArrowheads="1"/>
          </p:cNvSpPr>
          <p:nvPr/>
        </p:nvSpPr>
        <p:spPr bwMode="auto">
          <a:xfrm>
            <a:off x="5943600" y="1531620"/>
            <a:ext cx="3101340" cy="2430780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87869" tIns="43933" rIns="87869" bIns="439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07909" name="Oval 5" descr="DSC00177"/>
          <p:cNvSpPr>
            <a:spLocks noChangeAspect="1" noChangeArrowheads="1"/>
          </p:cNvSpPr>
          <p:nvPr/>
        </p:nvSpPr>
        <p:spPr bwMode="auto">
          <a:xfrm>
            <a:off x="152400" y="4343400"/>
            <a:ext cx="3101340" cy="2430780"/>
          </a:xfrm>
          <a:prstGeom prst="ellipse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87869" tIns="43933" rIns="87869" bIns="439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07910" name="Oval 6" descr="DSC00133"/>
          <p:cNvSpPr>
            <a:spLocks noChangeAspect="1" noChangeArrowheads="1"/>
          </p:cNvSpPr>
          <p:nvPr/>
        </p:nvSpPr>
        <p:spPr bwMode="auto">
          <a:xfrm>
            <a:off x="5943600" y="4343400"/>
            <a:ext cx="3101340" cy="2430780"/>
          </a:xfrm>
          <a:prstGeom prst="ellipse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87869" tIns="43933" rIns="87869" bIns="439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ChangeArrowheads="1"/>
          </p:cNvSpPr>
          <p:nvPr/>
        </p:nvSpPr>
        <p:spPr bwMode="auto">
          <a:xfrm>
            <a:off x="685802" y="228600"/>
            <a:ext cx="7772400" cy="9144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87869" tIns="43933" rIns="87869" bIns="43933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 err="1" smtClean="0">
                <a:solidFill>
                  <a:srgbClr val="FFFF00"/>
                </a:solidFill>
              </a:rPr>
              <a:t>Alternaria</a:t>
            </a:r>
            <a:r>
              <a:rPr lang="en-US" sz="3900" b="1" dirty="0" smtClean="0">
                <a:solidFill>
                  <a:srgbClr val="FFFF00"/>
                </a:solidFill>
              </a:rPr>
              <a:t> Leaf Blight</a:t>
            </a:r>
            <a:endParaRPr lang="en-US" sz="2300" i="1" dirty="0">
              <a:solidFill>
                <a:prstClr val="white"/>
              </a:solidFill>
            </a:endParaRPr>
          </a:p>
        </p:txBody>
      </p:sp>
      <p:sp>
        <p:nvSpPr>
          <p:cNvPr id="507911" name="Text Box 7"/>
          <p:cNvSpPr txBox="1">
            <a:spLocks noChangeArrowheads="1"/>
          </p:cNvSpPr>
          <p:nvPr/>
        </p:nvSpPr>
        <p:spPr bwMode="auto">
          <a:xfrm>
            <a:off x="7315200" y="4800604"/>
            <a:ext cx="1444276" cy="184305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87869" tIns="43933" rIns="87869" bIns="4393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 dirty="0">
                <a:solidFill>
                  <a:srgbClr val="FFFF00"/>
                </a:solidFill>
              </a:rPr>
              <a:t>Watermelon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 dirty="0" smtClean="0">
                <a:solidFill>
                  <a:srgbClr val="FFFF00"/>
                </a:solidFill>
              </a:rPr>
              <a:t>Melon</a:t>
            </a:r>
            <a:endParaRPr lang="en-US" sz="1900" b="1" dirty="0">
              <a:solidFill>
                <a:srgbClr val="FFFF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 dirty="0">
                <a:solidFill>
                  <a:srgbClr val="FFFF00"/>
                </a:solidFill>
              </a:rPr>
              <a:t>Pumpkin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 dirty="0" smtClean="0">
                <a:solidFill>
                  <a:srgbClr val="FFFF00"/>
                </a:solidFill>
              </a:rPr>
              <a:t>Cucumber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 dirty="0" smtClean="0">
                <a:solidFill>
                  <a:srgbClr val="FFFF00"/>
                </a:solidFill>
              </a:rPr>
              <a:t>Gourds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 dirty="0" smtClean="0">
                <a:solidFill>
                  <a:srgbClr val="FFFF00"/>
                </a:solidFill>
              </a:rPr>
              <a:t>Squash</a:t>
            </a:r>
            <a:endParaRPr lang="en-US" sz="19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447800"/>
            <a:ext cx="3859681" cy="381112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87869" tIns="43933" rIns="87869" bIns="4393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solidFill>
                  <a:srgbClr val="FFFF00"/>
                </a:solidFill>
              </a:rPr>
              <a:t>Cantaloupe is particularly susceptible</a:t>
            </a:r>
            <a:endParaRPr lang="en-US" sz="1900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6200" y="4191000"/>
            <a:ext cx="4038600" cy="25908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Text Box 2"/>
          <p:cNvSpPr txBox="1">
            <a:spLocks noChangeArrowheads="1"/>
          </p:cNvSpPr>
          <p:nvPr/>
        </p:nvSpPr>
        <p:spPr bwMode="auto">
          <a:xfrm>
            <a:off x="5980175" y="685810"/>
            <a:ext cx="3048000" cy="1073589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87845" tIns="43923" rIns="87845" bIns="43923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Bacterial Wilt of Cucurbits</a:t>
            </a:r>
          </a:p>
        </p:txBody>
      </p:sp>
      <p:pic>
        <p:nvPicPr>
          <p:cNvPr id="19460" name="Picture 4" descr="Cucurbit-bact wilt (Hartman) H6-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2" y="2971803"/>
            <a:ext cx="4552950" cy="340359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9461" name="Picture 5" descr="Bact wilt cucurb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52403"/>
            <a:ext cx="5791200" cy="379412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9462" name="Picture 6" descr="Cucumber beetle (Unk) N16-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7" y="3124205"/>
            <a:ext cx="2640012" cy="107949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52403" y="5906877"/>
            <a:ext cx="3539080" cy="64272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87869" tIns="43933" rIns="87869" bIns="43933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EARLY control </a:t>
            </a:r>
            <a:r>
              <a:rPr lang="en-US" dirty="0">
                <a:solidFill>
                  <a:prstClr val="black"/>
                </a:solidFill>
              </a:rPr>
              <a:t>of cucumber beetle is</a:t>
            </a:r>
          </a:p>
          <a:p>
            <a:r>
              <a:rPr lang="en-US" dirty="0">
                <a:solidFill>
                  <a:prstClr val="black"/>
                </a:solidFill>
              </a:rPr>
              <a:t>critical factor for management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52405" y="4191012"/>
            <a:ext cx="3397310" cy="64272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87869" tIns="43933" rIns="87869" bIns="43933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Affects cucumber, melon primarily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&amp; may affect pumpkins, gourds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209</Words>
  <Application>Microsoft Office PowerPoint</Application>
  <PresentationFormat>On-screen Show (4:3)</PresentationFormat>
  <Paragraphs>75</Paragraphs>
  <Slides>18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Office Theme</vt:lpstr>
      <vt:lpstr>22_Office Theme</vt:lpstr>
      <vt:lpstr>11_Office Theme</vt:lpstr>
      <vt:lpstr>20_Office Theme</vt:lpstr>
      <vt:lpstr>2_Office Theme</vt:lpstr>
      <vt:lpstr>Vegetable Disease ID 2011 Training, South Farm - Lexington</vt:lpstr>
      <vt:lpstr>Common Cucurbit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Disease Control for Tomatoes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Insect Damage</vt:lpstr>
      <vt:lpstr>Fungicides for Vegetable Disease Control OMRI-approved</vt:lpstr>
      <vt:lpstr>Fungicides for Vegetable Disease Control OMRI-approved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Tobacco &amp; Vegetable Disease Update for 2010</dc:title>
  <dc:creator>kseebold</dc:creator>
  <cp:lastModifiedBy>kseebold</cp:lastModifiedBy>
  <cp:revision>114</cp:revision>
  <cp:lastPrinted>2011-02-03T03:43:46Z</cp:lastPrinted>
  <dcterms:created xsi:type="dcterms:W3CDTF">2009-10-09T21:04:00Z</dcterms:created>
  <dcterms:modified xsi:type="dcterms:W3CDTF">2011-09-07T11:25:12Z</dcterms:modified>
</cp:coreProperties>
</file>