
<file path=[Content_Types].xml><?xml version="1.0" encoding="utf-8"?>
<Types xmlns="http://schemas.openxmlformats.org/package/2006/content-types">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drawings/drawing1.xml" ContentType="application/vnd.openxmlformats-officedocument.drawingml.chartshapes+xml"/>
  <Override PartName="/ppt/slides/slide1.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Layouts/slideLayout1.xml" ContentType="application/vnd.openxmlformats-officedocument.presentationml.slideLayout+xml"/>
  <Override PartName="/docProps/app.xml" ContentType="application/vnd.openxmlformats-officedocument.extended-properties+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Override PartName="/ppt/charts/chart3.xml" ContentType="application/vnd.openxmlformats-officedocument.drawingml.chart+xml"/>
  <Override PartName="/ppt/viewProps.xml" ContentType="application/vnd.openxmlformats-officedocument.presentationml.viewProps+xml"/>
  <Override PartName="/ppt/slideLayouts/slideLayout9.xml" ContentType="application/vnd.openxmlformats-officedocument.presentationml.slideLayout+xml"/>
  <Override PartName="/ppt/charts/chart1.xml" ContentType="application/vnd.openxmlformats-officedocument.drawingml.chart+xml"/>
  <Override PartName="/ppt/charts/chart2.xml" ContentType="application/vnd.openxmlformats-officedocument.drawingml.char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sldIdLst>
    <p:sldId id="256" r:id="rId2"/>
  </p:sldIdLst>
  <p:sldSz cx="38404800" cy="38404800"/>
  <p:notesSz cx="6858000" cy="9144000"/>
  <p:defaultTextStyle>
    <a:defPPr>
      <a:defRPr lang="en-US"/>
    </a:defPPr>
    <a:lvl1pPr marL="0" algn="l" defTabSz="4389120" rtl="0" eaLnBrk="1" latinLnBrk="0" hangingPunct="1">
      <a:defRPr sz="8600" kern="1200">
        <a:solidFill>
          <a:schemeClr val="tx1"/>
        </a:solidFill>
        <a:latin typeface="+mn-lt"/>
        <a:ea typeface="+mn-ea"/>
        <a:cs typeface="+mn-cs"/>
      </a:defRPr>
    </a:lvl1pPr>
    <a:lvl2pPr marL="2194560" algn="l" defTabSz="4389120" rtl="0" eaLnBrk="1" latinLnBrk="0" hangingPunct="1">
      <a:defRPr sz="8600" kern="1200">
        <a:solidFill>
          <a:schemeClr val="tx1"/>
        </a:solidFill>
        <a:latin typeface="+mn-lt"/>
        <a:ea typeface="+mn-ea"/>
        <a:cs typeface="+mn-cs"/>
      </a:defRPr>
    </a:lvl2pPr>
    <a:lvl3pPr marL="4389120" algn="l" defTabSz="4389120" rtl="0" eaLnBrk="1" latinLnBrk="0" hangingPunct="1">
      <a:defRPr sz="8600" kern="1200">
        <a:solidFill>
          <a:schemeClr val="tx1"/>
        </a:solidFill>
        <a:latin typeface="+mn-lt"/>
        <a:ea typeface="+mn-ea"/>
        <a:cs typeface="+mn-cs"/>
      </a:defRPr>
    </a:lvl3pPr>
    <a:lvl4pPr marL="6583680" algn="l" defTabSz="4389120" rtl="0" eaLnBrk="1" latinLnBrk="0" hangingPunct="1">
      <a:defRPr sz="8600" kern="1200">
        <a:solidFill>
          <a:schemeClr val="tx1"/>
        </a:solidFill>
        <a:latin typeface="+mn-lt"/>
        <a:ea typeface="+mn-ea"/>
        <a:cs typeface="+mn-cs"/>
      </a:defRPr>
    </a:lvl4pPr>
    <a:lvl5pPr marL="8778240" algn="l" defTabSz="4389120" rtl="0" eaLnBrk="1" latinLnBrk="0" hangingPunct="1">
      <a:defRPr sz="8600" kern="1200">
        <a:solidFill>
          <a:schemeClr val="tx1"/>
        </a:solidFill>
        <a:latin typeface="+mn-lt"/>
        <a:ea typeface="+mn-ea"/>
        <a:cs typeface="+mn-cs"/>
      </a:defRPr>
    </a:lvl5pPr>
    <a:lvl6pPr marL="10972800" algn="l" defTabSz="4389120" rtl="0" eaLnBrk="1" latinLnBrk="0" hangingPunct="1">
      <a:defRPr sz="8600" kern="1200">
        <a:solidFill>
          <a:schemeClr val="tx1"/>
        </a:solidFill>
        <a:latin typeface="+mn-lt"/>
        <a:ea typeface="+mn-ea"/>
        <a:cs typeface="+mn-cs"/>
      </a:defRPr>
    </a:lvl6pPr>
    <a:lvl7pPr marL="13167360" algn="l" defTabSz="4389120" rtl="0" eaLnBrk="1" latinLnBrk="0" hangingPunct="1">
      <a:defRPr sz="8600" kern="1200">
        <a:solidFill>
          <a:schemeClr val="tx1"/>
        </a:solidFill>
        <a:latin typeface="+mn-lt"/>
        <a:ea typeface="+mn-ea"/>
        <a:cs typeface="+mn-cs"/>
      </a:defRPr>
    </a:lvl7pPr>
    <a:lvl8pPr marL="15361920" algn="l" defTabSz="4389120" rtl="0" eaLnBrk="1" latinLnBrk="0" hangingPunct="1">
      <a:defRPr sz="8600" kern="1200">
        <a:solidFill>
          <a:schemeClr val="tx1"/>
        </a:solidFill>
        <a:latin typeface="+mn-lt"/>
        <a:ea typeface="+mn-ea"/>
        <a:cs typeface="+mn-cs"/>
      </a:defRPr>
    </a:lvl8pPr>
    <a:lvl9pPr marL="17556480" algn="l" defTabSz="4389120" rtl="0" eaLnBrk="1" latinLnBrk="0" hangingPunct="1">
      <a:defRPr sz="86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9900"/>
    <a:srgbClr val="FFFF99"/>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3051" autoAdjust="0"/>
  </p:normalViewPr>
  <p:slideViewPr>
    <p:cSldViewPr>
      <p:cViewPr>
        <p:scale>
          <a:sx n="33" d="100"/>
          <a:sy n="33" d="100"/>
        </p:scale>
        <p:origin x="3197" y="5789"/>
      </p:cViewPr>
      <p:guideLst>
        <p:guide orient="horz" pos="12096"/>
        <p:guide pos="12096"/>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3"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s>
</file>

<file path=ppt/charts/_rels/chart1.xml.rels><?xml version="1.0" encoding="UTF-8" standalone="yes"?>
<Relationships xmlns="http://schemas.openxmlformats.org/package/2006/relationships"><Relationship Id="rId1" Type="http://schemas.openxmlformats.org/officeDocument/2006/relationships/oleObject" Target="Chart%20in%20Microsoft%20Office%20Word"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file:///C:\Users\afb3\Documents\My%20Documents\Heifer%20project\SARE%202011\Reports\Steps%20Comparison.xlsx" TargetMode="External"/></Relationships>
</file>

<file path=ppt/charts/_rels/chart3.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oleObject" Target="file:///C:\Users\afb3\Documents\My%20Documents\Heifer%20project\SARE%202011\Reports\Steps%20Comparison.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1"/>
  <c:lang val="en-US"/>
  <c:chart>
    <c:plotArea>
      <c:layout/>
      <c:lineChart>
        <c:grouping val="standard"/>
        <c:ser>
          <c:idx val="0"/>
          <c:order val="0"/>
          <c:tx>
            <c:strRef>
              <c:f>'[Chart in Microsoft Office Word]Carey'!$A$3</c:f>
              <c:strCache>
                <c:ptCount val="1"/>
                <c:pt idx="0">
                  <c:v>Moisture %</c:v>
                </c:pt>
              </c:strCache>
            </c:strRef>
          </c:tx>
          <c:spPr>
            <a:ln w="60325"/>
          </c:spPr>
          <c:cat>
            <c:strRef>
              <c:f>'[Chart in Microsoft Office Word]Carey'!$B$1:$I$2</c:f>
              <c:strCache>
                <c:ptCount val="7"/>
                <c:pt idx="0">
                  <c:v>May 7</c:v>
                </c:pt>
                <c:pt idx="1">
                  <c:v>May 21</c:v>
                </c:pt>
                <c:pt idx="2">
                  <c:v>June 20</c:v>
                </c:pt>
                <c:pt idx="3">
                  <c:v>June 20</c:v>
                </c:pt>
                <c:pt idx="4">
                  <c:v>July 11</c:v>
                </c:pt>
                <c:pt idx="5">
                  <c:v>July 31</c:v>
                </c:pt>
                <c:pt idx="6">
                  <c:v>Sept 27</c:v>
                </c:pt>
              </c:strCache>
            </c:strRef>
          </c:cat>
          <c:val>
            <c:numRef>
              <c:f>'[Chart in Microsoft Office Word]Carey'!$B$3:$I$3</c:f>
              <c:numCache>
                <c:formatCode>General</c:formatCode>
                <c:ptCount val="7"/>
                <c:pt idx="0">
                  <c:v>82.2</c:v>
                </c:pt>
                <c:pt idx="1">
                  <c:v>79</c:v>
                </c:pt>
                <c:pt idx="2">
                  <c:v>79.7</c:v>
                </c:pt>
                <c:pt idx="3">
                  <c:v>81.8</c:v>
                </c:pt>
                <c:pt idx="4">
                  <c:v>74.3</c:v>
                </c:pt>
                <c:pt idx="5">
                  <c:v>71.599999999999994</c:v>
                </c:pt>
                <c:pt idx="6">
                  <c:v>83</c:v>
                </c:pt>
              </c:numCache>
            </c:numRef>
          </c:val>
        </c:ser>
        <c:ser>
          <c:idx val="1"/>
          <c:order val="1"/>
          <c:tx>
            <c:strRef>
              <c:f>'[Chart in Microsoft Office Word]Carey'!$A$4</c:f>
              <c:strCache>
                <c:ptCount val="1"/>
                <c:pt idx="0">
                  <c:v>Crude Protein %</c:v>
                </c:pt>
              </c:strCache>
            </c:strRef>
          </c:tx>
          <c:spPr>
            <a:ln w="60325"/>
          </c:spPr>
          <c:cat>
            <c:strRef>
              <c:f>'[Chart in Microsoft Office Word]Carey'!$B$1:$I$2</c:f>
              <c:strCache>
                <c:ptCount val="7"/>
                <c:pt idx="0">
                  <c:v>May 7</c:v>
                </c:pt>
                <c:pt idx="1">
                  <c:v>May 21</c:v>
                </c:pt>
                <c:pt idx="2">
                  <c:v>June 20</c:v>
                </c:pt>
                <c:pt idx="3">
                  <c:v>June 20</c:v>
                </c:pt>
                <c:pt idx="4">
                  <c:v>July 11</c:v>
                </c:pt>
                <c:pt idx="5">
                  <c:v>July 31</c:v>
                </c:pt>
                <c:pt idx="6">
                  <c:v>Sept 27</c:v>
                </c:pt>
              </c:strCache>
            </c:strRef>
          </c:cat>
          <c:val>
            <c:numRef>
              <c:f>'[Chart in Microsoft Office Word]Carey'!$B$4:$I$4</c:f>
              <c:numCache>
                <c:formatCode>General</c:formatCode>
                <c:ptCount val="7"/>
                <c:pt idx="0">
                  <c:v>29.4</c:v>
                </c:pt>
                <c:pt idx="1">
                  <c:v>18.5</c:v>
                </c:pt>
                <c:pt idx="2">
                  <c:v>19.5</c:v>
                </c:pt>
                <c:pt idx="3">
                  <c:v>19.5</c:v>
                </c:pt>
                <c:pt idx="4">
                  <c:v>20.8</c:v>
                </c:pt>
                <c:pt idx="5">
                  <c:v>17.5</c:v>
                </c:pt>
                <c:pt idx="6">
                  <c:v>17</c:v>
                </c:pt>
              </c:numCache>
            </c:numRef>
          </c:val>
        </c:ser>
        <c:ser>
          <c:idx val="2"/>
          <c:order val="2"/>
          <c:tx>
            <c:strRef>
              <c:f>'[Chart in Microsoft Office Word]Carey'!$A$5</c:f>
              <c:strCache>
                <c:ptCount val="1"/>
                <c:pt idx="0">
                  <c:v>ADF %</c:v>
                </c:pt>
              </c:strCache>
            </c:strRef>
          </c:tx>
          <c:spPr>
            <a:ln w="60325"/>
          </c:spPr>
          <c:cat>
            <c:strRef>
              <c:f>'[Chart in Microsoft Office Word]Carey'!$B$1:$I$2</c:f>
              <c:strCache>
                <c:ptCount val="7"/>
                <c:pt idx="0">
                  <c:v>May 7</c:v>
                </c:pt>
                <c:pt idx="1">
                  <c:v>May 21</c:v>
                </c:pt>
                <c:pt idx="2">
                  <c:v>June 20</c:v>
                </c:pt>
                <c:pt idx="3">
                  <c:v>June 20</c:v>
                </c:pt>
                <c:pt idx="4">
                  <c:v>July 11</c:v>
                </c:pt>
                <c:pt idx="5">
                  <c:v>July 31</c:v>
                </c:pt>
                <c:pt idx="6">
                  <c:v>Sept 27</c:v>
                </c:pt>
              </c:strCache>
            </c:strRef>
          </c:cat>
          <c:val>
            <c:numRef>
              <c:f>'[Chart in Microsoft Office Word]Carey'!$B$5:$I$5</c:f>
              <c:numCache>
                <c:formatCode>General</c:formatCode>
                <c:ptCount val="7"/>
                <c:pt idx="0">
                  <c:v>20.8</c:v>
                </c:pt>
                <c:pt idx="1">
                  <c:v>22.6</c:v>
                </c:pt>
                <c:pt idx="2">
                  <c:v>27.1</c:v>
                </c:pt>
                <c:pt idx="3">
                  <c:v>27.6</c:v>
                </c:pt>
                <c:pt idx="4">
                  <c:v>26.7</c:v>
                </c:pt>
                <c:pt idx="5">
                  <c:v>29</c:v>
                </c:pt>
                <c:pt idx="6">
                  <c:v>28.6</c:v>
                </c:pt>
              </c:numCache>
            </c:numRef>
          </c:val>
        </c:ser>
        <c:ser>
          <c:idx val="3"/>
          <c:order val="3"/>
          <c:tx>
            <c:strRef>
              <c:f>'[Chart in Microsoft Office Word]Carey'!$A$6</c:f>
              <c:strCache>
                <c:ptCount val="1"/>
                <c:pt idx="0">
                  <c:v>NDF %</c:v>
                </c:pt>
              </c:strCache>
            </c:strRef>
          </c:tx>
          <c:spPr>
            <a:ln w="60325"/>
          </c:spPr>
          <c:cat>
            <c:strRef>
              <c:f>'[Chart in Microsoft Office Word]Carey'!$B$1:$I$2</c:f>
              <c:strCache>
                <c:ptCount val="7"/>
                <c:pt idx="0">
                  <c:v>May 7</c:v>
                </c:pt>
                <c:pt idx="1">
                  <c:v>May 21</c:v>
                </c:pt>
                <c:pt idx="2">
                  <c:v>June 20</c:v>
                </c:pt>
                <c:pt idx="3">
                  <c:v>June 20</c:v>
                </c:pt>
                <c:pt idx="4">
                  <c:v>July 11</c:v>
                </c:pt>
                <c:pt idx="5">
                  <c:v>July 31</c:v>
                </c:pt>
                <c:pt idx="6">
                  <c:v>Sept 27</c:v>
                </c:pt>
              </c:strCache>
            </c:strRef>
          </c:cat>
          <c:val>
            <c:numRef>
              <c:f>'[Chart in Microsoft Office Word]Carey'!$B$6:$I$6</c:f>
              <c:numCache>
                <c:formatCode>General</c:formatCode>
                <c:ptCount val="7"/>
                <c:pt idx="0">
                  <c:v>42.2</c:v>
                </c:pt>
                <c:pt idx="1">
                  <c:v>37</c:v>
                </c:pt>
                <c:pt idx="2">
                  <c:v>42.6</c:v>
                </c:pt>
                <c:pt idx="3">
                  <c:v>45</c:v>
                </c:pt>
                <c:pt idx="4">
                  <c:v>48.3</c:v>
                </c:pt>
                <c:pt idx="5">
                  <c:v>53.2</c:v>
                </c:pt>
                <c:pt idx="6">
                  <c:v>59.5</c:v>
                </c:pt>
              </c:numCache>
            </c:numRef>
          </c:val>
        </c:ser>
        <c:marker val="1"/>
        <c:axId val="74981760"/>
        <c:axId val="74983296"/>
      </c:lineChart>
      <c:catAx>
        <c:axId val="74981760"/>
        <c:scaling>
          <c:orientation val="minMax"/>
        </c:scaling>
        <c:axPos val="b"/>
        <c:tickLblPos val="nextTo"/>
        <c:crossAx val="74983296"/>
        <c:crosses val="autoZero"/>
        <c:auto val="1"/>
        <c:lblAlgn val="ctr"/>
        <c:lblOffset val="100"/>
      </c:catAx>
      <c:valAx>
        <c:axId val="74983296"/>
        <c:scaling>
          <c:orientation val="minMax"/>
        </c:scaling>
        <c:axPos val="l"/>
        <c:majorGridlines/>
        <c:numFmt formatCode="General" sourceLinked="1"/>
        <c:tickLblPos val="nextTo"/>
        <c:crossAx val="74981760"/>
        <c:crosses val="autoZero"/>
        <c:crossBetween val="between"/>
      </c:valAx>
    </c:plotArea>
    <c:legend>
      <c:legendPos val="r"/>
      <c:layout/>
    </c:legend>
    <c:plotVisOnly val="1"/>
  </c:chart>
  <c:spPr>
    <a:solidFill>
      <a:srgbClr val="FFFF99">
        <a:alpha val="80000"/>
      </a:srgbClr>
    </a:solidFill>
  </c:spPr>
  <c:externalData r:id="rId1"/>
</c:chartSpace>
</file>

<file path=ppt/charts/chart2.xml><?xml version="1.0" encoding="utf-8"?>
<c:chartSpace xmlns:c="http://schemas.openxmlformats.org/drawingml/2006/chart" xmlns:a="http://schemas.openxmlformats.org/drawingml/2006/main" xmlns:r="http://schemas.openxmlformats.org/officeDocument/2006/relationships">
  <c:lang val="en-US"/>
  <c:chart>
    <c:title>
      <c:tx>
        <c:rich>
          <a:bodyPr/>
          <a:lstStyle/>
          <a:p>
            <a:pPr>
              <a:defRPr/>
            </a:pPr>
            <a:r>
              <a:rPr lang="en-US"/>
              <a:t>Average Daily Gain 2010</a:t>
            </a:r>
          </a:p>
        </c:rich>
      </c:tx>
      <c:layout/>
    </c:title>
    <c:plotArea>
      <c:layout/>
      <c:lineChart>
        <c:grouping val="standard"/>
        <c:ser>
          <c:idx val="0"/>
          <c:order val="0"/>
          <c:tx>
            <c:strRef>
              <c:f>ADG!$B$1</c:f>
              <c:strCache>
                <c:ptCount val="1"/>
                <c:pt idx="0">
                  <c:v>ADG</c:v>
                </c:pt>
              </c:strCache>
            </c:strRef>
          </c:tx>
          <c:spPr>
            <a:ln w="60325">
              <a:solidFill>
                <a:schemeClr val="accent2">
                  <a:lumMod val="75000"/>
                </a:schemeClr>
              </a:solidFill>
            </a:ln>
          </c:spPr>
          <c:cat>
            <c:numRef>
              <c:f>ADG!$A$2:$A$7</c:f>
              <c:numCache>
                <c:formatCode>d\-mmm</c:formatCode>
                <c:ptCount val="6"/>
                <c:pt idx="0">
                  <c:v>41036</c:v>
                </c:pt>
                <c:pt idx="1">
                  <c:v>41050</c:v>
                </c:pt>
                <c:pt idx="2">
                  <c:v>41080</c:v>
                </c:pt>
                <c:pt idx="3">
                  <c:v>41101</c:v>
                </c:pt>
                <c:pt idx="4">
                  <c:v>41121</c:v>
                </c:pt>
                <c:pt idx="5">
                  <c:v>41179</c:v>
                </c:pt>
              </c:numCache>
            </c:numRef>
          </c:cat>
          <c:val>
            <c:numRef>
              <c:f>ADG!$B$2:$B$7</c:f>
              <c:numCache>
                <c:formatCode>General</c:formatCode>
                <c:ptCount val="6"/>
                <c:pt idx="0">
                  <c:v>1.54</c:v>
                </c:pt>
                <c:pt idx="1">
                  <c:v>1.9000000000000001</c:v>
                </c:pt>
                <c:pt idx="2">
                  <c:v>1.3</c:v>
                </c:pt>
                <c:pt idx="3">
                  <c:v>1.7</c:v>
                </c:pt>
                <c:pt idx="4">
                  <c:v>1.2</c:v>
                </c:pt>
                <c:pt idx="5">
                  <c:v>1.46</c:v>
                </c:pt>
              </c:numCache>
            </c:numRef>
          </c:val>
        </c:ser>
        <c:ser>
          <c:idx val="1"/>
          <c:order val="1"/>
          <c:tx>
            <c:strRef>
              <c:f>ADG!$C$1</c:f>
              <c:strCache>
                <c:ptCount val="1"/>
                <c:pt idx="0">
                  <c:v>Average</c:v>
                </c:pt>
              </c:strCache>
            </c:strRef>
          </c:tx>
          <c:spPr>
            <a:ln w="63500">
              <a:solidFill>
                <a:srgbClr val="FF0000"/>
              </a:solidFill>
            </a:ln>
          </c:spPr>
          <c:cat>
            <c:numRef>
              <c:f>ADG!$A$2:$A$7</c:f>
              <c:numCache>
                <c:formatCode>d\-mmm</c:formatCode>
                <c:ptCount val="6"/>
                <c:pt idx="0">
                  <c:v>41036</c:v>
                </c:pt>
                <c:pt idx="1">
                  <c:v>41050</c:v>
                </c:pt>
                <c:pt idx="2">
                  <c:v>41080</c:v>
                </c:pt>
                <c:pt idx="3">
                  <c:v>41101</c:v>
                </c:pt>
                <c:pt idx="4">
                  <c:v>41121</c:v>
                </c:pt>
                <c:pt idx="5">
                  <c:v>41179</c:v>
                </c:pt>
              </c:numCache>
            </c:numRef>
          </c:cat>
          <c:val>
            <c:numRef>
              <c:f>ADG!$C$2:$C$7</c:f>
              <c:numCache>
                <c:formatCode>General</c:formatCode>
                <c:ptCount val="6"/>
                <c:pt idx="0">
                  <c:v>1.52</c:v>
                </c:pt>
                <c:pt idx="1">
                  <c:v>1.52</c:v>
                </c:pt>
                <c:pt idx="2">
                  <c:v>1.52</c:v>
                </c:pt>
                <c:pt idx="3">
                  <c:v>1.52</c:v>
                </c:pt>
                <c:pt idx="4">
                  <c:v>1.52</c:v>
                </c:pt>
                <c:pt idx="5">
                  <c:v>1.52</c:v>
                </c:pt>
              </c:numCache>
            </c:numRef>
          </c:val>
        </c:ser>
        <c:marker val="1"/>
        <c:axId val="75656192"/>
        <c:axId val="75674368"/>
      </c:lineChart>
      <c:dateAx>
        <c:axId val="75656192"/>
        <c:scaling>
          <c:orientation val="minMax"/>
        </c:scaling>
        <c:axPos val="b"/>
        <c:numFmt formatCode="d\-mmm" sourceLinked="1"/>
        <c:majorTickMark val="none"/>
        <c:tickLblPos val="nextTo"/>
        <c:crossAx val="75674368"/>
        <c:crosses val="autoZero"/>
        <c:auto val="1"/>
        <c:lblOffset val="100"/>
      </c:dateAx>
      <c:valAx>
        <c:axId val="75674368"/>
        <c:scaling>
          <c:orientation val="minMax"/>
          <c:min val="1"/>
        </c:scaling>
        <c:axPos val="l"/>
        <c:majorGridlines/>
        <c:numFmt formatCode="General" sourceLinked="1"/>
        <c:majorTickMark val="none"/>
        <c:tickLblPos val="nextTo"/>
        <c:spPr>
          <a:ln w="9525">
            <a:noFill/>
          </a:ln>
        </c:spPr>
        <c:crossAx val="75656192"/>
        <c:crosses val="autoZero"/>
        <c:crossBetween val="between"/>
      </c:valAx>
    </c:plotArea>
    <c:legend>
      <c:legendPos val="b"/>
      <c:layout/>
    </c:legend>
    <c:plotVisOnly val="1"/>
  </c:chart>
  <c:spPr>
    <a:solidFill>
      <a:srgbClr val="FFFF99">
        <a:alpha val="80000"/>
      </a:srgbClr>
    </a:solidFill>
  </c:spPr>
  <c:externalData r:id="rId1"/>
</c:chartSpace>
</file>

<file path=ppt/charts/chart3.xml><?xml version="1.0" encoding="utf-8"?>
<c:chartSpace xmlns:c="http://schemas.openxmlformats.org/drawingml/2006/chart" xmlns:a="http://schemas.openxmlformats.org/drawingml/2006/main" xmlns:r="http://schemas.openxmlformats.org/officeDocument/2006/relationships">
  <c:lang val="en-US"/>
  <c:chart>
    <c:plotArea>
      <c:layout>
        <c:manualLayout>
          <c:layoutTarget val="inner"/>
          <c:xMode val="edge"/>
          <c:yMode val="edge"/>
          <c:x val="3.9189061044788753E-2"/>
          <c:y val="1.0398330299335387E-2"/>
          <c:w val="0.88362814325628669"/>
          <c:h val="0.89222563069948013"/>
        </c:manualLayout>
      </c:layout>
      <c:lineChart>
        <c:grouping val="standard"/>
        <c:ser>
          <c:idx val="0"/>
          <c:order val="0"/>
          <c:tx>
            <c:strRef>
              <c:f>Sheet1!$B$1</c:f>
              <c:strCache>
                <c:ptCount val="1"/>
                <c:pt idx="0">
                  <c:v>P355</c:v>
                </c:pt>
              </c:strCache>
            </c:strRef>
          </c:tx>
          <c:spPr>
            <a:ln w="60325">
              <a:solidFill>
                <a:srgbClr val="002060"/>
              </a:solidFill>
            </a:ln>
          </c:spPr>
          <c:cat>
            <c:numRef>
              <c:f>Sheet1!$A$2:$A$34</c:f>
              <c:numCache>
                <c:formatCode>m/d/yyyy</c:formatCode>
                <c:ptCount val="33"/>
                <c:pt idx="0">
                  <c:v>40832</c:v>
                </c:pt>
                <c:pt idx="1">
                  <c:v>40833</c:v>
                </c:pt>
                <c:pt idx="2">
                  <c:v>40834</c:v>
                </c:pt>
                <c:pt idx="3">
                  <c:v>40835</c:v>
                </c:pt>
                <c:pt idx="4">
                  <c:v>40836</c:v>
                </c:pt>
                <c:pt idx="5">
                  <c:v>40837</c:v>
                </c:pt>
                <c:pt idx="6">
                  <c:v>40838</c:v>
                </c:pt>
                <c:pt idx="7">
                  <c:v>40839</c:v>
                </c:pt>
                <c:pt idx="8">
                  <c:v>40840</c:v>
                </c:pt>
                <c:pt idx="9">
                  <c:v>40841</c:v>
                </c:pt>
                <c:pt idx="10">
                  <c:v>40842</c:v>
                </c:pt>
                <c:pt idx="11">
                  <c:v>40843</c:v>
                </c:pt>
                <c:pt idx="12">
                  <c:v>40844</c:v>
                </c:pt>
                <c:pt idx="13">
                  <c:v>40845</c:v>
                </c:pt>
                <c:pt idx="14">
                  <c:v>40846</c:v>
                </c:pt>
                <c:pt idx="15">
                  <c:v>40847</c:v>
                </c:pt>
                <c:pt idx="16">
                  <c:v>40848</c:v>
                </c:pt>
                <c:pt idx="17">
                  <c:v>40849</c:v>
                </c:pt>
                <c:pt idx="18">
                  <c:v>40850</c:v>
                </c:pt>
                <c:pt idx="19">
                  <c:v>40851</c:v>
                </c:pt>
                <c:pt idx="20">
                  <c:v>40852</c:v>
                </c:pt>
                <c:pt idx="21">
                  <c:v>40853</c:v>
                </c:pt>
                <c:pt idx="22">
                  <c:v>40854</c:v>
                </c:pt>
                <c:pt idx="23">
                  <c:v>40855</c:v>
                </c:pt>
                <c:pt idx="24">
                  <c:v>40856</c:v>
                </c:pt>
                <c:pt idx="25">
                  <c:v>40857</c:v>
                </c:pt>
                <c:pt idx="26">
                  <c:v>40858</c:v>
                </c:pt>
                <c:pt idx="27">
                  <c:v>40859</c:v>
                </c:pt>
                <c:pt idx="28">
                  <c:v>40860</c:v>
                </c:pt>
                <c:pt idx="29">
                  <c:v>40861</c:v>
                </c:pt>
                <c:pt idx="30">
                  <c:v>40862</c:v>
                </c:pt>
                <c:pt idx="31">
                  <c:v>40863</c:v>
                </c:pt>
                <c:pt idx="32">
                  <c:v>40864</c:v>
                </c:pt>
              </c:numCache>
            </c:numRef>
          </c:cat>
          <c:val>
            <c:numRef>
              <c:f>Sheet1!$B$2:$B$34</c:f>
              <c:numCache>
                <c:formatCode>General</c:formatCode>
                <c:ptCount val="33"/>
                <c:pt idx="19">
                  <c:v>2518</c:v>
                </c:pt>
                <c:pt idx="20">
                  <c:v>1769</c:v>
                </c:pt>
                <c:pt idx="21">
                  <c:v>2045</c:v>
                </c:pt>
                <c:pt idx="22">
                  <c:v>2112</c:v>
                </c:pt>
                <c:pt idx="23">
                  <c:v>1701</c:v>
                </c:pt>
                <c:pt idx="24">
                  <c:v>2159</c:v>
                </c:pt>
                <c:pt idx="25">
                  <c:v>2089</c:v>
                </c:pt>
                <c:pt idx="26">
                  <c:v>1908</c:v>
                </c:pt>
                <c:pt idx="27">
                  <c:v>1923</c:v>
                </c:pt>
                <c:pt idx="28">
                  <c:v>2058</c:v>
                </c:pt>
                <c:pt idx="29">
                  <c:v>2095</c:v>
                </c:pt>
                <c:pt idx="30">
                  <c:v>2191</c:v>
                </c:pt>
                <c:pt idx="31">
                  <c:v>1735</c:v>
                </c:pt>
                <c:pt idx="32">
                  <c:v>2156</c:v>
                </c:pt>
              </c:numCache>
            </c:numRef>
          </c:val>
        </c:ser>
        <c:ser>
          <c:idx val="1"/>
          <c:order val="1"/>
          <c:tx>
            <c:strRef>
              <c:f>Sheet1!$C$1</c:f>
              <c:strCache>
                <c:ptCount val="1"/>
                <c:pt idx="0">
                  <c:v>P285</c:v>
                </c:pt>
              </c:strCache>
            </c:strRef>
          </c:tx>
          <c:spPr>
            <a:ln w="60325"/>
          </c:spPr>
          <c:cat>
            <c:numRef>
              <c:f>Sheet1!$A$2:$A$34</c:f>
              <c:numCache>
                <c:formatCode>m/d/yyyy</c:formatCode>
                <c:ptCount val="33"/>
                <c:pt idx="0">
                  <c:v>40832</c:v>
                </c:pt>
                <c:pt idx="1">
                  <c:v>40833</c:v>
                </c:pt>
                <c:pt idx="2">
                  <c:v>40834</c:v>
                </c:pt>
                <c:pt idx="3">
                  <c:v>40835</c:v>
                </c:pt>
                <c:pt idx="4">
                  <c:v>40836</c:v>
                </c:pt>
                <c:pt idx="5">
                  <c:v>40837</c:v>
                </c:pt>
                <c:pt idx="6">
                  <c:v>40838</c:v>
                </c:pt>
                <c:pt idx="7">
                  <c:v>40839</c:v>
                </c:pt>
                <c:pt idx="8">
                  <c:v>40840</c:v>
                </c:pt>
                <c:pt idx="9">
                  <c:v>40841</c:v>
                </c:pt>
                <c:pt idx="10">
                  <c:v>40842</c:v>
                </c:pt>
                <c:pt idx="11">
                  <c:v>40843</c:v>
                </c:pt>
                <c:pt idx="12">
                  <c:v>40844</c:v>
                </c:pt>
                <c:pt idx="13">
                  <c:v>40845</c:v>
                </c:pt>
                <c:pt idx="14">
                  <c:v>40846</c:v>
                </c:pt>
                <c:pt idx="15">
                  <c:v>40847</c:v>
                </c:pt>
                <c:pt idx="16">
                  <c:v>40848</c:v>
                </c:pt>
                <c:pt idx="17">
                  <c:v>40849</c:v>
                </c:pt>
                <c:pt idx="18">
                  <c:v>40850</c:v>
                </c:pt>
                <c:pt idx="19">
                  <c:v>40851</c:v>
                </c:pt>
                <c:pt idx="20">
                  <c:v>40852</c:v>
                </c:pt>
                <c:pt idx="21">
                  <c:v>40853</c:v>
                </c:pt>
                <c:pt idx="22">
                  <c:v>40854</c:v>
                </c:pt>
                <c:pt idx="23">
                  <c:v>40855</c:v>
                </c:pt>
                <c:pt idx="24">
                  <c:v>40856</c:v>
                </c:pt>
                <c:pt idx="25">
                  <c:v>40857</c:v>
                </c:pt>
                <c:pt idx="26">
                  <c:v>40858</c:v>
                </c:pt>
                <c:pt idx="27">
                  <c:v>40859</c:v>
                </c:pt>
                <c:pt idx="28">
                  <c:v>40860</c:v>
                </c:pt>
                <c:pt idx="29">
                  <c:v>40861</c:v>
                </c:pt>
                <c:pt idx="30">
                  <c:v>40862</c:v>
                </c:pt>
                <c:pt idx="31">
                  <c:v>40863</c:v>
                </c:pt>
                <c:pt idx="32">
                  <c:v>40864</c:v>
                </c:pt>
              </c:numCache>
            </c:numRef>
          </c:cat>
          <c:val>
            <c:numRef>
              <c:f>Sheet1!$C$2:$C$34</c:f>
              <c:numCache>
                <c:formatCode>General</c:formatCode>
                <c:ptCount val="33"/>
                <c:pt idx="0">
                  <c:v>4904</c:v>
                </c:pt>
                <c:pt idx="1">
                  <c:v>5294</c:v>
                </c:pt>
                <c:pt idx="2">
                  <c:v>4797</c:v>
                </c:pt>
                <c:pt idx="3">
                  <c:v>6050</c:v>
                </c:pt>
                <c:pt idx="4">
                  <c:v>4942</c:v>
                </c:pt>
                <c:pt idx="5">
                  <c:v>5153</c:v>
                </c:pt>
                <c:pt idx="6">
                  <c:v>5847</c:v>
                </c:pt>
                <c:pt idx="7">
                  <c:v>4836</c:v>
                </c:pt>
                <c:pt idx="8">
                  <c:v>4674</c:v>
                </c:pt>
                <c:pt idx="9">
                  <c:v>6372</c:v>
                </c:pt>
                <c:pt idx="10">
                  <c:v>5424</c:v>
                </c:pt>
                <c:pt idx="11">
                  <c:v>9212</c:v>
                </c:pt>
                <c:pt idx="12">
                  <c:v>3446</c:v>
                </c:pt>
                <c:pt idx="13">
                  <c:v>5318</c:v>
                </c:pt>
                <c:pt idx="14">
                  <c:v>5689</c:v>
                </c:pt>
                <c:pt idx="15">
                  <c:v>3882</c:v>
                </c:pt>
                <c:pt idx="16">
                  <c:v>5737</c:v>
                </c:pt>
                <c:pt idx="17">
                  <c:v>1479</c:v>
                </c:pt>
                <c:pt idx="18">
                  <c:v>1159</c:v>
                </c:pt>
                <c:pt idx="19">
                  <c:v>1435</c:v>
                </c:pt>
                <c:pt idx="20">
                  <c:v>1427</c:v>
                </c:pt>
                <c:pt idx="21">
                  <c:v>1545</c:v>
                </c:pt>
                <c:pt idx="22">
                  <c:v>1633</c:v>
                </c:pt>
                <c:pt idx="23">
                  <c:v>1428</c:v>
                </c:pt>
                <c:pt idx="24">
                  <c:v>1713</c:v>
                </c:pt>
                <c:pt idx="25">
                  <c:v>1623</c:v>
                </c:pt>
                <c:pt idx="26">
                  <c:v>1710</c:v>
                </c:pt>
                <c:pt idx="27">
                  <c:v>1836</c:v>
                </c:pt>
                <c:pt idx="28">
                  <c:v>1531</c:v>
                </c:pt>
                <c:pt idx="29">
                  <c:v>2127</c:v>
                </c:pt>
                <c:pt idx="30">
                  <c:v>1992</c:v>
                </c:pt>
                <c:pt idx="31">
                  <c:v>1833</c:v>
                </c:pt>
                <c:pt idx="32">
                  <c:v>2207</c:v>
                </c:pt>
              </c:numCache>
            </c:numRef>
          </c:val>
        </c:ser>
        <c:ser>
          <c:idx val="2"/>
          <c:order val="2"/>
          <c:tx>
            <c:strRef>
              <c:f>Sheet1!$D$1</c:f>
              <c:strCache>
                <c:ptCount val="1"/>
                <c:pt idx="0">
                  <c:v>P283</c:v>
                </c:pt>
              </c:strCache>
            </c:strRef>
          </c:tx>
          <c:spPr>
            <a:ln w="60325">
              <a:solidFill>
                <a:srgbClr val="FF9900"/>
              </a:solidFill>
            </a:ln>
          </c:spPr>
          <c:cat>
            <c:numRef>
              <c:f>Sheet1!$A$2:$A$34</c:f>
              <c:numCache>
                <c:formatCode>m/d/yyyy</c:formatCode>
                <c:ptCount val="33"/>
                <c:pt idx="0">
                  <c:v>40832</c:v>
                </c:pt>
                <c:pt idx="1">
                  <c:v>40833</c:v>
                </c:pt>
                <c:pt idx="2">
                  <c:v>40834</c:v>
                </c:pt>
                <c:pt idx="3">
                  <c:v>40835</c:v>
                </c:pt>
                <c:pt idx="4">
                  <c:v>40836</c:v>
                </c:pt>
                <c:pt idx="5">
                  <c:v>40837</c:v>
                </c:pt>
                <c:pt idx="6">
                  <c:v>40838</c:v>
                </c:pt>
                <c:pt idx="7">
                  <c:v>40839</c:v>
                </c:pt>
                <c:pt idx="8">
                  <c:v>40840</c:v>
                </c:pt>
                <c:pt idx="9">
                  <c:v>40841</c:v>
                </c:pt>
                <c:pt idx="10">
                  <c:v>40842</c:v>
                </c:pt>
                <c:pt idx="11">
                  <c:v>40843</c:v>
                </c:pt>
                <c:pt idx="12">
                  <c:v>40844</c:v>
                </c:pt>
                <c:pt idx="13">
                  <c:v>40845</c:v>
                </c:pt>
                <c:pt idx="14">
                  <c:v>40846</c:v>
                </c:pt>
                <c:pt idx="15">
                  <c:v>40847</c:v>
                </c:pt>
                <c:pt idx="16">
                  <c:v>40848</c:v>
                </c:pt>
                <c:pt idx="17">
                  <c:v>40849</c:v>
                </c:pt>
                <c:pt idx="18">
                  <c:v>40850</c:v>
                </c:pt>
                <c:pt idx="19">
                  <c:v>40851</c:v>
                </c:pt>
                <c:pt idx="20">
                  <c:v>40852</c:v>
                </c:pt>
                <c:pt idx="21">
                  <c:v>40853</c:v>
                </c:pt>
                <c:pt idx="22">
                  <c:v>40854</c:v>
                </c:pt>
                <c:pt idx="23">
                  <c:v>40855</c:v>
                </c:pt>
                <c:pt idx="24">
                  <c:v>40856</c:v>
                </c:pt>
                <c:pt idx="25">
                  <c:v>40857</c:v>
                </c:pt>
                <c:pt idx="26">
                  <c:v>40858</c:v>
                </c:pt>
                <c:pt idx="27">
                  <c:v>40859</c:v>
                </c:pt>
                <c:pt idx="28">
                  <c:v>40860</c:v>
                </c:pt>
                <c:pt idx="29">
                  <c:v>40861</c:v>
                </c:pt>
                <c:pt idx="30">
                  <c:v>40862</c:v>
                </c:pt>
                <c:pt idx="31">
                  <c:v>40863</c:v>
                </c:pt>
                <c:pt idx="32">
                  <c:v>40864</c:v>
                </c:pt>
              </c:numCache>
            </c:numRef>
          </c:cat>
          <c:val>
            <c:numRef>
              <c:f>Sheet1!$D$2:$D$34</c:f>
              <c:numCache>
                <c:formatCode>General</c:formatCode>
                <c:ptCount val="33"/>
                <c:pt idx="19">
                  <c:v>2257</c:v>
                </c:pt>
                <c:pt idx="20">
                  <c:v>1816</c:v>
                </c:pt>
                <c:pt idx="21">
                  <c:v>2291</c:v>
                </c:pt>
                <c:pt idx="22">
                  <c:v>2488</c:v>
                </c:pt>
                <c:pt idx="23">
                  <c:v>1844</c:v>
                </c:pt>
                <c:pt idx="24">
                  <c:v>1988</c:v>
                </c:pt>
                <c:pt idx="25">
                  <c:v>1967</c:v>
                </c:pt>
                <c:pt idx="26">
                  <c:v>2094</c:v>
                </c:pt>
                <c:pt idx="27">
                  <c:v>2020</c:v>
                </c:pt>
                <c:pt idx="28">
                  <c:v>1978</c:v>
                </c:pt>
                <c:pt idx="29">
                  <c:v>2705</c:v>
                </c:pt>
                <c:pt idx="30">
                  <c:v>5589</c:v>
                </c:pt>
                <c:pt idx="31">
                  <c:v>2248</c:v>
                </c:pt>
                <c:pt idx="32">
                  <c:v>2443</c:v>
                </c:pt>
              </c:numCache>
            </c:numRef>
          </c:val>
        </c:ser>
        <c:marker val="1"/>
        <c:axId val="74533504"/>
        <c:axId val="74547584"/>
      </c:lineChart>
      <c:dateAx>
        <c:axId val="74533504"/>
        <c:scaling>
          <c:orientation val="minMax"/>
        </c:scaling>
        <c:axPos val="b"/>
        <c:numFmt formatCode="m/d/yyyy" sourceLinked="1"/>
        <c:tickLblPos val="nextTo"/>
        <c:crossAx val="74547584"/>
        <c:crosses val="autoZero"/>
        <c:auto val="1"/>
        <c:lblOffset val="100"/>
      </c:dateAx>
      <c:valAx>
        <c:axId val="74547584"/>
        <c:scaling>
          <c:orientation val="minMax"/>
        </c:scaling>
        <c:axPos val="l"/>
        <c:majorGridlines/>
        <c:numFmt formatCode="General" sourceLinked="1"/>
        <c:tickLblPos val="nextTo"/>
        <c:crossAx val="74533504"/>
        <c:crosses val="autoZero"/>
        <c:crossBetween val="between"/>
      </c:valAx>
    </c:plotArea>
    <c:legend>
      <c:legendPos val="r"/>
      <c:layout/>
    </c:legend>
    <c:plotVisOnly val="1"/>
  </c:chart>
  <c:spPr>
    <a:solidFill>
      <a:srgbClr val="FFFF99">
        <a:alpha val="80000"/>
      </a:srgbClr>
    </a:solidFill>
  </c:spPr>
  <c:externalData r:id="rId1"/>
  <c:userShapes r:id="rId2"/>
</c:chartSpace>
</file>

<file path=ppt/drawings/drawing1.xml><?xml version="1.0" encoding="utf-8"?>
<c:userShapes xmlns:c="http://schemas.openxmlformats.org/drawingml/2006/chart">
  <cdr:relSizeAnchor xmlns:cdr="http://schemas.openxmlformats.org/drawingml/2006/chartDrawing">
    <cdr:from>
      <cdr:x>0.05161</cdr:x>
      <cdr:y>0.61342</cdr:y>
    </cdr:from>
    <cdr:to>
      <cdr:x>0.48387</cdr:x>
      <cdr:y>0.88946</cdr:y>
    </cdr:to>
    <cdr:sp macro="" textlink="">
      <cdr:nvSpPr>
        <cdr:cNvPr id="2" name="TextBox 1"/>
        <cdr:cNvSpPr txBox="1"/>
      </cdr:nvSpPr>
      <cdr:spPr>
        <a:xfrm xmlns:a="http://schemas.openxmlformats.org/drawingml/2006/main">
          <a:off x="609600" y="4572000"/>
          <a:ext cx="5105400" cy="2057400"/>
        </a:xfrm>
        <a:prstGeom xmlns:a="http://schemas.openxmlformats.org/drawingml/2006/main" prst="rect">
          <a:avLst/>
        </a:prstGeom>
        <a:solidFill xmlns:a="http://schemas.openxmlformats.org/drawingml/2006/main">
          <a:schemeClr val="accent1">
            <a:alpha val="20000"/>
          </a:schemeClr>
        </a:solidFill>
      </cdr:spPr>
      <cdr:txBody>
        <a:bodyPr xmlns:a="http://schemas.openxmlformats.org/drawingml/2006/main" vertOverflow="clip" wrap="square" rtlCol="0"/>
        <a:lstStyle xmlns:a="http://schemas.openxmlformats.org/drawingml/2006/main"/>
        <a:p xmlns:a="http://schemas.openxmlformats.org/drawingml/2006/main">
          <a:r>
            <a:rPr lang="en-US" sz="4000" dirty="0" smtClean="0"/>
            <a:t>P285 on pasture Moved 11/2 to confinement</a:t>
          </a:r>
          <a:endParaRPr lang="en-US" sz="4000" dirty="0"/>
        </a:p>
      </cdr:txBody>
    </cdr:sp>
  </cdr:relSizeAnchor>
  <cdr:relSizeAnchor xmlns:cdr="http://schemas.openxmlformats.org/drawingml/2006/chartDrawing">
    <cdr:from>
      <cdr:x>0.57419</cdr:x>
      <cdr:y>0.12268</cdr:y>
    </cdr:from>
    <cdr:to>
      <cdr:x>0.83226</cdr:x>
      <cdr:y>0.25559</cdr:y>
    </cdr:to>
    <cdr:sp macro="" textlink="">
      <cdr:nvSpPr>
        <cdr:cNvPr id="3" name="TextBox 2"/>
        <cdr:cNvSpPr txBox="1"/>
      </cdr:nvSpPr>
      <cdr:spPr>
        <a:xfrm xmlns:a="http://schemas.openxmlformats.org/drawingml/2006/main">
          <a:off x="6781800" y="914400"/>
          <a:ext cx="3048000" cy="990600"/>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n-US" sz="1100" dirty="0"/>
        </a:p>
      </cdr:txBody>
    </cdr:sp>
  </cdr:relSizeAnchor>
  <cdr:relSizeAnchor xmlns:cdr="http://schemas.openxmlformats.org/drawingml/2006/chartDrawing">
    <cdr:from>
      <cdr:x>0.52258</cdr:x>
      <cdr:y>0.15335</cdr:y>
    </cdr:from>
    <cdr:to>
      <cdr:x>0.92258</cdr:x>
      <cdr:y>0.36805</cdr:y>
    </cdr:to>
    <cdr:sp macro="" textlink="">
      <cdr:nvSpPr>
        <cdr:cNvPr id="4" name="TextBox 3"/>
        <cdr:cNvSpPr txBox="1"/>
      </cdr:nvSpPr>
      <cdr:spPr>
        <a:xfrm xmlns:a="http://schemas.openxmlformats.org/drawingml/2006/main">
          <a:off x="6172200" y="1143000"/>
          <a:ext cx="4724400" cy="1600200"/>
        </a:xfrm>
        <a:prstGeom xmlns:a="http://schemas.openxmlformats.org/drawingml/2006/main" prst="rect">
          <a:avLst/>
        </a:prstGeom>
        <a:solidFill xmlns:a="http://schemas.openxmlformats.org/drawingml/2006/main">
          <a:srgbClr val="FFC000">
            <a:alpha val="59000"/>
          </a:srgbClr>
        </a:solidFill>
      </cdr:spPr>
      <cdr:txBody>
        <a:bodyPr xmlns:a="http://schemas.openxmlformats.org/drawingml/2006/main" vertOverflow="clip" wrap="square" rtlCol="0"/>
        <a:lstStyle xmlns:a="http://schemas.openxmlformats.org/drawingml/2006/main"/>
        <a:p xmlns:a="http://schemas.openxmlformats.org/drawingml/2006/main">
          <a:r>
            <a:rPr lang="en-US" sz="4000" dirty="0" smtClean="0"/>
            <a:t>P355 &amp;283 stayed in confinement</a:t>
          </a:r>
          <a:endParaRPr lang="en-US" sz="4000" dirty="0"/>
        </a:p>
      </cdr:txBody>
    </cdr:sp>
  </cdr:relSizeAnchor>
</c:userShap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9" name="Title 8"/>
          <p:cNvSpPr>
            <a:spLocks noGrp="1"/>
          </p:cNvSpPr>
          <p:nvPr>
            <p:ph type="ctrTitle"/>
          </p:nvPr>
        </p:nvSpPr>
        <p:spPr>
          <a:xfrm>
            <a:off x="2240280" y="7680960"/>
            <a:ext cx="32976922" cy="10241280"/>
          </a:xfrm>
          <a:ln>
            <a:noFill/>
          </a:ln>
        </p:spPr>
        <p:txBody>
          <a:bodyPr vert="horz" tIns="0" rIns="87782"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269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17" name="Subtitle 16"/>
          <p:cNvSpPr>
            <a:spLocks noGrp="1"/>
          </p:cNvSpPr>
          <p:nvPr>
            <p:ph type="subTitle" idx="1"/>
          </p:nvPr>
        </p:nvSpPr>
        <p:spPr>
          <a:xfrm>
            <a:off x="2240280" y="18079802"/>
            <a:ext cx="32989723" cy="9814560"/>
          </a:xfrm>
        </p:spPr>
        <p:txBody>
          <a:bodyPr lIns="0" rIns="87782"/>
          <a:lstStyle>
            <a:lvl1pPr marL="0" marR="219456" indent="0" algn="r">
              <a:buNone/>
              <a:defRPr>
                <a:solidFill>
                  <a:schemeClr val="tx1"/>
                </a:solidFill>
              </a:defRPr>
            </a:lvl1pPr>
            <a:lvl2pPr marL="2194560" indent="0" algn="ctr">
              <a:buNone/>
            </a:lvl2pPr>
            <a:lvl3pPr marL="4389120" indent="0" algn="ctr">
              <a:buNone/>
            </a:lvl3pPr>
            <a:lvl4pPr marL="6583680" indent="0" algn="ctr">
              <a:buNone/>
            </a:lvl4pPr>
            <a:lvl5pPr marL="8778240" indent="0" algn="ctr">
              <a:buNone/>
            </a:lvl5pPr>
            <a:lvl6pPr marL="10972800" indent="0" algn="ctr">
              <a:buNone/>
            </a:lvl6pPr>
            <a:lvl7pPr marL="13167360" indent="0" algn="ctr">
              <a:buNone/>
            </a:lvl7pPr>
            <a:lvl8pPr marL="15361920" indent="0" algn="ctr">
              <a:buNone/>
            </a:lvl8pPr>
            <a:lvl9pPr marL="17556480" indent="0" algn="ctr">
              <a:buNone/>
            </a:lvl9pPr>
          </a:lstStyle>
          <a:p>
            <a:r>
              <a:rPr kumimoji="0" lang="en-US" smtClean="0"/>
              <a:t>Click to edit Master subtitle style</a:t>
            </a:r>
            <a:endParaRPr kumimoji="0" lang="en-US"/>
          </a:p>
        </p:txBody>
      </p:sp>
      <p:sp>
        <p:nvSpPr>
          <p:cNvPr id="30" name="Date Placeholder 29"/>
          <p:cNvSpPr>
            <a:spLocks noGrp="1"/>
          </p:cNvSpPr>
          <p:nvPr>
            <p:ph type="dt" sz="half" idx="10"/>
          </p:nvPr>
        </p:nvSpPr>
        <p:spPr/>
        <p:txBody>
          <a:bodyPr/>
          <a:lstStyle/>
          <a:p>
            <a:fld id="{4731A1AA-6E94-4C24-AB27-FA22413B93F7}" type="datetimeFigureOut">
              <a:rPr lang="en-US" smtClean="0"/>
              <a:pPr/>
              <a:t>1/28/2013</a:t>
            </a:fld>
            <a:endParaRPr lang="en-US"/>
          </a:p>
        </p:txBody>
      </p:sp>
      <p:sp>
        <p:nvSpPr>
          <p:cNvPr id="19" name="Footer Placeholder 18"/>
          <p:cNvSpPr>
            <a:spLocks noGrp="1"/>
          </p:cNvSpPr>
          <p:nvPr>
            <p:ph type="ftr" sz="quarter" idx="11"/>
          </p:nvPr>
        </p:nvSpPr>
        <p:spPr/>
        <p:txBody>
          <a:bodyPr/>
          <a:lstStyle/>
          <a:p>
            <a:endParaRPr lang="en-US"/>
          </a:p>
        </p:txBody>
      </p:sp>
      <p:sp>
        <p:nvSpPr>
          <p:cNvPr id="27" name="Slide Number Placeholder 26"/>
          <p:cNvSpPr>
            <a:spLocks noGrp="1"/>
          </p:cNvSpPr>
          <p:nvPr>
            <p:ph type="sldNum" sz="quarter" idx="12"/>
          </p:nvPr>
        </p:nvSpPr>
        <p:spPr/>
        <p:txBody>
          <a:bodyPr/>
          <a:lstStyle/>
          <a:p>
            <a:fld id="{83E4229D-38EA-4903-90DA-2BE7DA3ED792}"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4731A1AA-6E94-4C24-AB27-FA22413B93F7}" type="datetimeFigureOut">
              <a:rPr lang="en-US" smtClean="0"/>
              <a:pPr/>
              <a:t>1/28/2013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3E4229D-38EA-4903-90DA-2BE7DA3ED792}"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27843480" y="5120648"/>
            <a:ext cx="8641080" cy="29185873"/>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1920240" y="5120648"/>
            <a:ext cx="25283160" cy="29185873"/>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4731A1AA-6E94-4C24-AB27-FA22413B93F7}" type="datetimeFigureOut">
              <a:rPr lang="en-US" smtClean="0"/>
              <a:pPr/>
              <a:t>1/28/2013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3E4229D-38EA-4903-90DA-2BE7DA3ED792}"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4731A1AA-6E94-4C24-AB27-FA22413B93F7}" type="datetimeFigureOut">
              <a:rPr lang="en-US" smtClean="0"/>
              <a:pPr/>
              <a:t>1/28/2013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3E4229D-38EA-4903-90DA-2BE7DA3ED792}"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227478" y="7373721"/>
            <a:ext cx="32644080" cy="7629754"/>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269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2227478" y="15146119"/>
            <a:ext cx="32644080" cy="8454387"/>
          </a:xfrm>
        </p:spPr>
        <p:txBody>
          <a:bodyPr lIns="219456" rIns="219456" anchor="t"/>
          <a:lstStyle>
            <a:lvl1pPr marL="0" indent="0">
              <a:buNone/>
              <a:defRPr sz="10600">
                <a:solidFill>
                  <a:schemeClr val="tx1"/>
                </a:solidFill>
              </a:defRPr>
            </a:lvl1pPr>
            <a:lvl2pPr>
              <a:buNone/>
              <a:defRPr sz="8600">
                <a:solidFill>
                  <a:schemeClr val="tx1">
                    <a:tint val="75000"/>
                  </a:schemeClr>
                </a:solidFill>
              </a:defRPr>
            </a:lvl2pPr>
            <a:lvl3pPr>
              <a:buNone/>
              <a:defRPr sz="7700">
                <a:solidFill>
                  <a:schemeClr val="tx1">
                    <a:tint val="75000"/>
                  </a:schemeClr>
                </a:solidFill>
              </a:defRPr>
            </a:lvl3pPr>
            <a:lvl4pPr>
              <a:buNone/>
              <a:defRPr sz="6700">
                <a:solidFill>
                  <a:schemeClr val="tx1">
                    <a:tint val="75000"/>
                  </a:schemeClr>
                </a:solidFill>
              </a:defRPr>
            </a:lvl4pPr>
            <a:lvl5pPr>
              <a:buNone/>
              <a:defRPr sz="67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4731A1AA-6E94-4C24-AB27-FA22413B93F7}" type="datetimeFigureOut">
              <a:rPr lang="en-US" smtClean="0"/>
              <a:pPr/>
              <a:t>1/28/2013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3E4229D-38EA-4903-90DA-2BE7DA3ED792}"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920240" y="3942893"/>
            <a:ext cx="34564320" cy="6400800"/>
          </a:xfrm>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1920240" y="10752476"/>
            <a:ext cx="16962120" cy="24835104"/>
          </a:xfrm>
        </p:spPr>
        <p:txBody>
          <a:bodyPr/>
          <a:lstStyle>
            <a:lvl1pPr>
              <a:defRPr sz="12500"/>
            </a:lvl1pPr>
            <a:lvl2pPr>
              <a:defRPr sz="11500"/>
            </a:lvl2pPr>
            <a:lvl3pPr>
              <a:defRPr sz="9600"/>
            </a:lvl3pPr>
            <a:lvl4pPr>
              <a:defRPr sz="8600"/>
            </a:lvl4pPr>
            <a:lvl5pPr>
              <a:defRPr sz="8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19522440" y="10752476"/>
            <a:ext cx="16962120" cy="24835104"/>
          </a:xfrm>
        </p:spPr>
        <p:txBody>
          <a:bodyPr/>
          <a:lstStyle>
            <a:lvl1pPr>
              <a:defRPr sz="12500"/>
            </a:lvl1pPr>
            <a:lvl2pPr>
              <a:defRPr sz="11500"/>
            </a:lvl2pPr>
            <a:lvl3pPr>
              <a:defRPr sz="9600"/>
            </a:lvl3pPr>
            <a:lvl4pPr>
              <a:defRPr sz="8600"/>
            </a:lvl4pPr>
            <a:lvl5pPr>
              <a:defRPr sz="8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4731A1AA-6E94-4C24-AB27-FA22413B93F7}" type="datetimeFigureOut">
              <a:rPr lang="en-US" smtClean="0"/>
              <a:pPr/>
              <a:t>1/28/2013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3E4229D-38EA-4903-90DA-2BE7DA3ED792}"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920240" y="3942893"/>
            <a:ext cx="34564320" cy="6400800"/>
          </a:xfrm>
        </p:spPr>
        <p:txBody>
          <a:bodyPr tIns="219456" anchor="b"/>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1920240" y="10389389"/>
            <a:ext cx="16968790" cy="3692371"/>
          </a:xfrm>
        </p:spPr>
        <p:txBody>
          <a:bodyPr lIns="219456" tIns="0" rIns="219456" bIns="0" anchor="ctr">
            <a:noAutofit/>
          </a:bodyPr>
          <a:lstStyle>
            <a:lvl1pPr marL="0" indent="0">
              <a:buNone/>
              <a:defRPr sz="11500" b="1" cap="none" baseline="0">
                <a:solidFill>
                  <a:schemeClr val="tx2"/>
                </a:solidFill>
                <a:effectLst/>
              </a:defRPr>
            </a:lvl1pPr>
            <a:lvl2pPr>
              <a:buNone/>
              <a:defRPr sz="9600" b="1"/>
            </a:lvl2pPr>
            <a:lvl3pPr>
              <a:buNone/>
              <a:defRPr sz="8600" b="1"/>
            </a:lvl3pPr>
            <a:lvl4pPr>
              <a:buNone/>
              <a:defRPr sz="7700" b="1"/>
            </a:lvl4pPr>
            <a:lvl5pPr>
              <a:buNone/>
              <a:defRPr sz="77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19509107" y="10414642"/>
            <a:ext cx="16975455" cy="3667121"/>
          </a:xfrm>
        </p:spPr>
        <p:txBody>
          <a:bodyPr lIns="219456" tIns="0" rIns="219456" bIns="0" anchor="ctr"/>
          <a:lstStyle>
            <a:lvl1pPr marL="0" indent="0">
              <a:buNone/>
              <a:defRPr sz="11500" b="1" cap="none" baseline="0">
                <a:solidFill>
                  <a:schemeClr val="tx2"/>
                </a:solidFill>
                <a:effectLst/>
              </a:defRPr>
            </a:lvl1pPr>
            <a:lvl2pPr>
              <a:buNone/>
              <a:defRPr sz="9600" b="1"/>
            </a:lvl2pPr>
            <a:lvl3pPr>
              <a:buNone/>
              <a:defRPr sz="8600" b="1"/>
            </a:lvl3pPr>
            <a:lvl4pPr>
              <a:buNone/>
              <a:defRPr sz="7700" b="1"/>
            </a:lvl4pPr>
            <a:lvl5pPr>
              <a:buNone/>
              <a:defRPr sz="77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1920240" y="14081760"/>
            <a:ext cx="16968790" cy="21536032"/>
          </a:xfrm>
        </p:spPr>
        <p:txBody>
          <a:bodyPr tIns="0"/>
          <a:lstStyle>
            <a:lvl1pPr>
              <a:defRPr sz="10600"/>
            </a:lvl1pPr>
            <a:lvl2pPr>
              <a:defRPr sz="9600"/>
            </a:lvl2pPr>
            <a:lvl3pPr>
              <a:defRPr sz="8600"/>
            </a:lvl3pPr>
            <a:lvl4pPr>
              <a:defRPr sz="7700"/>
            </a:lvl4pPr>
            <a:lvl5pPr>
              <a:defRPr sz="77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19509107" y="14081760"/>
            <a:ext cx="16975455" cy="21536032"/>
          </a:xfrm>
        </p:spPr>
        <p:txBody>
          <a:bodyPr tIns="0"/>
          <a:lstStyle>
            <a:lvl1pPr>
              <a:defRPr sz="10600"/>
            </a:lvl1pPr>
            <a:lvl2pPr>
              <a:defRPr sz="9600"/>
            </a:lvl2pPr>
            <a:lvl3pPr>
              <a:defRPr sz="8600"/>
            </a:lvl3pPr>
            <a:lvl4pPr>
              <a:defRPr sz="7700"/>
            </a:lvl4pPr>
            <a:lvl5pPr>
              <a:defRPr sz="77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4731A1AA-6E94-4C24-AB27-FA22413B93F7}" type="datetimeFigureOut">
              <a:rPr lang="en-US" smtClean="0"/>
              <a:pPr/>
              <a:t>1/28/2013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3E4229D-38EA-4903-90DA-2BE7DA3ED792}"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920240" y="3942893"/>
            <a:ext cx="34884360" cy="6400800"/>
          </a:xfrm>
        </p:spPr>
        <p:txBody>
          <a:bodyPr vert="horz" tIns="219456"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240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4731A1AA-6E94-4C24-AB27-FA22413B93F7}" type="datetimeFigureOut">
              <a:rPr lang="en-US" smtClean="0"/>
              <a:pPr/>
              <a:t>1/28/2013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3E4229D-38EA-4903-90DA-2BE7DA3ED792}"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731A1AA-6E94-4C24-AB27-FA22413B93F7}" type="datetimeFigureOut">
              <a:rPr lang="en-US" smtClean="0"/>
              <a:pPr/>
              <a:t>1/28/2013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3E4229D-38EA-4903-90DA-2BE7DA3ED792}"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880360" y="2880371"/>
            <a:ext cx="11521440" cy="6507480"/>
          </a:xfrm>
        </p:spPr>
        <p:txBody>
          <a:bodyPr lIns="0" anchor="b">
            <a:noAutofit/>
          </a:bodyPr>
          <a:lstStyle>
            <a:lvl1pPr algn="l" rtl="0">
              <a:spcBef>
                <a:spcPct val="0"/>
              </a:spcBef>
              <a:buNone/>
              <a:defRPr sz="125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2880360" y="9387840"/>
            <a:ext cx="11521440" cy="25603200"/>
          </a:xfrm>
        </p:spPr>
        <p:txBody>
          <a:bodyPr lIns="87782" rIns="87782"/>
          <a:lstStyle>
            <a:lvl1pPr marL="0" indent="0" algn="l">
              <a:buNone/>
              <a:defRPr sz="6700"/>
            </a:lvl1pPr>
            <a:lvl2pPr indent="0" algn="l">
              <a:buNone/>
              <a:defRPr sz="5800"/>
            </a:lvl2pPr>
            <a:lvl3pPr indent="0" algn="l">
              <a:buNone/>
              <a:defRPr sz="4800"/>
            </a:lvl3pPr>
            <a:lvl4pPr indent="0" algn="l">
              <a:buNone/>
              <a:defRPr sz="4300"/>
            </a:lvl4pPr>
            <a:lvl5pPr indent="0" algn="l">
              <a:buNone/>
              <a:defRPr sz="43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15015210" y="9387840"/>
            <a:ext cx="21469350" cy="25603200"/>
          </a:xfrm>
        </p:spPr>
        <p:txBody>
          <a:bodyPr tIns="0"/>
          <a:lstStyle>
            <a:lvl1pPr>
              <a:defRPr sz="13400"/>
            </a:lvl1pPr>
            <a:lvl2pPr>
              <a:defRPr sz="12500"/>
            </a:lvl2pPr>
            <a:lvl3pPr>
              <a:defRPr sz="11500"/>
            </a:lvl3pPr>
            <a:lvl4pPr>
              <a:defRPr sz="9600"/>
            </a:lvl4pPr>
            <a:lvl5pPr>
              <a:defRPr sz="8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4731A1AA-6E94-4C24-AB27-FA22413B93F7}" type="datetimeFigureOut">
              <a:rPr lang="en-US" smtClean="0"/>
              <a:pPr/>
              <a:t>1/28/2013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3E4229D-38EA-4903-90DA-2BE7DA3ED792}"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Snip and Round Single Corner Rectangle 8"/>
          <p:cNvSpPr/>
          <p:nvPr/>
        </p:nvSpPr>
        <p:spPr>
          <a:xfrm rot="420000" flipV="1">
            <a:off x="13296163" y="6205231"/>
            <a:ext cx="22082760" cy="2304288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lIns="438912" tIns="219456" rIns="438912" bIns="219456" rtlCol="0" anchor="ctr"/>
          <a:lstStyle/>
          <a:p>
            <a:pPr algn="ctr" eaLnBrk="1" latinLnBrk="0" hangingPunct="1"/>
            <a:endParaRPr kumimoji="0" lang="en-US"/>
          </a:p>
        </p:txBody>
      </p:sp>
      <p:sp>
        <p:nvSpPr>
          <p:cNvPr id="12" name="Right Triangle 11"/>
          <p:cNvSpPr/>
          <p:nvPr/>
        </p:nvSpPr>
        <p:spPr>
          <a:xfrm rot="420000" flipV="1">
            <a:off x="33617363" y="30014706"/>
            <a:ext cx="652882" cy="870509"/>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lIns="438912" tIns="219456" rIns="438912" bIns="219456" rtlCol="0" anchor="ctr"/>
          <a:lstStyle/>
          <a:p>
            <a:pPr algn="ctr" eaLnBrk="1" latinLnBrk="0" hangingPunct="1"/>
            <a:endParaRPr kumimoji="0" lang="en-US"/>
          </a:p>
        </p:txBody>
      </p:sp>
      <p:sp>
        <p:nvSpPr>
          <p:cNvPr id="2" name="Title 1"/>
          <p:cNvSpPr>
            <a:spLocks noGrp="1"/>
          </p:cNvSpPr>
          <p:nvPr>
            <p:ph type="title"/>
          </p:nvPr>
        </p:nvSpPr>
        <p:spPr>
          <a:xfrm>
            <a:off x="2560320" y="6591180"/>
            <a:ext cx="9293962" cy="8862678"/>
          </a:xfrm>
        </p:spPr>
        <p:txBody>
          <a:bodyPr vert="horz" lIns="219456" tIns="219456" rIns="219456" bIns="219456" anchor="b"/>
          <a:lstStyle>
            <a:lvl1pPr algn="l">
              <a:buNone/>
              <a:defRPr sz="9600" b="1">
                <a:solidFill>
                  <a:schemeClr val="tx2"/>
                </a:solidFill>
              </a:defRPr>
            </a:lvl1pPr>
          </a:lstStyle>
          <a:p>
            <a:r>
              <a:rPr kumimoji="0" lang="en-US" smtClean="0"/>
              <a:t>Click to edit Master title style</a:t>
            </a:r>
            <a:endParaRPr kumimoji="0" lang="en-US"/>
          </a:p>
        </p:txBody>
      </p:sp>
      <p:sp>
        <p:nvSpPr>
          <p:cNvPr id="4" name="Text Placeholder 3"/>
          <p:cNvSpPr>
            <a:spLocks noGrp="1"/>
          </p:cNvSpPr>
          <p:nvPr>
            <p:ph type="body" sz="half" idx="2"/>
          </p:nvPr>
        </p:nvSpPr>
        <p:spPr>
          <a:xfrm>
            <a:off x="2560320" y="15841196"/>
            <a:ext cx="9281160" cy="12204192"/>
          </a:xfrm>
        </p:spPr>
        <p:txBody>
          <a:bodyPr lIns="307238" rIns="219456" bIns="219456" anchor="t"/>
          <a:lstStyle>
            <a:lvl1pPr marL="0" indent="0" algn="l">
              <a:spcBef>
                <a:spcPts val="1200"/>
              </a:spcBef>
              <a:buFontTx/>
              <a:buNone/>
              <a:defRPr sz="6200"/>
            </a:lvl1pPr>
            <a:lvl2pPr>
              <a:defRPr sz="5800"/>
            </a:lvl2pPr>
            <a:lvl3pPr>
              <a:defRPr sz="4800"/>
            </a:lvl3pPr>
            <a:lvl4pPr>
              <a:defRPr sz="4300"/>
            </a:lvl4pPr>
            <a:lvl5pPr>
              <a:defRPr sz="43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4731A1AA-6E94-4C24-AB27-FA22413B93F7}" type="datetimeFigureOut">
              <a:rPr lang="en-US" smtClean="0"/>
              <a:pPr/>
              <a:t>1/28/2013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33924240" y="35595563"/>
            <a:ext cx="2560320" cy="2044700"/>
          </a:xfrm>
        </p:spPr>
        <p:txBody>
          <a:bodyPr/>
          <a:lstStyle/>
          <a:p>
            <a:fld id="{83E4229D-38EA-4903-90DA-2BE7DA3ED792}" type="slidenum">
              <a:rPr lang="en-US" smtClean="0"/>
              <a:pPr/>
              <a:t>‹#›</a:t>
            </a:fld>
            <a:endParaRPr lang="en-US"/>
          </a:p>
        </p:txBody>
      </p:sp>
      <p:sp>
        <p:nvSpPr>
          <p:cNvPr id="3" name="Picture Placeholder 2"/>
          <p:cNvSpPr>
            <a:spLocks noGrp="1"/>
          </p:cNvSpPr>
          <p:nvPr>
            <p:ph type="pic" idx="1"/>
          </p:nvPr>
        </p:nvSpPr>
        <p:spPr>
          <a:xfrm rot="420000">
            <a:off x="14640331" y="6717295"/>
            <a:ext cx="19394424" cy="22018752"/>
          </a:xfrm>
          <a:prstGeom prst="rect">
            <a:avLst/>
          </a:prstGeom>
          <a:solidFill>
            <a:schemeClr val="bg2"/>
          </a:solidFill>
          <a:ln w="3000" cap="rnd">
            <a:solidFill>
              <a:srgbClr val="C0C0C0"/>
            </a:solidFill>
            <a:round/>
          </a:ln>
          <a:effectLst/>
        </p:spPr>
        <p:txBody>
          <a:bodyPr/>
          <a:lstStyle>
            <a:lvl1pPr marL="0" indent="0">
              <a:buNone/>
              <a:defRPr sz="15400"/>
            </a:lvl1pPr>
          </a:lstStyle>
          <a:p>
            <a:r>
              <a:rPr kumimoji="0" lang="en-US" smtClean="0"/>
              <a:t>Click icon to add picture</a:t>
            </a:r>
            <a:endParaRPr kumimoji="0" lang="en-US" dirty="0"/>
          </a:p>
        </p:txBody>
      </p:sp>
      <p:sp>
        <p:nvSpPr>
          <p:cNvPr id="10" name="Freeform 9"/>
          <p:cNvSpPr>
            <a:spLocks/>
          </p:cNvSpPr>
          <p:nvPr/>
        </p:nvSpPr>
        <p:spPr bwMode="auto">
          <a:xfrm flipV="1">
            <a:off x="-40005" y="32572960"/>
            <a:ext cx="38484810" cy="583184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438912" tIns="219456" rIns="438912" bIns="219456" anchor="t" compatLnSpc="1"/>
          <a:lstStyle/>
          <a:p>
            <a:pPr marL="0" algn="l" rtl="0" eaLnBrk="1" latinLnBrk="0" hangingPunct="1"/>
            <a:endParaRPr kumimoji="0" lang="en-US">
              <a:solidFill>
                <a:schemeClr val="tx1"/>
              </a:solidFill>
              <a:latin typeface="+mn-lt"/>
              <a:ea typeface="+mn-ea"/>
              <a:cs typeface="+mn-cs"/>
            </a:endParaRPr>
          </a:p>
        </p:txBody>
      </p:sp>
      <p:sp>
        <p:nvSpPr>
          <p:cNvPr id="11" name="Freeform 10"/>
          <p:cNvSpPr>
            <a:spLocks/>
          </p:cNvSpPr>
          <p:nvPr/>
        </p:nvSpPr>
        <p:spPr bwMode="auto">
          <a:xfrm flipV="1">
            <a:off x="18402300" y="34831023"/>
            <a:ext cx="20002500" cy="3573780"/>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438912" tIns="219456" rIns="438912" bIns="219456" anchor="t" compatLnSpc="1"/>
          <a:lstStyle/>
          <a:p>
            <a:pPr marL="0" algn="l" rtl="0" eaLnBrk="1" latinLnBrk="0" hangingPunct="1"/>
            <a:endParaRPr kumimoji="0" lang="en-US">
              <a:solidFill>
                <a:schemeClr val="tx1"/>
              </a:solidFill>
              <a:latin typeface="+mn-lt"/>
              <a:ea typeface="+mn-ea"/>
              <a:cs typeface="+mn-cs"/>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Freeform 6"/>
          <p:cNvSpPr>
            <a:spLocks/>
          </p:cNvSpPr>
          <p:nvPr/>
        </p:nvSpPr>
        <p:spPr bwMode="auto">
          <a:xfrm>
            <a:off x="-40005" y="-40006"/>
            <a:ext cx="38484810" cy="583184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438912" tIns="219456" rIns="438912" bIns="219456" anchor="t" compatLnSpc="1"/>
          <a:lstStyle/>
          <a:p>
            <a:pPr marL="0" algn="l" rtl="0" eaLnBrk="1" latinLnBrk="0" hangingPunct="1"/>
            <a:endParaRPr kumimoji="0" lang="en-US">
              <a:solidFill>
                <a:schemeClr val="tx1"/>
              </a:solidFill>
              <a:latin typeface="+mn-lt"/>
              <a:ea typeface="+mn-ea"/>
              <a:cs typeface="+mn-cs"/>
            </a:endParaRPr>
          </a:p>
        </p:txBody>
      </p:sp>
      <p:sp>
        <p:nvSpPr>
          <p:cNvPr id="8" name="Freeform 7"/>
          <p:cNvSpPr>
            <a:spLocks/>
          </p:cNvSpPr>
          <p:nvPr/>
        </p:nvSpPr>
        <p:spPr bwMode="auto">
          <a:xfrm>
            <a:off x="18402300" y="-40004"/>
            <a:ext cx="20002500" cy="3573780"/>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438912" tIns="219456" rIns="438912" bIns="219456" anchor="t" compatLnSpc="1"/>
          <a:lstStyle/>
          <a:p>
            <a:pPr marL="0" algn="l" rtl="0" eaLnBrk="1" latinLnBrk="0" hangingPunct="1"/>
            <a:endParaRPr kumimoji="0" lang="en-US">
              <a:solidFill>
                <a:schemeClr val="tx1"/>
              </a:solidFill>
              <a:latin typeface="+mn-lt"/>
              <a:ea typeface="+mn-ea"/>
              <a:cs typeface="+mn-cs"/>
            </a:endParaRPr>
          </a:p>
        </p:txBody>
      </p:sp>
      <p:sp>
        <p:nvSpPr>
          <p:cNvPr id="9" name="Title Placeholder 8"/>
          <p:cNvSpPr>
            <a:spLocks noGrp="1"/>
          </p:cNvSpPr>
          <p:nvPr>
            <p:ph type="title"/>
          </p:nvPr>
        </p:nvSpPr>
        <p:spPr>
          <a:xfrm>
            <a:off x="1920240" y="3942893"/>
            <a:ext cx="34564320" cy="6400800"/>
          </a:xfrm>
          <a:prstGeom prst="rect">
            <a:avLst/>
          </a:prstGeom>
        </p:spPr>
        <p:txBody>
          <a:bodyPr vert="horz" lIns="0" tIns="219456" rIns="0" bIns="0" anchor="b">
            <a:normAutofit/>
          </a:bodyPr>
          <a:lstStyle/>
          <a:p>
            <a:r>
              <a:rPr kumimoji="0" lang="en-US" smtClean="0"/>
              <a:t>Click to edit Master title style</a:t>
            </a:r>
            <a:endParaRPr kumimoji="0" lang="en-US"/>
          </a:p>
        </p:txBody>
      </p:sp>
      <p:sp>
        <p:nvSpPr>
          <p:cNvPr id="30" name="Text Placeholder 29"/>
          <p:cNvSpPr>
            <a:spLocks noGrp="1"/>
          </p:cNvSpPr>
          <p:nvPr>
            <p:ph type="body" idx="1"/>
          </p:nvPr>
        </p:nvSpPr>
        <p:spPr>
          <a:xfrm>
            <a:off x="1920240" y="10838688"/>
            <a:ext cx="34564320" cy="24579072"/>
          </a:xfrm>
          <a:prstGeom prst="rect">
            <a:avLst/>
          </a:prstGeom>
        </p:spPr>
        <p:txBody>
          <a:bodyPr vert="horz" lIns="438912" tIns="219456" rIns="438912" bIns="219456">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1920240" y="35595563"/>
            <a:ext cx="8961120" cy="2044700"/>
          </a:xfrm>
          <a:prstGeom prst="rect">
            <a:avLst/>
          </a:prstGeom>
        </p:spPr>
        <p:txBody>
          <a:bodyPr vert="horz" lIns="0" tIns="0" rIns="0" bIns="0" anchor="b"/>
          <a:lstStyle>
            <a:lvl1pPr algn="l" eaLnBrk="1" latinLnBrk="0" hangingPunct="1">
              <a:defRPr kumimoji="0" sz="5800">
                <a:solidFill>
                  <a:schemeClr val="tx2">
                    <a:shade val="90000"/>
                  </a:schemeClr>
                </a:solidFill>
              </a:defRPr>
            </a:lvl1pPr>
          </a:lstStyle>
          <a:p>
            <a:fld id="{4731A1AA-6E94-4C24-AB27-FA22413B93F7}" type="datetimeFigureOut">
              <a:rPr lang="en-US" smtClean="0"/>
              <a:pPr/>
              <a:t>1/28/2013</a:t>
            </a:fld>
            <a:endParaRPr lang="en-US"/>
          </a:p>
        </p:txBody>
      </p:sp>
      <p:sp>
        <p:nvSpPr>
          <p:cNvPr id="22" name="Footer Placeholder 21"/>
          <p:cNvSpPr>
            <a:spLocks noGrp="1"/>
          </p:cNvSpPr>
          <p:nvPr>
            <p:ph type="ftr" sz="quarter" idx="3"/>
          </p:nvPr>
        </p:nvSpPr>
        <p:spPr>
          <a:xfrm>
            <a:off x="11201400" y="35595563"/>
            <a:ext cx="14081760" cy="2044700"/>
          </a:xfrm>
          <a:prstGeom prst="rect">
            <a:avLst/>
          </a:prstGeom>
        </p:spPr>
        <p:txBody>
          <a:bodyPr vert="horz" lIns="0" tIns="0" rIns="0" bIns="0" anchor="b"/>
          <a:lstStyle>
            <a:lvl1pPr algn="l" eaLnBrk="1" latinLnBrk="0" hangingPunct="1">
              <a:defRPr kumimoji="0" sz="5800">
                <a:solidFill>
                  <a:schemeClr val="tx2">
                    <a:shade val="90000"/>
                  </a:schemeClr>
                </a:solidFill>
              </a:defRPr>
            </a:lvl1pPr>
          </a:lstStyle>
          <a:p>
            <a:endParaRPr lang="en-US"/>
          </a:p>
        </p:txBody>
      </p:sp>
      <p:sp>
        <p:nvSpPr>
          <p:cNvPr id="18" name="Slide Number Placeholder 17"/>
          <p:cNvSpPr>
            <a:spLocks noGrp="1"/>
          </p:cNvSpPr>
          <p:nvPr>
            <p:ph type="sldNum" sz="quarter" idx="4"/>
          </p:nvPr>
        </p:nvSpPr>
        <p:spPr>
          <a:xfrm>
            <a:off x="33284160" y="35595563"/>
            <a:ext cx="3200400" cy="2044700"/>
          </a:xfrm>
          <a:prstGeom prst="rect">
            <a:avLst/>
          </a:prstGeom>
        </p:spPr>
        <p:txBody>
          <a:bodyPr vert="horz" lIns="0" tIns="0" rIns="0" bIns="0" anchor="b"/>
          <a:lstStyle>
            <a:lvl1pPr algn="r" eaLnBrk="1" latinLnBrk="0" hangingPunct="1">
              <a:defRPr kumimoji="0" sz="5800">
                <a:solidFill>
                  <a:schemeClr val="tx2">
                    <a:shade val="90000"/>
                  </a:schemeClr>
                </a:solidFill>
              </a:defRPr>
            </a:lvl1pPr>
          </a:lstStyle>
          <a:p>
            <a:fld id="{83E4229D-38EA-4903-90DA-2BE7DA3ED792}" type="slidenum">
              <a:rPr lang="en-US" smtClean="0"/>
              <a:pPr/>
              <a:t>‹#›</a:t>
            </a:fld>
            <a:endParaRPr lang="en-US"/>
          </a:p>
        </p:txBody>
      </p:sp>
      <p:grpSp>
        <p:nvGrpSpPr>
          <p:cNvPr id="2" name="Group 1"/>
          <p:cNvGrpSpPr/>
          <p:nvPr/>
        </p:nvGrpSpPr>
        <p:grpSpPr>
          <a:xfrm>
            <a:off x="-79872" y="1133485"/>
            <a:ext cx="38558302" cy="3635654"/>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gr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rtl="0" eaLnBrk="1" latinLnBrk="0" hangingPunct="1">
        <a:spcBef>
          <a:spcPct val="0"/>
        </a:spcBef>
        <a:buNone/>
        <a:defRPr kumimoji="0" sz="24000" b="0" kern="1200">
          <a:ln>
            <a:noFill/>
          </a:ln>
          <a:solidFill>
            <a:schemeClr val="tx2"/>
          </a:solidFill>
          <a:effectLst/>
          <a:latin typeface="+mj-lt"/>
          <a:ea typeface="+mj-ea"/>
          <a:cs typeface="+mj-cs"/>
        </a:defRPr>
      </a:lvl1pPr>
    </p:titleStyle>
    <p:bodyStyle>
      <a:lvl1pPr marL="1316736" indent="-1316736" algn="l" rtl="0" eaLnBrk="1" latinLnBrk="0" hangingPunct="1">
        <a:spcBef>
          <a:spcPct val="20000"/>
        </a:spcBef>
        <a:buClr>
          <a:schemeClr val="accent3"/>
        </a:buClr>
        <a:buSzPct val="95000"/>
        <a:buFont typeface="Wingdings 2"/>
        <a:buChar char=""/>
        <a:defRPr kumimoji="0" sz="12500" kern="1200">
          <a:solidFill>
            <a:schemeClr val="tx1"/>
          </a:solidFill>
          <a:latin typeface="+mn-lt"/>
          <a:ea typeface="+mn-ea"/>
          <a:cs typeface="+mn-cs"/>
        </a:defRPr>
      </a:lvl1pPr>
      <a:lvl2pPr marL="3072384" indent="-1185062" algn="l" rtl="0" eaLnBrk="1" latinLnBrk="0" hangingPunct="1">
        <a:spcBef>
          <a:spcPct val="20000"/>
        </a:spcBef>
        <a:buClr>
          <a:schemeClr val="accent1"/>
        </a:buClr>
        <a:buSzPct val="85000"/>
        <a:buFont typeface="Wingdings 2"/>
        <a:buChar char=""/>
        <a:defRPr kumimoji="0" sz="11500" kern="1200">
          <a:solidFill>
            <a:schemeClr val="tx1"/>
          </a:solidFill>
          <a:latin typeface="+mn-lt"/>
          <a:ea typeface="+mn-ea"/>
          <a:cs typeface="+mn-cs"/>
        </a:defRPr>
      </a:lvl2pPr>
      <a:lvl3pPr marL="4389120" indent="-1185062" algn="l" rtl="0" eaLnBrk="1" latinLnBrk="0" hangingPunct="1">
        <a:spcBef>
          <a:spcPct val="20000"/>
        </a:spcBef>
        <a:buClr>
          <a:schemeClr val="accent2"/>
        </a:buClr>
        <a:buSzPct val="70000"/>
        <a:buFont typeface="Wingdings 2"/>
        <a:buChar char=""/>
        <a:defRPr kumimoji="0" sz="10100" kern="1200">
          <a:solidFill>
            <a:schemeClr val="tx1"/>
          </a:solidFill>
          <a:latin typeface="+mn-lt"/>
          <a:ea typeface="+mn-ea"/>
          <a:cs typeface="+mn-cs"/>
        </a:defRPr>
      </a:lvl3pPr>
      <a:lvl4pPr marL="5705856" indent="-1009498" algn="l" rtl="0" eaLnBrk="1" latinLnBrk="0" hangingPunct="1">
        <a:spcBef>
          <a:spcPct val="20000"/>
        </a:spcBef>
        <a:buClr>
          <a:schemeClr val="accent3"/>
        </a:buClr>
        <a:buSzPct val="65000"/>
        <a:buFont typeface="Wingdings 2"/>
        <a:buChar char=""/>
        <a:defRPr kumimoji="0" sz="9600" kern="1200">
          <a:solidFill>
            <a:schemeClr val="tx1"/>
          </a:solidFill>
          <a:latin typeface="+mn-lt"/>
          <a:ea typeface="+mn-ea"/>
          <a:cs typeface="+mn-cs"/>
        </a:defRPr>
      </a:lvl4pPr>
      <a:lvl5pPr marL="7022592" indent="-1009498" algn="l" rtl="0" eaLnBrk="1" latinLnBrk="0" hangingPunct="1">
        <a:spcBef>
          <a:spcPct val="20000"/>
        </a:spcBef>
        <a:buClr>
          <a:schemeClr val="accent4"/>
        </a:buClr>
        <a:buSzPct val="65000"/>
        <a:buFont typeface="Wingdings 2"/>
        <a:buChar char=""/>
        <a:defRPr kumimoji="0" sz="9600" kern="1200">
          <a:solidFill>
            <a:schemeClr val="tx1"/>
          </a:solidFill>
          <a:latin typeface="+mn-lt"/>
          <a:ea typeface="+mn-ea"/>
          <a:cs typeface="+mn-cs"/>
        </a:defRPr>
      </a:lvl5pPr>
      <a:lvl6pPr marL="8339328" indent="-1009498" algn="l" rtl="0" eaLnBrk="1" latinLnBrk="0" hangingPunct="1">
        <a:spcBef>
          <a:spcPct val="20000"/>
        </a:spcBef>
        <a:buClr>
          <a:schemeClr val="accent5"/>
        </a:buClr>
        <a:buSzPct val="80000"/>
        <a:buFont typeface="Wingdings 2"/>
        <a:buChar char=""/>
        <a:defRPr kumimoji="0" sz="8600" kern="1200">
          <a:solidFill>
            <a:schemeClr val="tx1"/>
          </a:solidFill>
          <a:latin typeface="+mn-lt"/>
          <a:ea typeface="+mn-ea"/>
          <a:cs typeface="+mn-cs"/>
        </a:defRPr>
      </a:lvl6pPr>
      <a:lvl7pPr marL="9217152" indent="-877824" algn="l" rtl="0" eaLnBrk="1" latinLnBrk="0" hangingPunct="1">
        <a:spcBef>
          <a:spcPct val="20000"/>
        </a:spcBef>
        <a:buClr>
          <a:schemeClr val="accent6"/>
        </a:buClr>
        <a:buSzPct val="80000"/>
        <a:buFont typeface="Wingdings 2"/>
        <a:buChar char=""/>
        <a:defRPr kumimoji="0" sz="7700" kern="1200" baseline="0">
          <a:solidFill>
            <a:schemeClr val="tx1"/>
          </a:solidFill>
          <a:latin typeface="+mn-lt"/>
          <a:ea typeface="+mn-ea"/>
          <a:cs typeface="+mn-cs"/>
        </a:defRPr>
      </a:lvl7pPr>
      <a:lvl8pPr marL="10533888" indent="-877824" algn="l" rtl="0" eaLnBrk="1" latinLnBrk="0" hangingPunct="1">
        <a:spcBef>
          <a:spcPct val="20000"/>
        </a:spcBef>
        <a:buClr>
          <a:schemeClr val="tx2"/>
        </a:buClr>
        <a:buChar char="•"/>
        <a:defRPr kumimoji="0" sz="7700" kern="1200">
          <a:solidFill>
            <a:schemeClr val="tx1"/>
          </a:solidFill>
          <a:latin typeface="+mn-lt"/>
          <a:ea typeface="+mn-ea"/>
          <a:cs typeface="+mn-cs"/>
        </a:defRPr>
      </a:lvl8pPr>
      <a:lvl9pPr marL="11850624" indent="-877824" algn="l" rtl="0" eaLnBrk="1" latinLnBrk="0" hangingPunct="1">
        <a:spcBef>
          <a:spcPct val="20000"/>
        </a:spcBef>
        <a:buClr>
          <a:schemeClr val="tx2"/>
        </a:buClr>
        <a:buFontTx/>
        <a:buChar char="•"/>
        <a:defRPr kumimoji="0" sz="67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2194560" algn="l" rtl="0" eaLnBrk="1" latinLnBrk="0" hangingPunct="1">
        <a:defRPr kumimoji="0" kern="1200">
          <a:solidFill>
            <a:schemeClr val="tx1"/>
          </a:solidFill>
          <a:latin typeface="+mn-lt"/>
          <a:ea typeface="+mn-ea"/>
          <a:cs typeface="+mn-cs"/>
        </a:defRPr>
      </a:lvl2pPr>
      <a:lvl3pPr marL="4389120" algn="l" rtl="0" eaLnBrk="1" latinLnBrk="0" hangingPunct="1">
        <a:defRPr kumimoji="0" kern="1200">
          <a:solidFill>
            <a:schemeClr val="tx1"/>
          </a:solidFill>
          <a:latin typeface="+mn-lt"/>
          <a:ea typeface="+mn-ea"/>
          <a:cs typeface="+mn-cs"/>
        </a:defRPr>
      </a:lvl3pPr>
      <a:lvl4pPr marL="6583680" algn="l" rtl="0" eaLnBrk="1" latinLnBrk="0" hangingPunct="1">
        <a:defRPr kumimoji="0" kern="1200">
          <a:solidFill>
            <a:schemeClr val="tx1"/>
          </a:solidFill>
          <a:latin typeface="+mn-lt"/>
          <a:ea typeface="+mn-ea"/>
          <a:cs typeface="+mn-cs"/>
        </a:defRPr>
      </a:lvl4pPr>
      <a:lvl5pPr marL="8778240" algn="l" rtl="0" eaLnBrk="1" latinLnBrk="0" hangingPunct="1">
        <a:defRPr kumimoji="0" kern="1200">
          <a:solidFill>
            <a:schemeClr val="tx1"/>
          </a:solidFill>
          <a:latin typeface="+mn-lt"/>
          <a:ea typeface="+mn-ea"/>
          <a:cs typeface="+mn-cs"/>
        </a:defRPr>
      </a:lvl5pPr>
      <a:lvl6pPr marL="10972800" algn="l" rtl="0" eaLnBrk="1" latinLnBrk="0" hangingPunct="1">
        <a:defRPr kumimoji="0" kern="1200">
          <a:solidFill>
            <a:schemeClr val="tx1"/>
          </a:solidFill>
          <a:latin typeface="+mn-lt"/>
          <a:ea typeface="+mn-ea"/>
          <a:cs typeface="+mn-cs"/>
        </a:defRPr>
      </a:lvl6pPr>
      <a:lvl7pPr marL="13167360" algn="l" rtl="0" eaLnBrk="1" latinLnBrk="0" hangingPunct="1">
        <a:defRPr kumimoji="0" kern="1200">
          <a:solidFill>
            <a:schemeClr val="tx1"/>
          </a:solidFill>
          <a:latin typeface="+mn-lt"/>
          <a:ea typeface="+mn-ea"/>
          <a:cs typeface="+mn-cs"/>
        </a:defRPr>
      </a:lvl7pPr>
      <a:lvl8pPr marL="15361920" algn="l" rtl="0" eaLnBrk="1" latinLnBrk="0" hangingPunct="1">
        <a:defRPr kumimoji="0" kern="1200">
          <a:solidFill>
            <a:schemeClr val="tx1"/>
          </a:solidFill>
          <a:latin typeface="+mn-lt"/>
          <a:ea typeface="+mn-ea"/>
          <a:cs typeface="+mn-cs"/>
        </a:defRPr>
      </a:lvl8pPr>
      <a:lvl9pPr marL="1755648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chart" Target="../charts/chart3.xml"/><Relationship Id="rId3" Type="http://schemas.openxmlformats.org/officeDocument/2006/relationships/image" Target="../media/image3.wmf"/><Relationship Id="rId7" Type="http://schemas.openxmlformats.org/officeDocument/2006/relationships/image" Target="../media/image5.jpeg"/><Relationship Id="rId2" Type="http://schemas.openxmlformats.org/officeDocument/2006/relationships/image" Target="../media/image2.jpeg"/><Relationship Id="rId1" Type="http://schemas.openxmlformats.org/officeDocument/2006/relationships/slideLayout" Target="../slideLayouts/slideLayout7.xml"/><Relationship Id="rId6" Type="http://schemas.openxmlformats.org/officeDocument/2006/relationships/chart" Target="../charts/chart2.xml"/><Relationship Id="rId5" Type="http://schemas.openxmlformats.org/officeDocument/2006/relationships/chart" Target="../charts/chart1.xml"/><Relationship Id="rId4" Type="http://schemas.openxmlformats.org/officeDocument/2006/relationships/image" Target="../media/image4.gif"/><Relationship Id="rId9" Type="http://schemas.openxmlformats.org/officeDocument/2006/relationships/image" Target="../media/image6.jpe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lumMod val="85000"/>
          </a:schemeClr>
        </a:solidFill>
        <a:effectLst/>
      </p:bgPr>
    </p:bg>
    <p:spTree>
      <p:nvGrpSpPr>
        <p:cNvPr id="1" name=""/>
        <p:cNvGrpSpPr/>
        <p:nvPr/>
      </p:nvGrpSpPr>
      <p:grpSpPr>
        <a:xfrm>
          <a:off x="0" y="0"/>
          <a:ext cx="0" cy="0"/>
          <a:chOff x="0" y="0"/>
          <a:chExt cx="0" cy="0"/>
        </a:xfrm>
      </p:grpSpPr>
      <p:pic>
        <p:nvPicPr>
          <p:cNvPr id="1026" name="Picture 2" descr="C:\Users\afb3\Pictures\9-15-2011\DSC_0145.JPG"/>
          <p:cNvPicPr>
            <a:picLocks noChangeAspect="1" noChangeArrowheads="1"/>
          </p:cNvPicPr>
          <p:nvPr/>
        </p:nvPicPr>
        <p:blipFill>
          <a:blip r:embed="rId2" cstate="print"/>
          <a:srcRect b="34720"/>
          <a:stretch>
            <a:fillRect/>
          </a:stretch>
        </p:blipFill>
        <p:spPr bwMode="auto">
          <a:xfrm>
            <a:off x="0" y="21696338"/>
            <a:ext cx="38404800" cy="16784662"/>
          </a:xfrm>
          <a:prstGeom prst="rect">
            <a:avLst/>
          </a:prstGeom>
          <a:noFill/>
        </p:spPr>
      </p:pic>
      <p:pic>
        <p:nvPicPr>
          <p:cNvPr id="5" name="Picture 4" descr="GLCI.logo.wmf"/>
          <p:cNvPicPr>
            <a:picLocks noChangeAspect="1"/>
          </p:cNvPicPr>
          <p:nvPr/>
        </p:nvPicPr>
        <p:blipFill>
          <a:blip r:embed="rId3" cstate="print"/>
          <a:stretch>
            <a:fillRect/>
          </a:stretch>
        </p:blipFill>
        <p:spPr>
          <a:xfrm>
            <a:off x="34594800" y="-1"/>
            <a:ext cx="3810000" cy="2683631"/>
          </a:xfrm>
          <a:prstGeom prst="rect">
            <a:avLst/>
          </a:prstGeom>
        </p:spPr>
      </p:pic>
      <p:pic>
        <p:nvPicPr>
          <p:cNvPr id="11266" name="Picture 2" descr="C:\Users\afb3\Documents\My Documents\Logos\CU logo.gif"/>
          <p:cNvPicPr>
            <a:picLocks noChangeAspect="1" noChangeArrowheads="1"/>
          </p:cNvPicPr>
          <p:nvPr/>
        </p:nvPicPr>
        <p:blipFill>
          <a:blip r:embed="rId4" cstate="print"/>
          <a:srcRect t="17416" r="10823" b="21535"/>
          <a:stretch>
            <a:fillRect/>
          </a:stretch>
        </p:blipFill>
        <p:spPr bwMode="auto">
          <a:xfrm>
            <a:off x="1" y="0"/>
            <a:ext cx="6934200" cy="1746855"/>
          </a:xfrm>
          <a:prstGeom prst="rect">
            <a:avLst/>
          </a:prstGeom>
          <a:noFill/>
        </p:spPr>
      </p:pic>
      <p:sp>
        <p:nvSpPr>
          <p:cNvPr id="11" name="Oval 10"/>
          <p:cNvSpPr/>
          <p:nvPr/>
        </p:nvSpPr>
        <p:spPr>
          <a:xfrm>
            <a:off x="0" y="1752600"/>
            <a:ext cx="38404800" cy="5867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latin typeface="Arial" pitchFamily="34" charset="0"/>
                <a:cs typeface="Arial" pitchFamily="34" charset="0"/>
              </a:rPr>
              <a:t>Management Intensive Grazing to Enhance </a:t>
            </a:r>
            <a:br>
              <a:rPr lang="en-US" dirty="0" smtClean="0">
                <a:latin typeface="Arial" pitchFamily="34" charset="0"/>
                <a:cs typeface="Arial" pitchFamily="34" charset="0"/>
              </a:rPr>
            </a:br>
            <a:r>
              <a:rPr lang="en-US" dirty="0" smtClean="0">
                <a:latin typeface="Arial" pitchFamily="34" charset="0"/>
                <a:cs typeface="Arial" pitchFamily="34" charset="0"/>
              </a:rPr>
              <a:t>Heifer Rearing on Large Dairies in the Northeast</a:t>
            </a:r>
            <a:endParaRPr lang="en-US" dirty="0"/>
          </a:p>
        </p:txBody>
      </p:sp>
      <p:sp>
        <p:nvSpPr>
          <p:cNvPr id="12" name="TextBox 11"/>
          <p:cNvSpPr txBox="1"/>
          <p:nvPr/>
        </p:nvSpPr>
        <p:spPr>
          <a:xfrm>
            <a:off x="10134600" y="7848600"/>
            <a:ext cx="16230600" cy="16435268"/>
          </a:xfrm>
          <a:prstGeom prst="rect">
            <a:avLst/>
          </a:prstGeom>
          <a:solidFill>
            <a:schemeClr val="accent1">
              <a:lumMod val="40000"/>
              <a:lumOff val="60000"/>
            </a:schemeClr>
          </a:solidFill>
          <a:ln>
            <a:solidFill>
              <a:schemeClr val="accent5">
                <a:lumMod val="20000"/>
                <a:lumOff val="80000"/>
              </a:schemeClr>
            </a:solidFill>
          </a:ln>
        </p:spPr>
        <p:txBody>
          <a:bodyPr wrap="square" rtlCol="0">
            <a:spAutoFit/>
          </a:bodyPr>
          <a:lstStyle/>
          <a:p>
            <a:pPr algn="ctr"/>
            <a:r>
              <a:rPr lang="en-US" sz="6000" dirty="0" smtClean="0">
                <a:solidFill>
                  <a:srgbClr val="7030A0"/>
                </a:solidFill>
              </a:rPr>
              <a:t>Large Dairies are particularly suited to taking advantage of Intensive Grazing Systems:</a:t>
            </a:r>
          </a:p>
          <a:p>
            <a:endParaRPr lang="en-US" sz="6000" dirty="0" smtClean="0">
              <a:solidFill>
                <a:srgbClr val="7030A0"/>
              </a:solidFill>
            </a:endParaRPr>
          </a:p>
          <a:p>
            <a:pPr algn="ctr"/>
            <a:r>
              <a:rPr lang="en-US" sz="6000" dirty="0" smtClean="0">
                <a:solidFill>
                  <a:srgbClr val="7030A0"/>
                </a:solidFill>
              </a:rPr>
              <a:t>Opportunities:</a:t>
            </a:r>
          </a:p>
          <a:p>
            <a:pPr>
              <a:buFont typeface="Arial" pitchFamily="34" charset="0"/>
              <a:buChar char="•"/>
            </a:pPr>
            <a:r>
              <a:rPr lang="en-US" sz="5400" dirty="0" smtClean="0">
                <a:solidFill>
                  <a:srgbClr val="7030A0"/>
                </a:solidFill>
              </a:rPr>
              <a:t>Studies show health metrics can be improved</a:t>
            </a:r>
          </a:p>
          <a:p>
            <a:pPr>
              <a:buFont typeface="Arial" pitchFamily="34" charset="0"/>
              <a:buChar char="•"/>
            </a:pPr>
            <a:r>
              <a:rPr lang="en-US" sz="5400" dirty="0" smtClean="0">
                <a:solidFill>
                  <a:srgbClr val="7030A0"/>
                </a:solidFill>
              </a:rPr>
              <a:t>Farms have large groups of heifers of the same age</a:t>
            </a:r>
          </a:p>
          <a:p>
            <a:pPr>
              <a:buFont typeface="Arial" pitchFamily="34" charset="0"/>
              <a:buChar char="•"/>
            </a:pPr>
            <a:r>
              <a:rPr lang="en-US" sz="5400" dirty="0" smtClean="0">
                <a:solidFill>
                  <a:srgbClr val="7030A0"/>
                </a:solidFill>
              </a:rPr>
              <a:t>Can add more or subtract heifers to the systems to improve grazing efficiencies. </a:t>
            </a:r>
          </a:p>
          <a:p>
            <a:pPr>
              <a:buFont typeface="Arial" pitchFamily="34" charset="0"/>
              <a:buChar char="•"/>
            </a:pPr>
            <a:r>
              <a:rPr lang="en-US" sz="5400" dirty="0" smtClean="0">
                <a:solidFill>
                  <a:srgbClr val="7030A0"/>
                </a:solidFill>
              </a:rPr>
              <a:t>Due to CAFO requirements moving animals out of confinement can ease regulations.</a:t>
            </a:r>
          </a:p>
          <a:p>
            <a:pPr>
              <a:buFont typeface="Arial" pitchFamily="34" charset="0"/>
              <a:buChar char="•"/>
            </a:pPr>
            <a:r>
              <a:rPr lang="en-US" sz="5400" dirty="0" smtClean="0">
                <a:solidFill>
                  <a:srgbClr val="7030A0"/>
                </a:solidFill>
              </a:rPr>
              <a:t>Reduce cost of raising heifers.</a:t>
            </a:r>
          </a:p>
          <a:p>
            <a:pPr>
              <a:buFont typeface="Arial" pitchFamily="34" charset="0"/>
              <a:buChar char="•"/>
            </a:pPr>
            <a:endParaRPr lang="en-US" sz="5400" dirty="0">
              <a:solidFill>
                <a:srgbClr val="7030A0"/>
              </a:solidFill>
            </a:endParaRPr>
          </a:p>
          <a:p>
            <a:pPr algn="ctr"/>
            <a:r>
              <a:rPr lang="en-US" sz="6000" dirty="0" smtClean="0">
                <a:solidFill>
                  <a:srgbClr val="7030A0"/>
                </a:solidFill>
              </a:rPr>
              <a:t>Barriers:</a:t>
            </a:r>
          </a:p>
          <a:p>
            <a:pPr>
              <a:buFont typeface="Arial" pitchFamily="34" charset="0"/>
              <a:buChar char="•"/>
            </a:pPr>
            <a:r>
              <a:rPr lang="en-US" sz="5400" dirty="0" smtClean="0">
                <a:solidFill>
                  <a:srgbClr val="7030A0"/>
                </a:solidFill>
              </a:rPr>
              <a:t>Many Large Operators see grazing as “Backward”</a:t>
            </a:r>
          </a:p>
          <a:p>
            <a:pPr>
              <a:buFont typeface="Arial" pitchFamily="34" charset="0"/>
              <a:buChar char="•"/>
            </a:pPr>
            <a:r>
              <a:rPr lang="en-US" sz="5400" dirty="0" smtClean="0">
                <a:solidFill>
                  <a:srgbClr val="7030A0"/>
                </a:solidFill>
              </a:rPr>
              <a:t>Don’t understand the variation of forage composition  that happen through the season.</a:t>
            </a:r>
          </a:p>
          <a:p>
            <a:pPr>
              <a:buFont typeface="Arial" pitchFamily="34" charset="0"/>
              <a:buChar char="•"/>
            </a:pPr>
            <a:r>
              <a:rPr lang="en-US" sz="5400" dirty="0" smtClean="0">
                <a:solidFill>
                  <a:srgbClr val="7030A0"/>
                </a:solidFill>
              </a:rPr>
              <a:t>Management more critical in grazing vs. confinement to prevent “train wrecks”.</a:t>
            </a:r>
          </a:p>
          <a:p>
            <a:pPr>
              <a:buFont typeface="Arial" pitchFamily="34" charset="0"/>
              <a:buChar char="•"/>
            </a:pPr>
            <a:endParaRPr lang="en-US" sz="6000" dirty="0"/>
          </a:p>
        </p:txBody>
      </p:sp>
      <p:graphicFrame>
        <p:nvGraphicFramePr>
          <p:cNvPr id="16" name="Chart 15"/>
          <p:cNvGraphicFramePr/>
          <p:nvPr/>
        </p:nvGraphicFramePr>
        <p:xfrm>
          <a:off x="0" y="7924800"/>
          <a:ext cx="10134600" cy="6553200"/>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22" name="Group 113"/>
          <p:cNvGraphicFramePr>
            <a:graphicFrameLocks/>
          </p:cNvGraphicFramePr>
          <p:nvPr/>
        </p:nvGraphicFramePr>
        <p:xfrm>
          <a:off x="26441400" y="7696200"/>
          <a:ext cx="11963400" cy="6400798"/>
        </p:xfrm>
        <a:graphic>
          <a:graphicData uri="http://schemas.openxmlformats.org/drawingml/2006/table">
            <a:tbl>
              <a:tblPr/>
              <a:tblGrid>
                <a:gridCol w="3987800"/>
                <a:gridCol w="3987800"/>
                <a:gridCol w="3987800"/>
              </a:tblGrid>
              <a:tr h="1068671">
                <a:tc>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sz="2800" b="1" i="0" u="none" strike="noStrike" cap="none" normalizeH="0" baseline="0" dirty="0" smtClean="0">
                          <a:ln>
                            <a:noFill/>
                          </a:ln>
                          <a:solidFill>
                            <a:schemeClr val="tx1"/>
                          </a:solidFill>
                          <a:effectLst>
                            <a:outerShdw blurRad="38100" dist="38100" dir="2700000" algn="tl">
                              <a:srgbClr val="000000"/>
                            </a:outerShdw>
                          </a:effectLst>
                          <a:latin typeface="Garamond" pitchFamily="18" charset="0"/>
                        </a:rPr>
                        <a:t>Bergen</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99">
                        <a:alpha val="80000"/>
                      </a:srgbClr>
                    </a:solid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sz="2400" b="0" i="0" u="none" strike="noStrike" cap="none" normalizeH="0" baseline="0" dirty="0" smtClean="0">
                          <a:ln>
                            <a:noFill/>
                          </a:ln>
                          <a:solidFill>
                            <a:schemeClr val="tx1"/>
                          </a:solidFill>
                          <a:effectLst>
                            <a:outerShdw blurRad="38100" dist="38100" dir="2700000" algn="tl">
                              <a:srgbClr val="000000"/>
                            </a:outerShdw>
                          </a:effectLst>
                          <a:latin typeface="Garamond" pitchFamily="18" charset="0"/>
                        </a:rPr>
                        <a:t>Antibiotic Treatment</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99">
                        <a:alpha val="80000"/>
                      </a:srgbClr>
                    </a:solid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sz="2400" b="0" i="0" u="none" strike="noStrike" cap="none" normalizeH="0" baseline="0" smtClean="0">
                          <a:ln>
                            <a:noFill/>
                          </a:ln>
                          <a:solidFill>
                            <a:schemeClr val="tx1"/>
                          </a:solidFill>
                          <a:effectLst>
                            <a:outerShdw blurRad="38100" dist="38100" dir="2700000" algn="tl">
                              <a:srgbClr val="000000"/>
                            </a:outerShdw>
                          </a:effectLst>
                          <a:latin typeface="Garamond" pitchFamily="18" charset="0"/>
                        </a:rPr>
                        <a:t>Calving ease</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99">
                        <a:alpha val="80000"/>
                      </a:srgbClr>
                    </a:solidFill>
                  </a:tcPr>
                </a:tc>
              </a:tr>
              <a:tr h="1064179">
                <a:tc>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sz="2800" b="0" i="0" u="none" strike="noStrike" cap="none" normalizeH="0" baseline="0" dirty="0" smtClean="0">
                          <a:ln>
                            <a:noFill/>
                          </a:ln>
                          <a:solidFill>
                            <a:schemeClr val="tx1"/>
                          </a:solidFill>
                          <a:effectLst>
                            <a:outerShdw blurRad="38100" dist="38100" dir="2700000" algn="tl">
                              <a:srgbClr val="000000"/>
                            </a:outerShdw>
                          </a:effectLst>
                          <a:latin typeface="Garamond" pitchFamily="18" charset="0"/>
                        </a:rPr>
                        <a:t>Grazed</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99">
                        <a:alpha val="80000"/>
                      </a:srgbClr>
                    </a:solid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sz="2800" b="0" i="0" u="none" strike="noStrike" cap="none" normalizeH="0" baseline="0" smtClean="0">
                          <a:ln>
                            <a:noFill/>
                          </a:ln>
                          <a:solidFill>
                            <a:schemeClr val="tx1"/>
                          </a:solidFill>
                          <a:effectLst>
                            <a:outerShdw blurRad="38100" dist="38100" dir="2700000" algn="tl">
                              <a:srgbClr val="000000"/>
                            </a:outerShdw>
                          </a:effectLst>
                          <a:latin typeface="Garamond" pitchFamily="18" charset="0"/>
                        </a:rPr>
                        <a:t>6</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99">
                        <a:alpha val="80000"/>
                      </a:srgbClr>
                    </a:solid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sz="2800" b="0" i="0" u="none" strike="noStrike" cap="none" normalizeH="0" baseline="0" smtClean="0">
                          <a:ln>
                            <a:noFill/>
                          </a:ln>
                          <a:solidFill>
                            <a:schemeClr val="tx1"/>
                          </a:solidFill>
                          <a:effectLst>
                            <a:outerShdw blurRad="38100" dist="38100" dir="2700000" algn="tl">
                              <a:srgbClr val="000000"/>
                            </a:outerShdw>
                          </a:effectLst>
                          <a:latin typeface="Garamond" pitchFamily="18" charset="0"/>
                        </a:rPr>
                        <a:t>1.26</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99">
                        <a:alpha val="80000"/>
                      </a:srgbClr>
                    </a:solidFill>
                  </a:tcPr>
                </a:tc>
              </a:tr>
              <a:tr h="1068671">
                <a:tc>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sz="2800" b="0" i="0" u="none" strike="noStrike" cap="none" normalizeH="0" baseline="0" smtClean="0">
                          <a:ln>
                            <a:noFill/>
                          </a:ln>
                          <a:solidFill>
                            <a:schemeClr val="tx1"/>
                          </a:solidFill>
                          <a:effectLst>
                            <a:outerShdw blurRad="38100" dist="38100" dir="2700000" algn="tl">
                              <a:srgbClr val="000000"/>
                            </a:outerShdw>
                          </a:effectLst>
                          <a:latin typeface="Garamond" pitchFamily="18" charset="0"/>
                        </a:rPr>
                        <a:t>Confinement</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99">
                        <a:alpha val="80000"/>
                      </a:srgbClr>
                    </a:solid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sz="2800" b="0" i="0" u="none" strike="noStrike" cap="none" normalizeH="0" baseline="0" smtClean="0">
                          <a:ln>
                            <a:noFill/>
                          </a:ln>
                          <a:solidFill>
                            <a:schemeClr val="tx1"/>
                          </a:solidFill>
                          <a:effectLst>
                            <a:outerShdw blurRad="38100" dist="38100" dir="2700000" algn="tl">
                              <a:srgbClr val="000000"/>
                            </a:outerShdw>
                          </a:effectLst>
                          <a:latin typeface="Garamond" pitchFamily="18" charset="0"/>
                        </a:rPr>
                        <a:t>12</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99">
                        <a:alpha val="80000"/>
                      </a:srgbClr>
                    </a:solid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sz="2800" b="0" i="0" u="none" strike="noStrike" cap="none" normalizeH="0" baseline="0" smtClean="0">
                          <a:ln>
                            <a:noFill/>
                          </a:ln>
                          <a:solidFill>
                            <a:schemeClr val="tx1"/>
                          </a:solidFill>
                          <a:effectLst>
                            <a:outerShdw blurRad="38100" dist="38100" dir="2700000" algn="tl">
                              <a:srgbClr val="000000"/>
                            </a:outerShdw>
                          </a:effectLst>
                          <a:latin typeface="Garamond" pitchFamily="18" charset="0"/>
                        </a:rPr>
                        <a:t>1.60</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99">
                        <a:alpha val="80000"/>
                      </a:srgbClr>
                    </a:solidFill>
                  </a:tcPr>
                </a:tc>
              </a:tr>
              <a:tr h="1066427">
                <a:tc gridSpan="3">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sz="2800" b="1" i="0" u="none" strike="noStrike" cap="none" normalizeH="0" baseline="0" smtClean="0">
                          <a:ln>
                            <a:noFill/>
                          </a:ln>
                          <a:solidFill>
                            <a:schemeClr val="tx1"/>
                          </a:solidFill>
                          <a:effectLst>
                            <a:outerShdw blurRad="38100" dist="38100" dir="2700000" algn="tl">
                              <a:srgbClr val="000000"/>
                            </a:outerShdw>
                          </a:effectLst>
                          <a:latin typeface="Garamond" pitchFamily="18" charset="0"/>
                        </a:rPr>
                        <a:t>Pine Hollow</a:t>
                      </a: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99">
                        <a:alpha val="80000"/>
                      </a:srgbClr>
                    </a:solidFill>
                  </a:tcPr>
                </a:tc>
                <a:tc hMerge="1">
                  <a:txBody>
                    <a:bodyPr/>
                    <a:lstStyle/>
                    <a:p>
                      <a:endParaRPr lang="en-US"/>
                    </a:p>
                  </a:txBody>
                  <a:tcPr/>
                </a:tc>
                <a:tc hMerge="1">
                  <a:txBody>
                    <a:bodyPr/>
                    <a:lstStyle/>
                    <a:p>
                      <a:endParaRPr lang="en-US"/>
                    </a:p>
                  </a:txBody>
                  <a:tcPr/>
                </a:tc>
              </a:tr>
              <a:tr h="1064179">
                <a:tc>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sz="2800" b="0" i="0" u="none" strike="noStrike" cap="none" normalizeH="0" baseline="0" dirty="0" smtClean="0">
                          <a:ln>
                            <a:noFill/>
                          </a:ln>
                          <a:solidFill>
                            <a:schemeClr val="tx1"/>
                          </a:solidFill>
                          <a:effectLst>
                            <a:outerShdw blurRad="38100" dist="38100" dir="2700000" algn="tl">
                              <a:srgbClr val="000000"/>
                            </a:outerShdw>
                          </a:effectLst>
                          <a:latin typeface="Garamond" pitchFamily="18" charset="0"/>
                        </a:rPr>
                        <a:t>Grazed</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99">
                        <a:alpha val="80000"/>
                      </a:srgbClr>
                    </a:solid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sz="2800" b="0" i="0" u="none" strike="noStrike" cap="none" normalizeH="0" baseline="0" smtClean="0">
                          <a:ln>
                            <a:noFill/>
                          </a:ln>
                          <a:solidFill>
                            <a:schemeClr val="tx1"/>
                          </a:solidFill>
                          <a:effectLst>
                            <a:outerShdw blurRad="38100" dist="38100" dir="2700000" algn="tl">
                              <a:srgbClr val="000000"/>
                            </a:outerShdw>
                          </a:effectLst>
                          <a:latin typeface="Garamond" pitchFamily="18" charset="0"/>
                        </a:rPr>
                        <a:t>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99">
                        <a:alpha val="80000"/>
                      </a:srgbClr>
                    </a:solid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sz="2800" b="0" i="0" u="none" strike="noStrike" cap="none" normalizeH="0" baseline="0" dirty="0" smtClean="0">
                          <a:ln>
                            <a:noFill/>
                          </a:ln>
                          <a:solidFill>
                            <a:schemeClr val="tx1"/>
                          </a:solidFill>
                          <a:effectLst>
                            <a:outerShdw blurRad="38100" dist="38100" dir="2700000" algn="tl">
                              <a:srgbClr val="000000"/>
                            </a:outerShdw>
                          </a:effectLst>
                          <a:latin typeface="Garamond" pitchFamily="18" charset="0"/>
                        </a:rPr>
                        <a:t>1.62</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99">
                        <a:alpha val="80000"/>
                      </a:srgbClr>
                    </a:solidFill>
                  </a:tcPr>
                </a:tc>
              </a:tr>
              <a:tr h="1068671">
                <a:tc>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sz="2800" b="0" i="0" u="none" strike="noStrike" cap="none" normalizeH="0" baseline="0" smtClean="0">
                          <a:ln>
                            <a:noFill/>
                          </a:ln>
                          <a:solidFill>
                            <a:schemeClr val="tx1"/>
                          </a:solidFill>
                          <a:effectLst>
                            <a:outerShdw blurRad="38100" dist="38100" dir="2700000" algn="tl">
                              <a:srgbClr val="000000"/>
                            </a:outerShdw>
                          </a:effectLst>
                          <a:latin typeface="Garamond" pitchFamily="18" charset="0"/>
                        </a:rPr>
                        <a:t>Confinement</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FF99">
                        <a:alpha val="80000"/>
                      </a:srgbClr>
                    </a:solid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sz="2800" b="0" i="0" u="none" strike="noStrike" cap="none" normalizeH="0" baseline="0" smtClean="0">
                          <a:ln>
                            <a:noFill/>
                          </a:ln>
                          <a:solidFill>
                            <a:schemeClr val="tx1"/>
                          </a:solidFill>
                          <a:effectLst>
                            <a:outerShdw blurRad="38100" dist="38100" dir="2700000" algn="tl">
                              <a:srgbClr val="000000"/>
                            </a:outerShdw>
                          </a:effectLst>
                          <a:latin typeface="Garamond" pitchFamily="18" charset="0"/>
                        </a:rPr>
                        <a:t>12</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FF99">
                        <a:alpha val="80000"/>
                      </a:srgbClr>
                    </a:solid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sz="2800" b="0" i="0" u="none" strike="noStrike" cap="none" normalizeH="0" baseline="0" dirty="0" smtClean="0">
                          <a:ln>
                            <a:noFill/>
                          </a:ln>
                          <a:solidFill>
                            <a:schemeClr val="tx1"/>
                          </a:solidFill>
                          <a:effectLst>
                            <a:outerShdw blurRad="38100" dist="38100" dir="2700000" algn="tl">
                              <a:srgbClr val="000000"/>
                            </a:outerShdw>
                          </a:effectLst>
                          <a:latin typeface="Garamond" pitchFamily="18" charset="0"/>
                        </a:rPr>
                        <a:t>1.75</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FF99">
                        <a:alpha val="80000"/>
                      </a:srgbClr>
                    </a:solidFill>
                  </a:tcPr>
                </a:tc>
              </a:tr>
            </a:tbl>
          </a:graphicData>
        </a:graphic>
      </p:graphicFrame>
      <p:sp>
        <p:nvSpPr>
          <p:cNvPr id="23" name="TextBox 22"/>
          <p:cNvSpPr txBox="1"/>
          <p:nvPr/>
        </p:nvSpPr>
        <p:spPr>
          <a:xfrm>
            <a:off x="381000" y="14706600"/>
            <a:ext cx="9601200" cy="2585323"/>
          </a:xfrm>
          <a:prstGeom prst="rect">
            <a:avLst/>
          </a:prstGeom>
          <a:solidFill>
            <a:schemeClr val="bg1">
              <a:lumMod val="85000"/>
              <a:alpha val="50000"/>
            </a:schemeClr>
          </a:solidFill>
        </p:spPr>
        <p:txBody>
          <a:bodyPr wrap="square" rtlCol="0">
            <a:spAutoFit/>
          </a:bodyPr>
          <a:lstStyle/>
          <a:p>
            <a:r>
              <a:rPr lang="en-US" sz="5400" dirty="0" smtClean="0"/>
              <a:t>The above chart shows how forage composition changes during the  pasture season</a:t>
            </a:r>
            <a:endParaRPr lang="en-US" sz="5400" dirty="0"/>
          </a:p>
        </p:txBody>
      </p:sp>
      <p:sp>
        <p:nvSpPr>
          <p:cNvPr id="24" name="TextBox 23"/>
          <p:cNvSpPr txBox="1"/>
          <p:nvPr/>
        </p:nvSpPr>
        <p:spPr>
          <a:xfrm>
            <a:off x="152400" y="25069800"/>
            <a:ext cx="9753600" cy="5909310"/>
          </a:xfrm>
          <a:prstGeom prst="rect">
            <a:avLst/>
          </a:prstGeom>
          <a:solidFill>
            <a:schemeClr val="bg1">
              <a:lumMod val="85000"/>
              <a:alpha val="50000"/>
            </a:schemeClr>
          </a:solidFill>
        </p:spPr>
        <p:txBody>
          <a:bodyPr wrap="square" rtlCol="0">
            <a:spAutoFit/>
          </a:bodyPr>
          <a:lstStyle/>
          <a:p>
            <a:r>
              <a:rPr lang="en-US" sz="5400" dirty="0" smtClean="0"/>
              <a:t>If pasture is the only feed for the heifers the above chart shows what Cornell’s Net Carbohydrate  Model calculates Average Daily Gain for the corresponding forage composition.</a:t>
            </a:r>
            <a:endParaRPr lang="en-US" sz="5400" dirty="0"/>
          </a:p>
        </p:txBody>
      </p:sp>
      <p:graphicFrame>
        <p:nvGraphicFramePr>
          <p:cNvPr id="19" name="Chart 18"/>
          <p:cNvGraphicFramePr/>
          <p:nvPr/>
        </p:nvGraphicFramePr>
        <p:xfrm>
          <a:off x="0" y="17449800"/>
          <a:ext cx="10058400" cy="7696200"/>
        </p:xfrm>
        <a:graphic>
          <a:graphicData uri="http://schemas.openxmlformats.org/drawingml/2006/chart">
            <c:chart xmlns:c="http://schemas.openxmlformats.org/drawingml/2006/chart" xmlns:r="http://schemas.openxmlformats.org/officeDocument/2006/relationships" r:id="rId6"/>
          </a:graphicData>
        </a:graphic>
      </p:graphicFrame>
      <p:sp>
        <p:nvSpPr>
          <p:cNvPr id="20" name="TextBox 19"/>
          <p:cNvSpPr txBox="1"/>
          <p:nvPr/>
        </p:nvSpPr>
        <p:spPr>
          <a:xfrm>
            <a:off x="26365200" y="14020800"/>
            <a:ext cx="12115800" cy="4247317"/>
          </a:xfrm>
          <a:prstGeom prst="rect">
            <a:avLst/>
          </a:prstGeom>
          <a:solidFill>
            <a:schemeClr val="bg1">
              <a:lumMod val="85000"/>
              <a:alpha val="50000"/>
            </a:schemeClr>
          </a:solidFill>
        </p:spPr>
        <p:txBody>
          <a:bodyPr wrap="square" rtlCol="0">
            <a:spAutoFit/>
          </a:bodyPr>
          <a:lstStyle/>
          <a:p>
            <a:r>
              <a:rPr lang="en-US" sz="5400" dirty="0" smtClean="0"/>
              <a:t>In a </a:t>
            </a:r>
            <a:r>
              <a:rPr lang="en-US" sz="5400" smtClean="0"/>
              <a:t>2009 study, </a:t>
            </a:r>
            <a:r>
              <a:rPr lang="en-US" sz="5400" dirty="0" smtClean="0"/>
              <a:t>2 large dairies compared two groups of  bred heifers, 25 animals in confinement and 25 on pasture.</a:t>
            </a:r>
          </a:p>
          <a:p>
            <a:r>
              <a:rPr lang="en-US" sz="5400" dirty="0" smtClean="0"/>
              <a:t>After freshening health, parameters were compared. (See results above)</a:t>
            </a:r>
            <a:endParaRPr lang="en-US" sz="5400" dirty="0"/>
          </a:p>
        </p:txBody>
      </p:sp>
      <p:pic>
        <p:nvPicPr>
          <p:cNvPr id="25" name="Picture 24" descr="with pedo.jpg"/>
          <p:cNvPicPr>
            <a:picLocks noChangeAspect="1"/>
          </p:cNvPicPr>
          <p:nvPr/>
        </p:nvPicPr>
        <p:blipFill>
          <a:blip r:embed="rId7" cstate="print"/>
          <a:srcRect b="9677"/>
          <a:stretch>
            <a:fillRect/>
          </a:stretch>
        </p:blipFill>
        <p:spPr>
          <a:xfrm>
            <a:off x="10134600" y="24333200"/>
            <a:ext cx="4724400" cy="5689600"/>
          </a:xfrm>
          <a:prstGeom prst="rect">
            <a:avLst/>
          </a:prstGeom>
        </p:spPr>
      </p:pic>
      <p:sp>
        <p:nvSpPr>
          <p:cNvPr id="27" name="TextBox 26"/>
          <p:cNvSpPr txBox="1"/>
          <p:nvPr/>
        </p:nvSpPr>
        <p:spPr>
          <a:xfrm>
            <a:off x="14935200" y="24384000"/>
            <a:ext cx="23469600" cy="6740307"/>
          </a:xfrm>
          <a:prstGeom prst="rect">
            <a:avLst/>
          </a:prstGeom>
          <a:solidFill>
            <a:schemeClr val="bg1">
              <a:lumMod val="85000"/>
              <a:alpha val="50000"/>
            </a:schemeClr>
          </a:solidFill>
        </p:spPr>
        <p:txBody>
          <a:bodyPr wrap="square" rtlCol="0">
            <a:spAutoFit/>
          </a:bodyPr>
          <a:lstStyle/>
          <a:p>
            <a:r>
              <a:rPr lang="en-US" sz="5400" dirty="0" smtClean="0"/>
              <a:t>In a 2010-11 study pedometers were </a:t>
            </a:r>
          </a:p>
          <a:p>
            <a:r>
              <a:rPr lang="en-US" sz="5400" dirty="0" smtClean="0"/>
              <a:t>attached to a group of heifers. </a:t>
            </a:r>
          </a:p>
          <a:p>
            <a:r>
              <a:rPr lang="en-US" sz="5400" dirty="0" smtClean="0"/>
              <a:t>Results established the difference in exercise heifers experience in grazing vs. in confinement. See results in graph above and to the right, notice estrous cycle captured in two of the animals.</a:t>
            </a:r>
          </a:p>
          <a:p>
            <a:r>
              <a:rPr lang="en-US" sz="5400" dirty="0" smtClean="0"/>
              <a:t> Exercise is believed to be the basis of the health benefit for heifers. More study is needed to determine  body fat and muscle differences between the two groups.</a:t>
            </a:r>
            <a:endParaRPr lang="en-US" sz="5400" dirty="0"/>
          </a:p>
        </p:txBody>
      </p:sp>
      <p:graphicFrame>
        <p:nvGraphicFramePr>
          <p:cNvPr id="8" name="Chart 7"/>
          <p:cNvGraphicFramePr/>
          <p:nvPr/>
        </p:nvGraphicFramePr>
        <p:xfrm>
          <a:off x="26365200" y="18440400"/>
          <a:ext cx="12039600" cy="7453312"/>
        </p:xfrm>
        <a:graphic>
          <a:graphicData uri="http://schemas.openxmlformats.org/drawingml/2006/chart">
            <c:chart xmlns:c="http://schemas.openxmlformats.org/drawingml/2006/chart" xmlns:r="http://schemas.openxmlformats.org/officeDocument/2006/relationships" r:id="rId8"/>
          </a:graphicData>
        </a:graphic>
      </p:graphicFrame>
      <p:sp>
        <p:nvSpPr>
          <p:cNvPr id="28" name="Oval 27"/>
          <p:cNvSpPr/>
          <p:nvPr/>
        </p:nvSpPr>
        <p:spPr>
          <a:xfrm>
            <a:off x="12496800" y="28346400"/>
            <a:ext cx="1752600" cy="1371600"/>
          </a:xfrm>
          <a:prstGeom prst="ellipse">
            <a:avLst/>
          </a:prstGeom>
          <a:noFill/>
          <a:ln w="5715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p:cNvSpPr txBox="1"/>
          <p:nvPr/>
        </p:nvSpPr>
        <p:spPr>
          <a:xfrm>
            <a:off x="27203400" y="33756600"/>
            <a:ext cx="4648200" cy="1415772"/>
          </a:xfrm>
          <a:prstGeom prst="rect">
            <a:avLst/>
          </a:prstGeom>
          <a:noFill/>
        </p:spPr>
        <p:txBody>
          <a:bodyPr wrap="square" rtlCol="0">
            <a:spAutoFit/>
          </a:bodyPr>
          <a:lstStyle/>
          <a:p>
            <a:endParaRPr lang="en-US" dirty="0"/>
          </a:p>
        </p:txBody>
      </p:sp>
      <p:pic>
        <p:nvPicPr>
          <p:cNvPr id="2" name="Picture 2" descr="C:\Users\afb3\Documents\My Documents\My Pictures\work\logos\SARE_Northeast_CMYK[1].jpg"/>
          <p:cNvPicPr>
            <a:picLocks noChangeAspect="1" noChangeArrowheads="1"/>
          </p:cNvPicPr>
          <p:nvPr/>
        </p:nvPicPr>
        <p:blipFill>
          <a:blip r:embed="rId9" cstate="print"/>
          <a:srcRect/>
          <a:stretch>
            <a:fillRect/>
          </a:stretch>
        </p:blipFill>
        <p:spPr bwMode="auto">
          <a:xfrm>
            <a:off x="33756600" y="34259375"/>
            <a:ext cx="4648200" cy="4221625"/>
          </a:xfrm>
          <a:prstGeom prst="rect">
            <a:avLst/>
          </a:prstGeom>
          <a:noFill/>
        </p:spPr>
      </p:pic>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Flow">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Flow</Template>
  <TotalTime>685</TotalTime>
  <Words>300</Words>
  <Application>Microsoft Office PowerPoint</Application>
  <PresentationFormat>Custom</PresentationFormat>
  <Paragraphs>41</Paragraphs>
  <Slides>1</Slides>
  <Notes>0</Notes>
  <HiddenSlides>0</HiddenSlides>
  <MMClips>0</MMClips>
  <ScaleCrop>false</ScaleCrop>
  <HeadingPairs>
    <vt:vector size="4" baseType="variant">
      <vt:variant>
        <vt:lpstr>Theme</vt:lpstr>
      </vt:variant>
      <vt:variant>
        <vt:i4>1</vt:i4>
      </vt:variant>
      <vt:variant>
        <vt:lpstr>Slide Titles</vt:lpstr>
      </vt:variant>
      <vt:variant>
        <vt:i4>1</vt:i4>
      </vt:variant>
    </vt:vector>
  </HeadingPairs>
  <TitlesOfParts>
    <vt:vector size="2" baseType="lpstr">
      <vt:lpstr>Flow</vt:lpstr>
      <vt:lpstr>Slide 1</vt:lpstr>
    </vt:vector>
  </TitlesOfParts>
  <Company>Cornell University</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A Fay Benson</dc:creator>
  <cp:lastModifiedBy>A Fay Benson</cp:lastModifiedBy>
  <cp:revision>10</cp:revision>
  <dcterms:created xsi:type="dcterms:W3CDTF">2012-01-13T15:05:42Z</dcterms:created>
  <dcterms:modified xsi:type="dcterms:W3CDTF">2013-01-28T15:01:14Z</dcterms:modified>
</cp:coreProperties>
</file>