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52A8-E15E-4AC2-9D8B-5381813C4F3E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58E7-7ABC-4A4D-A3F1-16D2C7A9F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1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52A8-E15E-4AC2-9D8B-5381813C4F3E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58E7-7ABC-4A4D-A3F1-16D2C7A9F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9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52A8-E15E-4AC2-9D8B-5381813C4F3E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58E7-7ABC-4A4D-A3F1-16D2C7A9F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3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52A8-E15E-4AC2-9D8B-5381813C4F3E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58E7-7ABC-4A4D-A3F1-16D2C7A9F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7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52A8-E15E-4AC2-9D8B-5381813C4F3E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58E7-7ABC-4A4D-A3F1-16D2C7A9F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8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52A8-E15E-4AC2-9D8B-5381813C4F3E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58E7-7ABC-4A4D-A3F1-16D2C7A9F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3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52A8-E15E-4AC2-9D8B-5381813C4F3E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58E7-7ABC-4A4D-A3F1-16D2C7A9F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43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52A8-E15E-4AC2-9D8B-5381813C4F3E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58E7-7ABC-4A4D-A3F1-16D2C7A9F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2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52A8-E15E-4AC2-9D8B-5381813C4F3E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58E7-7ABC-4A4D-A3F1-16D2C7A9F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5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52A8-E15E-4AC2-9D8B-5381813C4F3E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58E7-7ABC-4A4D-A3F1-16D2C7A9F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3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52A8-E15E-4AC2-9D8B-5381813C4F3E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58E7-7ABC-4A4D-A3F1-16D2C7A9F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1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E52A8-E15E-4AC2-9D8B-5381813C4F3E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E58E7-7ABC-4A4D-A3F1-16D2C7A9F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495800"/>
            <a:ext cx="6781800" cy="1066800"/>
          </a:xfrm>
        </p:spPr>
        <p:txBody>
          <a:bodyPr>
            <a:normAutofit/>
          </a:bodyPr>
          <a:lstStyle/>
          <a:p>
            <a:pPr algn="l"/>
            <a:r>
              <a:rPr lang="en-US" sz="1400" dirty="0">
                <a:solidFill>
                  <a:schemeClr val="tx1"/>
                </a:solidFill>
              </a:rPr>
              <a:t>Figure 2</a:t>
            </a:r>
            <a:r>
              <a:rPr lang="en-US" sz="1400" dirty="0" smtClean="0">
                <a:solidFill>
                  <a:schemeClr val="tx1"/>
                </a:solidFill>
              </a:rPr>
              <a:t>. </a:t>
            </a:r>
            <a:r>
              <a:rPr lang="en-US" sz="1400" dirty="0">
                <a:solidFill>
                  <a:schemeClr val="tx1"/>
                </a:solidFill>
              </a:rPr>
              <a:t>Number (log) of pea aphids retrieved from all cages containing either juveniles only, adults only, or a combination of both adults and juveniles. A post-hoc comparison shows significant differences between juvenile only </a:t>
            </a:r>
            <a:r>
              <a:rPr lang="en-US" sz="1400" dirty="0" smtClean="0">
                <a:solidFill>
                  <a:schemeClr val="tx1"/>
                </a:solidFill>
              </a:rPr>
              <a:t>treatments </a:t>
            </a:r>
            <a:r>
              <a:rPr lang="en-US" sz="1400" dirty="0" smtClean="0">
                <a:solidFill>
                  <a:schemeClr val="tx1"/>
                </a:solidFill>
              </a:rPr>
              <a:t>and those </a:t>
            </a:r>
            <a:r>
              <a:rPr lang="en-US" sz="1400" dirty="0" smtClean="0">
                <a:solidFill>
                  <a:schemeClr val="tx1"/>
                </a:solidFill>
              </a:rPr>
              <a:t>treatments </a:t>
            </a:r>
            <a:r>
              <a:rPr lang="en-US" sz="1400" dirty="0" smtClean="0">
                <a:solidFill>
                  <a:schemeClr val="tx1"/>
                </a:solidFill>
              </a:rPr>
              <a:t>containing a </a:t>
            </a:r>
            <a:r>
              <a:rPr lang="en-US" sz="1400" dirty="0">
                <a:solidFill>
                  <a:schemeClr val="tx1"/>
                </a:solidFill>
              </a:rPr>
              <a:t>combination of both adults and juveniles. 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351364"/>
              </p:ext>
            </p:extLst>
          </p:nvPr>
        </p:nvGraphicFramePr>
        <p:xfrm>
          <a:off x="5334000" y="1066800"/>
          <a:ext cx="2514601" cy="1894525"/>
        </p:xfrm>
        <a:graphic>
          <a:graphicData uri="http://schemas.openxmlformats.org/drawingml/2006/table">
            <a:tbl>
              <a:tblPr firstRow="1" bandRow="1" bandCol="1"/>
              <a:tblGrid>
                <a:gridCol w="685800"/>
                <a:gridCol w="856379"/>
                <a:gridCol w="972422"/>
              </a:tblGrid>
              <a:tr h="22860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Tukey’s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HSD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A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A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Life Stage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A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p-value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A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0F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adult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both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0.258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adult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juvenile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0.644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0F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both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A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juvenile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A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0.042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A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819461"/>
              </p:ext>
            </p:extLst>
          </p:nvPr>
        </p:nvGraphicFramePr>
        <p:xfrm>
          <a:off x="457200" y="533400"/>
          <a:ext cx="4648200" cy="3592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SPW 12.0 Graph" r:id="rId3" imgW="6062247" imgH="4742506" progId="SigmaPlotGraphicObject.11">
                  <p:embed/>
                </p:oleObj>
              </mc:Choice>
              <mc:Fallback>
                <p:oleObj name="SPW 12.0 Graph" r:id="rId3" imgW="6062247" imgH="4742506" progId="SigmaPlotGraphicObject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3400"/>
                        <a:ext cx="4648200" cy="35921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7896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SPW 12.0 Graph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ramirezlab</dc:creator>
  <cp:lastModifiedBy>ramirezlab</cp:lastModifiedBy>
  <cp:revision>4</cp:revision>
  <dcterms:created xsi:type="dcterms:W3CDTF">2013-01-03T22:34:37Z</dcterms:created>
  <dcterms:modified xsi:type="dcterms:W3CDTF">2013-01-08T18:44:56Z</dcterms:modified>
</cp:coreProperties>
</file>