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146"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94275E-8CB3-4498-A019-94E5F691F663}" type="datetimeFigureOut">
              <a:rPr lang="en-US" smtClean="0"/>
              <a:t>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231BAB-2F01-4E7F-BDB7-2FCE0AEA0564}" type="slidenum">
              <a:rPr lang="en-US" smtClean="0"/>
              <a:t>‹#›</a:t>
            </a:fld>
            <a:endParaRPr lang="en-US"/>
          </a:p>
        </p:txBody>
      </p:sp>
    </p:spTree>
    <p:extLst>
      <p:ext uri="{BB962C8B-B14F-4D97-AF65-F5344CB8AC3E}">
        <p14:creationId xmlns:p14="http://schemas.microsoft.com/office/powerpoint/2010/main" val="2486077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94275E-8CB3-4498-A019-94E5F691F663}" type="datetimeFigureOut">
              <a:rPr lang="en-US" smtClean="0"/>
              <a:t>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231BAB-2F01-4E7F-BDB7-2FCE0AEA0564}" type="slidenum">
              <a:rPr lang="en-US" smtClean="0"/>
              <a:t>‹#›</a:t>
            </a:fld>
            <a:endParaRPr lang="en-US"/>
          </a:p>
        </p:txBody>
      </p:sp>
    </p:spTree>
    <p:extLst>
      <p:ext uri="{BB962C8B-B14F-4D97-AF65-F5344CB8AC3E}">
        <p14:creationId xmlns:p14="http://schemas.microsoft.com/office/powerpoint/2010/main" val="2869492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94275E-8CB3-4498-A019-94E5F691F663}" type="datetimeFigureOut">
              <a:rPr lang="en-US" smtClean="0"/>
              <a:t>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231BAB-2F01-4E7F-BDB7-2FCE0AEA0564}" type="slidenum">
              <a:rPr lang="en-US" smtClean="0"/>
              <a:t>‹#›</a:t>
            </a:fld>
            <a:endParaRPr lang="en-US"/>
          </a:p>
        </p:txBody>
      </p:sp>
    </p:spTree>
    <p:extLst>
      <p:ext uri="{BB962C8B-B14F-4D97-AF65-F5344CB8AC3E}">
        <p14:creationId xmlns:p14="http://schemas.microsoft.com/office/powerpoint/2010/main" val="2844931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94275E-8CB3-4498-A019-94E5F691F663}" type="datetimeFigureOut">
              <a:rPr lang="en-US" smtClean="0"/>
              <a:t>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231BAB-2F01-4E7F-BDB7-2FCE0AEA0564}" type="slidenum">
              <a:rPr lang="en-US" smtClean="0"/>
              <a:t>‹#›</a:t>
            </a:fld>
            <a:endParaRPr lang="en-US"/>
          </a:p>
        </p:txBody>
      </p:sp>
    </p:spTree>
    <p:extLst>
      <p:ext uri="{BB962C8B-B14F-4D97-AF65-F5344CB8AC3E}">
        <p14:creationId xmlns:p14="http://schemas.microsoft.com/office/powerpoint/2010/main" val="4194507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94275E-8CB3-4498-A019-94E5F691F663}" type="datetimeFigureOut">
              <a:rPr lang="en-US" smtClean="0"/>
              <a:t>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231BAB-2F01-4E7F-BDB7-2FCE0AEA0564}" type="slidenum">
              <a:rPr lang="en-US" smtClean="0"/>
              <a:t>‹#›</a:t>
            </a:fld>
            <a:endParaRPr lang="en-US"/>
          </a:p>
        </p:txBody>
      </p:sp>
    </p:spTree>
    <p:extLst>
      <p:ext uri="{BB962C8B-B14F-4D97-AF65-F5344CB8AC3E}">
        <p14:creationId xmlns:p14="http://schemas.microsoft.com/office/powerpoint/2010/main" val="343213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94275E-8CB3-4498-A019-94E5F691F663}" type="datetimeFigureOut">
              <a:rPr lang="en-US" smtClean="0"/>
              <a:t>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231BAB-2F01-4E7F-BDB7-2FCE0AEA0564}" type="slidenum">
              <a:rPr lang="en-US" smtClean="0"/>
              <a:t>‹#›</a:t>
            </a:fld>
            <a:endParaRPr lang="en-US"/>
          </a:p>
        </p:txBody>
      </p:sp>
    </p:spTree>
    <p:extLst>
      <p:ext uri="{BB962C8B-B14F-4D97-AF65-F5344CB8AC3E}">
        <p14:creationId xmlns:p14="http://schemas.microsoft.com/office/powerpoint/2010/main" val="3918063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94275E-8CB3-4498-A019-94E5F691F663}" type="datetimeFigureOut">
              <a:rPr lang="en-US" smtClean="0"/>
              <a:t>1/3/2013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231BAB-2F01-4E7F-BDB7-2FCE0AEA0564}" type="slidenum">
              <a:rPr lang="en-US" smtClean="0"/>
              <a:t>‹#›</a:t>
            </a:fld>
            <a:endParaRPr lang="en-US"/>
          </a:p>
        </p:txBody>
      </p:sp>
    </p:spTree>
    <p:extLst>
      <p:ext uri="{BB962C8B-B14F-4D97-AF65-F5344CB8AC3E}">
        <p14:creationId xmlns:p14="http://schemas.microsoft.com/office/powerpoint/2010/main" val="1122588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94275E-8CB3-4498-A019-94E5F691F663}" type="datetimeFigureOut">
              <a:rPr lang="en-US" smtClean="0"/>
              <a:t>1/3/2013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231BAB-2F01-4E7F-BDB7-2FCE0AEA0564}" type="slidenum">
              <a:rPr lang="en-US" smtClean="0"/>
              <a:t>‹#›</a:t>
            </a:fld>
            <a:endParaRPr lang="en-US"/>
          </a:p>
        </p:txBody>
      </p:sp>
    </p:spTree>
    <p:extLst>
      <p:ext uri="{BB962C8B-B14F-4D97-AF65-F5344CB8AC3E}">
        <p14:creationId xmlns:p14="http://schemas.microsoft.com/office/powerpoint/2010/main" val="3094808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94275E-8CB3-4498-A019-94E5F691F663}" type="datetimeFigureOut">
              <a:rPr lang="en-US" smtClean="0"/>
              <a:t>1/3/2013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231BAB-2F01-4E7F-BDB7-2FCE0AEA0564}" type="slidenum">
              <a:rPr lang="en-US" smtClean="0"/>
              <a:t>‹#›</a:t>
            </a:fld>
            <a:endParaRPr lang="en-US"/>
          </a:p>
        </p:txBody>
      </p:sp>
    </p:spTree>
    <p:extLst>
      <p:ext uri="{BB962C8B-B14F-4D97-AF65-F5344CB8AC3E}">
        <p14:creationId xmlns:p14="http://schemas.microsoft.com/office/powerpoint/2010/main" val="41244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94275E-8CB3-4498-A019-94E5F691F663}" type="datetimeFigureOut">
              <a:rPr lang="en-US" smtClean="0"/>
              <a:t>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231BAB-2F01-4E7F-BDB7-2FCE0AEA0564}" type="slidenum">
              <a:rPr lang="en-US" smtClean="0"/>
              <a:t>‹#›</a:t>
            </a:fld>
            <a:endParaRPr lang="en-US"/>
          </a:p>
        </p:txBody>
      </p:sp>
    </p:spTree>
    <p:extLst>
      <p:ext uri="{BB962C8B-B14F-4D97-AF65-F5344CB8AC3E}">
        <p14:creationId xmlns:p14="http://schemas.microsoft.com/office/powerpoint/2010/main" val="1958767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94275E-8CB3-4498-A019-94E5F691F663}" type="datetimeFigureOut">
              <a:rPr lang="en-US" smtClean="0"/>
              <a:t>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231BAB-2F01-4E7F-BDB7-2FCE0AEA0564}" type="slidenum">
              <a:rPr lang="en-US" smtClean="0"/>
              <a:t>‹#›</a:t>
            </a:fld>
            <a:endParaRPr lang="en-US"/>
          </a:p>
        </p:txBody>
      </p:sp>
    </p:spTree>
    <p:extLst>
      <p:ext uri="{BB962C8B-B14F-4D97-AF65-F5344CB8AC3E}">
        <p14:creationId xmlns:p14="http://schemas.microsoft.com/office/powerpoint/2010/main" val="1931184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94275E-8CB3-4498-A019-94E5F691F663}" type="datetimeFigureOut">
              <a:rPr lang="en-US" smtClean="0"/>
              <a:t>1/3/2013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231BAB-2F01-4E7F-BDB7-2FCE0AEA0564}" type="slidenum">
              <a:rPr lang="en-US" smtClean="0"/>
              <a:t>‹#›</a:t>
            </a:fld>
            <a:endParaRPr lang="en-US"/>
          </a:p>
        </p:txBody>
      </p:sp>
    </p:spTree>
    <p:extLst>
      <p:ext uri="{BB962C8B-B14F-4D97-AF65-F5344CB8AC3E}">
        <p14:creationId xmlns:p14="http://schemas.microsoft.com/office/powerpoint/2010/main" val="5705821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package" Target="../embeddings/Microsoft_Word_Document1.docx"/><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p:nvPr/>
        </p:nvPicPr>
        <p:blipFill>
          <a:blip r:embed="rId3" cstate="print">
            <a:extLst>
              <a:ext uri="{28A0092B-C50C-407E-A947-70E740481C1C}">
                <a14:useLocalDpi xmlns:a14="http://schemas.microsoft.com/office/drawing/2010/main" val="0"/>
              </a:ext>
            </a:extLst>
          </a:blip>
          <a:srcRect l="1202" t="1378" r="1202" b="1884"/>
          <a:stretch>
            <a:fillRect/>
          </a:stretch>
        </p:blipFill>
        <p:spPr bwMode="auto">
          <a:xfrm>
            <a:off x="553375" y="609600"/>
            <a:ext cx="4572000" cy="4114800"/>
          </a:xfrm>
          <a:prstGeom prst="rect">
            <a:avLst/>
          </a:prstGeom>
          <a:noFill/>
          <a:ln w="9525" cmpd="sng">
            <a:noFill/>
            <a:miter lim="800000"/>
            <a:headEnd/>
            <a:tailEnd/>
          </a:ln>
          <a:effectLst/>
        </p:spPr>
      </p:pic>
      <p:pic>
        <p:nvPicPr>
          <p:cNvPr id="8" name="Picture 7"/>
          <p:cNvPicPr/>
          <p:nvPr/>
        </p:nvPicPr>
        <p:blipFill>
          <a:blip r:embed="rId4" cstate="print">
            <a:extLst>
              <a:ext uri="{28A0092B-C50C-407E-A947-70E740481C1C}">
                <a14:useLocalDpi xmlns:a14="http://schemas.microsoft.com/office/drawing/2010/main" val="0"/>
              </a:ext>
            </a:extLst>
          </a:blip>
          <a:srcRect l="2779" t="6749" r="1295" b="6747"/>
          <a:stretch>
            <a:fillRect/>
          </a:stretch>
        </p:blipFill>
        <p:spPr bwMode="auto">
          <a:xfrm>
            <a:off x="5029200" y="1066800"/>
            <a:ext cx="2895600" cy="914400"/>
          </a:xfrm>
          <a:prstGeom prst="rect">
            <a:avLst/>
          </a:prstGeom>
          <a:noFill/>
          <a:ln w="9525">
            <a:noFill/>
            <a:miter lim="800000"/>
            <a:headEnd/>
            <a:tailEnd/>
          </a:ln>
        </p:spPr>
      </p:pic>
      <p:graphicFrame>
        <p:nvGraphicFramePr>
          <p:cNvPr id="11" name="Object 10"/>
          <p:cNvGraphicFramePr>
            <a:graphicFrameLocks noChangeAspect="1"/>
          </p:cNvGraphicFramePr>
          <p:nvPr>
            <p:extLst>
              <p:ext uri="{D42A27DB-BD31-4B8C-83A1-F6EECF244321}">
                <p14:modId xmlns:p14="http://schemas.microsoft.com/office/powerpoint/2010/main" val="1186172094"/>
              </p:ext>
            </p:extLst>
          </p:nvPr>
        </p:nvGraphicFramePr>
        <p:xfrm>
          <a:off x="1378211" y="1905000"/>
          <a:ext cx="7301977" cy="1573395"/>
        </p:xfrm>
        <a:graphic>
          <a:graphicData uri="http://schemas.openxmlformats.org/presentationml/2006/ole">
            <mc:AlternateContent xmlns:mc="http://schemas.openxmlformats.org/markup-compatibility/2006">
              <mc:Choice xmlns:v="urn:schemas-microsoft-com:vml" Requires="v">
                <p:oleObj spid="_x0000_s1035" name="Document" r:id="rId5" imgW="5956042" imgH="1265809" progId="Word.Document.12">
                  <p:embed/>
                </p:oleObj>
              </mc:Choice>
              <mc:Fallback>
                <p:oleObj name="Document" r:id="rId5" imgW="5956042" imgH="1265809" progId="Word.Document.12">
                  <p:embed/>
                  <p:pic>
                    <p:nvPicPr>
                      <p:cNvPr id="0" name=""/>
                      <p:cNvPicPr/>
                      <p:nvPr/>
                    </p:nvPicPr>
                    <p:blipFill>
                      <a:blip r:embed="rId6"/>
                      <a:stretch>
                        <a:fillRect/>
                      </a:stretch>
                    </p:blipFill>
                    <p:spPr>
                      <a:xfrm>
                        <a:off x="1378211" y="1905000"/>
                        <a:ext cx="7301977" cy="1573395"/>
                      </a:xfrm>
                      <a:prstGeom prst="rect">
                        <a:avLst/>
                      </a:prstGeom>
                    </p:spPr>
                  </p:pic>
                </p:oleObj>
              </mc:Fallback>
            </mc:AlternateContent>
          </a:graphicData>
        </a:graphic>
      </p:graphicFrame>
      <p:sp>
        <p:nvSpPr>
          <p:cNvPr id="12" name="TextBox 11"/>
          <p:cNvSpPr txBox="1"/>
          <p:nvPr/>
        </p:nvSpPr>
        <p:spPr>
          <a:xfrm>
            <a:off x="762000" y="4724400"/>
            <a:ext cx="7620000" cy="1600438"/>
          </a:xfrm>
          <a:prstGeom prst="rect">
            <a:avLst/>
          </a:prstGeom>
          <a:noFill/>
        </p:spPr>
        <p:txBody>
          <a:bodyPr wrap="square" rtlCol="0">
            <a:spAutoFit/>
          </a:bodyPr>
          <a:lstStyle/>
          <a:p>
            <a:r>
              <a:rPr lang="en-US" sz="1400" dirty="0"/>
              <a:t>Figure </a:t>
            </a:r>
            <a:r>
              <a:rPr lang="en-US" sz="1400" dirty="0"/>
              <a:t>3</a:t>
            </a:r>
            <a:r>
              <a:rPr lang="en-US" sz="1400" dirty="0" smtClean="0"/>
              <a:t>. </a:t>
            </a:r>
            <a:r>
              <a:rPr lang="en-US" sz="1400" dirty="0"/>
              <a:t>Number (</a:t>
            </a:r>
            <a:r>
              <a:rPr lang="en-US" sz="1400" dirty="0" smtClean="0"/>
              <a:t>log</a:t>
            </a:r>
            <a:r>
              <a:rPr lang="en-US" sz="1100" dirty="0" smtClean="0"/>
              <a:t>10</a:t>
            </a:r>
            <a:r>
              <a:rPr lang="en-US" sz="1400" dirty="0" smtClean="0"/>
              <a:t>) </a:t>
            </a:r>
            <a:r>
              <a:rPr lang="en-US" sz="1400" dirty="0"/>
              <a:t>of </a:t>
            </a:r>
            <a:r>
              <a:rPr lang="en-US" sz="1400" dirty="0" smtClean="0"/>
              <a:t>pea aphids </a:t>
            </a:r>
            <a:r>
              <a:rPr lang="en-US" sz="1400" dirty="0"/>
              <a:t>retrieved from cages containing either no predators (control), a single life stage (either adults only or juveniles only), or two life stages (a combination </a:t>
            </a:r>
            <a:r>
              <a:rPr lang="en-US" sz="1400" dirty="0" smtClean="0"/>
              <a:t>of both </a:t>
            </a:r>
            <a:r>
              <a:rPr lang="en-US" sz="1400" dirty="0"/>
              <a:t>adults and </a:t>
            </a:r>
            <a:r>
              <a:rPr lang="en-US" sz="1400" dirty="0" smtClean="0"/>
              <a:t>juveniles in equal proportions).  2-way ANOVA </a:t>
            </a:r>
            <a:r>
              <a:rPr lang="en-US" sz="1400" dirty="0"/>
              <a:t>showed no significant interaction between species richness and number of life stages present, and no main effect of species richness. However,  the combined presence of both adults and juveniles, regardless of species richness, significantly depressed pea aphid populations </a:t>
            </a:r>
            <a:r>
              <a:rPr lang="en-US" sz="1400" dirty="0" smtClean="0"/>
              <a:t>better </a:t>
            </a:r>
            <a:r>
              <a:rPr lang="en-US" sz="1400" dirty="0"/>
              <a:t>than </a:t>
            </a:r>
            <a:r>
              <a:rPr lang="en-US" sz="1400" dirty="0" smtClean="0"/>
              <a:t>treatments </a:t>
            </a:r>
            <a:r>
              <a:rPr lang="en-US" sz="1400" dirty="0"/>
              <a:t>containing </a:t>
            </a:r>
            <a:r>
              <a:rPr lang="en-US" sz="1400" dirty="0" smtClean="0"/>
              <a:t> one life stage (adults only </a:t>
            </a:r>
            <a:r>
              <a:rPr lang="en-US" sz="1400" dirty="0"/>
              <a:t>or juveniles </a:t>
            </a:r>
            <a:r>
              <a:rPr lang="en-US" sz="1400" dirty="0" smtClean="0"/>
              <a:t>only) </a:t>
            </a:r>
            <a:r>
              <a:rPr lang="en-US" sz="1400" dirty="0"/>
              <a:t>(p &lt; 0.05).</a:t>
            </a:r>
          </a:p>
        </p:txBody>
      </p:sp>
    </p:spTree>
    <p:extLst>
      <p:ext uri="{BB962C8B-B14F-4D97-AF65-F5344CB8AC3E}">
        <p14:creationId xmlns:p14="http://schemas.microsoft.com/office/powerpoint/2010/main" val="18698120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112</Words>
  <Application>Microsoft Office PowerPoint</Application>
  <PresentationFormat>On-screen Show (4:3)</PresentationFormat>
  <Paragraphs>1</Paragraphs>
  <Slides>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Office Theme</vt:lpstr>
      <vt:lpstr>Document</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ramirezlab</dc:creator>
  <cp:lastModifiedBy>ramirezlab</cp:lastModifiedBy>
  <cp:revision>6</cp:revision>
  <dcterms:created xsi:type="dcterms:W3CDTF">2013-01-03T22:06:03Z</dcterms:created>
  <dcterms:modified xsi:type="dcterms:W3CDTF">2013-01-03T22:43:40Z</dcterms:modified>
</cp:coreProperties>
</file>