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E5337-8306-413D-A3DE-857939145C9A}" type="datetimeFigureOut">
              <a:rPr lang="en-US"/>
              <a:pPr>
                <a:defRPr/>
              </a:pPr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69993-4465-411F-93BA-D12786D00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03998-A4A8-4B92-A281-FC7F1D1B77EA}" type="datetimeFigureOut">
              <a:rPr lang="en-US"/>
              <a:pPr>
                <a:defRPr/>
              </a:pPr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52643-E82B-404D-B062-CB908DD24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84F5E-9CB9-4DF2-AEBF-8CE090912554}" type="datetimeFigureOut">
              <a:rPr lang="en-US"/>
              <a:pPr>
                <a:defRPr/>
              </a:pPr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CC121-449A-45B8-A758-A5EDB7CB5F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1EA4A-C446-4170-820C-804E5219E6E9}" type="datetimeFigureOut">
              <a:rPr lang="en-US"/>
              <a:pPr>
                <a:defRPr/>
              </a:pPr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8CB37-8EF9-485D-9FFF-5076F59B9B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3E448-5438-41BB-BCBC-4722174176B4}" type="datetimeFigureOut">
              <a:rPr lang="en-US"/>
              <a:pPr>
                <a:defRPr/>
              </a:pPr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76B82-45D9-44E5-99A2-057B940511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BC929-83C4-4C81-919F-5F667B0158A0}" type="datetimeFigureOut">
              <a:rPr lang="en-US"/>
              <a:pPr>
                <a:defRPr/>
              </a:pPr>
              <a:t>11/30/2011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27E6A-B3E9-4517-BF2E-F197C1D865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6CFAD-B7D5-4E6F-9027-A68CF2522551}" type="datetimeFigureOut">
              <a:rPr lang="en-US"/>
              <a:pPr>
                <a:defRPr/>
              </a:pPr>
              <a:t>11/30/2011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F7A9D-0A12-4AF9-9129-C30787F2E8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08C09-CE19-4172-BE2F-3F98C488AF54}" type="datetimeFigureOut">
              <a:rPr lang="en-US"/>
              <a:pPr>
                <a:defRPr/>
              </a:pPr>
              <a:t>11/30/2011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6EA62-E42D-4E07-9A53-63051ABFDF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C51A8-5154-49EB-BCE0-62EF70EAC510}" type="datetimeFigureOut">
              <a:rPr lang="en-US"/>
              <a:pPr>
                <a:defRPr/>
              </a:pPr>
              <a:t>11/30/2011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087DC-5653-45C9-BFB2-48238BBB7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E7657-6966-4DA3-8989-0371B6C9B6DA}" type="datetimeFigureOut">
              <a:rPr lang="en-US"/>
              <a:pPr>
                <a:defRPr/>
              </a:pPr>
              <a:t>11/30/2011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22CF4-D572-4256-B6F9-F19DD887E0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4B061-D0B9-476F-A520-8F8B12C0A7AA}" type="datetimeFigureOut">
              <a:rPr lang="en-US"/>
              <a:pPr>
                <a:defRPr/>
              </a:pPr>
              <a:t>11/30/2011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004DA-E303-4DA4-896C-BC850C91AC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3173798-6720-4482-82A9-28E88214C68F}" type="datetimeFigureOut">
              <a:rPr lang="en-US"/>
              <a:pPr>
                <a:defRPr/>
              </a:pPr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7B4929-30E6-4F01-9A92-D36B1C566D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ubtitle 2"/>
          <p:cNvSpPr>
            <a:spLocks noGrp="1"/>
          </p:cNvSpPr>
          <p:nvPr>
            <p:ph type="subTitle" idx="1"/>
          </p:nvPr>
        </p:nvSpPr>
        <p:spPr>
          <a:xfrm>
            <a:off x="914400" y="5029200"/>
            <a:ext cx="6400800" cy="533400"/>
          </a:xfrm>
        </p:spPr>
        <p:txBody>
          <a:bodyPr/>
          <a:lstStyle/>
          <a:p>
            <a:r>
              <a:rPr lang="en-US" sz="120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Figure 1. Field plot set-up, showing uniform crop orientation within 4 30’ rows</a:t>
            </a:r>
          </a:p>
        </p:txBody>
      </p:sp>
      <p:sp>
        <p:nvSpPr>
          <p:cNvPr id="4" name="Rectangle 3"/>
          <p:cNvSpPr/>
          <p:nvPr/>
        </p:nvSpPr>
        <p:spPr>
          <a:xfrm>
            <a:off x="1828800" y="4343400"/>
            <a:ext cx="4572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Summer Squash</a:t>
            </a:r>
            <a:endParaRPr lang="en-US" sz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28800" y="1600200"/>
            <a:ext cx="4572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Okra</a:t>
            </a:r>
            <a:endParaRPr lang="en-US" sz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0" y="3429000"/>
            <a:ext cx="4572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Sweet Pepper</a:t>
            </a:r>
            <a:endParaRPr lang="en-US" sz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0" y="2514600"/>
            <a:ext cx="4572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Tomato</a:t>
            </a:r>
            <a:endParaRPr lang="en-US" sz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3318" name="Picture 2" descr="C:\Users\cmathews\AppData\Local\Microsoft\Windows\Temporary Internet Files\Content.IE5\E3UT48TH\MC900329243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1066800"/>
            <a:ext cx="5334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319" name="Group 15"/>
          <p:cNvGrpSpPr>
            <a:grpSpLocks/>
          </p:cNvGrpSpPr>
          <p:nvPr/>
        </p:nvGrpSpPr>
        <p:grpSpPr bwMode="auto">
          <a:xfrm>
            <a:off x="1295400" y="1600200"/>
            <a:ext cx="457200" cy="533400"/>
            <a:chOff x="1143000" y="1600200"/>
            <a:chExt cx="457200" cy="53340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1524000" y="1600200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447800" y="16002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447800" y="20574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29" name="Subtitle 2"/>
            <p:cNvSpPr txBox="1">
              <a:spLocks/>
            </p:cNvSpPr>
            <p:nvPr/>
          </p:nvSpPr>
          <p:spPr bwMode="auto">
            <a:xfrm>
              <a:off x="1143000" y="1752600"/>
              <a:ext cx="381000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Font typeface="Arial" charset="0"/>
                <a:buNone/>
              </a:pPr>
              <a:r>
                <a:rPr lang="en-US" sz="1200">
                  <a:latin typeface="Tahoma" pitchFamily="34" charset="0"/>
                  <a:cs typeface="Tahoma" pitchFamily="34" charset="0"/>
                </a:rPr>
                <a:t>3 ’</a:t>
              </a:r>
            </a:p>
          </p:txBody>
        </p:sp>
      </p:grpSp>
      <p:grpSp>
        <p:nvGrpSpPr>
          <p:cNvPr id="13320" name="Group 17"/>
          <p:cNvGrpSpPr>
            <a:grpSpLocks/>
          </p:cNvGrpSpPr>
          <p:nvPr/>
        </p:nvGrpSpPr>
        <p:grpSpPr bwMode="auto">
          <a:xfrm>
            <a:off x="1295400" y="2971800"/>
            <a:ext cx="457200" cy="533400"/>
            <a:chOff x="1143000" y="1600200"/>
            <a:chExt cx="457200" cy="533400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1524000" y="1600200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447800" y="16002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1447800" y="20574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25" name="Subtitle 2"/>
            <p:cNvSpPr txBox="1">
              <a:spLocks/>
            </p:cNvSpPr>
            <p:nvPr/>
          </p:nvSpPr>
          <p:spPr bwMode="auto">
            <a:xfrm>
              <a:off x="1143000" y="1752600"/>
              <a:ext cx="381000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Font typeface="Arial" charset="0"/>
                <a:buNone/>
              </a:pPr>
              <a:r>
                <a:rPr lang="en-US" sz="1200">
                  <a:latin typeface="Tahoma" pitchFamily="34" charset="0"/>
                  <a:cs typeface="Tahoma" pitchFamily="34" charset="0"/>
                </a:rPr>
                <a:t>3 ’</a:t>
              </a:r>
            </a:p>
          </p:txBody>
        </p:sp>
      </p:grpSp>
      <p:sp>
        <p:nvSpPr>
          <p:cNvPr id="13321" name="Subtitle 2"/>
          <p:cNvSpPr txBox="1">
            <a:spLocks/>
          </p:cNvSpPr>
          <p:nvPr/>
        </p:nvSpPr>
        <p:spPr bwMode="auto">
          <a:xfrm>
            <a:off x="1066800" y="3048000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1200">
                <a:latin typeface="Tahoma" pitchFamily="34" charset="0"/>
                <a:cs typeface="Tahoma" pitchFamily="34" charset="0"/>
              </a:rPr>
              <a:t>Aisle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ubtitle 2"/>
          <p:cNvSpPr>
            <a:spLocks noGrp="1"/>
          </p:cNvSpPr>
          <p:nvPr>
            <p:ph type="subTitle" idx="1"/>
          </p:nvPr>
        </p:nvSpPr>
        <p:spPr>
          <a:xfrm>
            <a:off x="685800" y="5105400"/>
            <a:ext cx="8001000" cy="533400"/>
          </a:xfrm>
        </p:spPr>
        <p:txBody>
          <a:bodyPr/>
          <a:lstStyle/>
          <a:p>
            <a:r>
              <a:rPr lang="en-US" sz="120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Figure 2. One replicate, showing control (left) and BMSB treatment (right) plots, with trap crop perimeter shown in black and RESCUE traps shown as red dot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267200" y="12954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5181600" y="1524000"/>
            <a:ext cx="3505200" cy="3276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86400" y="1828800"/>
            <a:ext cx="2819400" cy="2590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91200" y="3810000"/>
            <a:ext cx="2209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Summer Squash</a:t>
            </a:r>
            <a:endParaRPr lang="en-US" sz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91200" y="2133600"/>
            <a:ext cx="2209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Okra</a:t>
            </a:r>
            <a:endParaRPr lang="en-US" sz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91200" y="3276600"/>
            <a:ext cx="2209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Sweet Pepper</a:t>
            </a:r>
            <a:endParaRPr lang="en-US" sz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91200" y="2667000"/>
            <a:ext cx="2209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Tomato</a:t>
            </a:r>
            <a:endParaRPr lang="en-US" sz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5105400" y="11430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6" name="Subtitle 2"/>
          <p:cNvSpPr txBox="1">
            <a:spLocks/>
          </p:cNvSpPr>
          <p:nvPr/>
        </p:nvSpPr>
        <p:spPr bwMode="auto">
          <a:xfrm>
            <a:off x="4267200" y="762000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1200">
                <a:latin typeface="Tahoma" pitchFamily="34" charset="0"/>
                <a:cs typeface="Tahoma" pitchFamily="34" charset="0"/>
              </a:rPr>
              <a:t>Minimum 30’ buffer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4267200" y="11430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762000" y="1524000"/>
            <a:ext cx="3505200" cy="3276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371600" y="3810000"/>
            <a:ext cx="2209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Summer Squash</a:t>
            </a:r>
            <a:endParaRPr lang="en-US" sz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371600" y="2133600"/>
            <a:ext cx="2209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Okra</a:t>
            </a:r>
            <a:endParaRPr lang="en-US" sz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371600" y="3276600"/>
            <a:ext cx="2209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Sweet Pepper</a:t>
            </a:r>
            <a:endParaRPr lang="en-US" sz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371600" y="2667000"/>
            <a:ext cx="2209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Tomato</a:t>
            </a:r>
            <a:endParaRPr lang="en-US" sz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5257800" y="31242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6858000" y="16764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934200" y="45720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8458200" y="32004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ubtitle 2"/>
          <p:cNvSpPr>
            <a:spLocks noGrp="1"/>
          </p:cNvSpPr>
          <p:nvPr>
            <p:ph type="subTitle" idx="1"/>
          </p:nvPr>
        </p:nvSpPr>
        <p:spPr>
          <a:xfrm>
            <a:off x="914400" y="5029200"/>
            <a:ext cx="6858000" cy="533400"/>
          </a:xfrm>
        </p:spPr>
        <p:txBody>
          <a:bodyPr/>
          <a:lstStyle/>
          <a:p>
            <a:r>
              <a:rPr lang="en-US" sz="120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Figure 3. BMSB exclusion cage system covering 3 rows of staked tomatoes at Redbud Farm, 2011.</a:t>
            </a:r>
          </a:p>
        </p:txBody>
      </p:sp>
      <p:pic>
        <p:nvPicPr>
          <p:cNvPr id="15362" name="Picture 3" descr="stinkbug 014.JPG"/>
          <p:cNvPicPr>
            <a:picLocks noChangeAspect="1"/>
          </p:cNvPicPr>
          <p:nvPr/>
        </p:nvPicPr>
        <p:blipFill>
          <a:blip r:embed="rId2"/>
          <a:srcRect t="25000"/>
          <a:stretch>
            <a:fillRect/>
          </a:stretch>
        </p:blipFill>
        <p:spPr bwMode="auto">
          <a:xfrm>
            <a:off x="609600" y="623888"/>
            <a:ext cx="7696200" cy="432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79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Arial</vt:lpstr>
      <vt:lpstr>Tahoma</vt:lpstr>
      <vt:lpstr>Office Theme</vt:lpstr>
      <vt:lpstr>Slide 1</vt:lpstr>
      <vt:lpstr>Slide 2</vt:lpstr>
      <vt:lpstr>Slide 3</vt:lpstr>
    </vt:vector>
  </TitlesOfParts>
  <Company>Shepherd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cmathews</dc:creator>
  <cp:lastModifiedBy>user</cp:lastModifiedBy>
  <cp:revision>11</cp:revision>
  <dcterms:created xsi:type="dcterms:W3CDTF">2011-11-22T16:42:59Z</dcterms:created>
  <dcterms:modified xsi:type="dcterms:W3CDTF">2011-11-30T05:18:51Z</dcterms:modified>
</cp:coreProperties>
</file>