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2"/>
  </p:notesMasterIdLst>
  <p:handoutMasterIdLst>
    <p:handoutMasterId r:id="rId43"/>
  </p:handoutMasterIdLst>
  <p:sldIdLst>
    <p:sldId id="284" r:id="rId2"/>
    <p:sldId id="289" r:id="rId3"/>
    <p:sldId id="445" r:id="rId4"/>
    <p:sldId id="464" r:id="rId5"/>
    <p:sldId id="469" r:id="rId6"/>
    <p:sldId id="474" r:id="rId7"/>
    <p:sldId id="497" r:id="rId8"/>
    <p:sldId id="488" r:id="rId9"/>
    <p:sldId id="498" r:id="rId10"/>
    <p:sldId id="461" r:id="rId11"/>
    <p:sldId id="424" r:id="rId12"/>
    <p:sldId id="499" r:id="rId13"/>
    <p:sldId id="473" r:id="rId14"/>
    <p:sldId id="454" r:id="rId15"/>
    <p:sldId id="455" r:id="rId16"/>
    <p:sldId id="429" r:id="rId17"/>
    <p:sldId id="475" r:id="rId18"/>
    <p:sldId id="425" r:id="rId19"/>
    <p:sldId id="426" r:id="rId20"/>
    <p:sldId id="472" r:id="rId21"/>
    <p:sldId id="496" r:id="rId22"/>
    <p:sldId id="465" r:id="rId23"/>
    <p:sldId id="427" r:id="rId24"/>
    <p:sldId id="396" r:id="rId25"/>
    <p:sldId id="403" r:id="rId26"/>
    <p:sldId id="467" r:id="rId27"/>
    <p:sldId id="466" r:id="rId28"/>
    <p:sldId id="468" r:id="rId29"/>
    <p:sldId id="331" r:id="rId30"/>
    <p:sldId id="302" r:id="rId31"/>
    <p:sldId id="500" r:id="rId32"/>
    <p:sldId id="449" r:id="rId33"/>
    <p:sldId id="447" r:id="rId34"/>
    <p:sldId id="477" r:id="rId35"/>
    <p:sldId id="483" r:id="rId36"/>
    <p:sldId id="486" r:id="rId37"/>
    <p:sldId id="494" r:id="rId38"/>
    <p:sldId id="478" r:id="rId39"/>
    <p:sldId id="480" r:id="rId40"/>
    <p:sldId id="487" r:id="rId41"/>
  </p:sldIdLst>
  <p:sldSz cx="9144000" cy="6858000" type="screen4x3"/>
  <p:notesSz cx="7077075" cy="93837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86905" autoAdjust="0"/>
  </p:normalViewPr>
  <p:slideViewPr>
    <p:cSldViewPr>
      <p:cViewPr varScale="1">
        <p:scale>
          <a:sx n="62" d="100"/>
          <a:sy n="62" d="100"/>
        </p:scale>
        <p:origin x="-34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168" y="-84"/>
      </p:cViewPr>
      <p:guideLst>
        <p:guide orient="horz" pos="2955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85F43-A8DE-44C8-8395-0B5C9A84D06E}" type="datetimeFigureOut">
              <a:rPr lang="en-US" smtClean="0"/>
              <a:pPr/>
              <a:t>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22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9122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A656B-0316-49DD-94BF-4245010A8C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16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33D6-2967-4DAB-97E1-D1FAED891827}" type="datetimeFigureOut">
              <a:rPr lang="en-US" smtClean="0"/>
              <a:pPr/>
              <a:t>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57700"/>
            <a:ext cx="5661025" cy="4222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22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9122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77CDC-49E9-4BF5-99EB-6E43A7FA75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0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arenR"/>
            </a:pPr>
            <a:r>
              <a:rPr lang="en-US" dirty="0" smtClean="0"/>
              <a:t>Effect</a:t>
            </a:r>
            <a:r>
              <a:rPr lang="en-US" baseline="0" dirty="0" smtClean="0"/>
              <a:t> of temperature of total VEDU germination (%) tested under laboratory conditions.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Cumulative growing degree days at dates corresponding to observed 0, &gt;1 and &gt;50% cumulative VEDU seedling emergence at seven monitoring sites in the Pacific Northwest.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a) Box</a:t>
            </a:r>
            <a:r>
              <a:rPr lang="en-US" baseline="0" dirty="0" smtClean="0"/>
              <a:t> plots of cumulative seedling emergence across eight monitoring sites in the Pacific Northwest (n = 10 </a:t>
            </a:r>
            <a:r>
              <a:rPr lang="en-US" baseline="0" dirty="0" err="1" smtClean="0"/>
              <a:t>microplots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[Pavek] </a:t>
            </a:r>
          </a:p>
          <a:p>
            <a:endParaRPr lang="en-US" dirty="0" smtClean="0"/>
          </a:p>
          <a:p>
            <a:pPr marL="228600" indent="-228600">
              <a:buAutoNum type="alphaLcParenR"/>
            </a:pPr>
            <a:r>
              <a:rPr lang="en-US" baseline="0" dirty="0" smtClean="0"/>
              <a:t>Results of VEDU seed burial study at two sites and two burial depths (2 and 8 cm). Mean germination (%) at 1, 6, 12 and 24 months after burial.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Laboratory results of VEDU viability tests of non-germinated seeds collected from burial studies.  Germination (%) after 30 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r>
              <a:rPr lang="en-US" baseline="0" dirty="0" smtClean="0"/>
              <a:t> to litter effects on VEDU growth and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of low (5 g; 33%</a:t>
            </a:r>
            <a:r>
              <a:rPr lang="en-US" baseline="0" dirty="0" smtClean="0"/>
              <a:t> cover)</a:t>
            </a:r>
            <a:r>
              <a:rPr lang="en-US" dirty="0" smtClean="0"/>
              <a:t> and high (20 g;</a:t>
            </a:r>
            <a:r>
              <a:rPr lang="en-US" baseline="0" dirty="0" smtClean="0"/>
              <a:t> 99% cover)</a:t>
            </a:r>
            <a:r>
              <a:rPr lang="en-US" dirty="0" smtClean="0"/>
              <a:t> litter treatments.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arenR"/>
            </a:pPr>
            <a:r>
              <a:rPr lang="en-US" dirty="0" smtClean="0"/>
              <a:t>Effect of four litter treatments</a:t>
            </a:r>
            <a:r>
              <a:rPr lang="en-US" baseline="0" dirty="0" smtClean="0"/>
              <a:t> (0, 5, 10, 20 g) on VEDU seedling densities in Fall 2011. 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Effect of four litter treatment (0, 5, 10, 20 g) on VEDU seedling heights in Fall 2011.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arenR"/>
            </a:pPr>
            <a:r>
              <a:rPr lang="en-US" dirty="0" smtClean="0"/>
              <a:t>Raw Max/Min</a:t>
            </a:r>
            <a:r>
              <a:rPr lang="en-US" baseline="0" dirty="0" smtClean="0"/>
              <a:t> temperature data for litter control (0 g)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Raw Max/Min temperature data for high-litter (20 g) treatment.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a)</a:t>
            </a:r>
            <a:r>
              <a:rPr lang="en-US" baseline="0" dirty="0" smtClean="0"/>
              <a:t> Raw soil volume water content data across four litter treatments in 2011-2012 growing season.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initiated on October 15 2012. </a:t>
            </a:r>
            <a:r>
              <a:rPr lang="en-US" baseline="0" dirty="0" smtClean="0"/>
              <a:t> Ion-exchange resin probes in high VEDU litter (20 g) and no VEDU litter (0 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[Pavek] Updated VEDU distribution map in Pacific</a:t>
            </a:r>
            <a:r>
              <a:rPr lang="en-US" baseline="0" dirty="0" smtClean="0"/>
              <a:t> Northwest, produced by NRCS Plant Materials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a) Site characteristics of five study sites used for 2011-2012 herbicide control trial.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a) Mean VEDU</a:t>
            </a:r>
            <a:r>
              <a:rPr lang="en-US" baseline="0" dirty="0" smtClean="0"/>
              <a:t> control approximately 8 MAT following pre- and post-emergent treatments at four CRP study 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Mean forage production (</a:t>
            </a:r>
            <a:r>
              <a:rPr lang="en-US" dirty="0" err="1" smtClean="0"/>
              <a:t>tn</a:t>
            </a:r>
            <a:r>
              <a:rPr lang="en-US" dirty="0" smtClean="0"/>
              <a:t>/ac) 8</a:t>
            </a:r>
            <a:r>
              <a:rPr lang="en-US" baseline="0" dirty="0" smtClean="0"/>
              <a:t> months after herbicide treatments in a) </a:t>
            </a:r>
            <a:r>
              <a:rPr lang="en-US" baseline="0" dirty="0" err="1" smtClean="0"/>
              <a:t>bluebunch</a:t>
            </a:r>
            <a:r>
              <a:rPr lang="en-US" baseline="0" dirty="0" smtClean="0"/>
              <a:t> wheatgrass, b) timothy, c) smooth brome/</a:t>
            </a:r>
            <a:r>
              <a:rPr lang="en-US" baseline="0" dirty="0" err="1" smtClean="0"/>
              <a:t>orchardgrass</a:t>
            </a:r>
            <a:r>
              <a:rPr lang="en-US" baseline="0" dirty="0" smtClean="0"/>
              <a:t>, and d) intermediate wheatgrass plantings.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Perennial</a:t>
            </a:r>
            <a:r>
              <a:rPr lang="en-US" baseline="0" dirty="0" smtClean="0"/>
              <a:t> CRP and pasture grass yields as a percentage of the control at fives rates of </a:t>
            </a:r>
            <a:r>
              <a:rPr lang="en-US" baseline="0" dirty="0" err="1" smtClean="0"/>
              <a:t>sulfosulfuron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Perennial</a:t>
            </a:r>
            <a:r>
              <a:rPr lang="en-US" baseline="0" dirty="0" smtClean="0"/>
              <a:t> bunchgrass yields as a percentage of the control at fives rates of </a:t>
            </a:r>
            <a:r>
              <a:rPr lang="en-US" baseline="0" dirty="0" err="1" smtClean="0"/>
              <a:t>sulfosulfuron</a:t>
            </a:r>
            <a:r>
              <a:rPr lang="en-US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baseline="0" dirty="0" smtClean="0"/>
              <a:t>Timothy yields as a percentage of control at five rates of </a:t>
            </a:r>
            <a:r>
              <a:rPr lang="en-US" baseline="0" dirty="0" err="1" smtClean="0"/>
              <a:t>sulfosulfuron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Relative tolerance of perennial</a:t>
            </a:r>
            <a:r>
              <a:rPr lang="en-US" baseline="0" dirty="0" smtClean="0"/>
              <a:t> grass species to sulfonylurea.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a) See Mackey’s proposal for dates</a:t>
            </a:r>
            <a:r>
              <a:rPr lang="en-US" baseline="0" dirty="0" smtClean="0"/>
              <a:t> of treatment initiation.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[Wallace]</a:t>
            </a:r>
            <a:r>
              <a:rPr lang="en-US" baseline="0" dirty="0" smtClean="0"/>
              <a:t> Location of 2011-2012 degree day monitoring sites.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[Wallace]</a:t>
            </a:r>
            <a:r>
              <a:rPr lang="en-US" baseline="0" dirty="0" smtClean="0"/>
              <a:t> Site characteristics of 2011-2012 degree day model sites in Pacific Northwest.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Cumulated VEDU</a:t>
            </a:r>
            <a:r>
              <a:rPr lang="en-US" baseline="0" dirty="0" smtClean="0"/>
              <a:t> seedling emergence of 2011-2012 growing season across eight degree day model monitoring sites in the Pacific Northwest.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Phenological</a:t>
            </a:r>
            <a:r>
              <a:rPr lang="en-US" dirty="0" smtClean="0"/>
              <a:t> development of VEDU from vegetative</a:t>
            </a:r>
            <a:r>
              <a:rPr lang="en-US" baseline="0" dirty="0" smtClean="0"/>
              <a:t> to seed ripening stage in 2011-2012 growing season across eight degree day modeling monitoring 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of raw weather</a:t>
            </a:r>
            <a:r>
              <a:rPr lang="en-US" baseline="0" dirty="0" smtClean="0"/>
              <a:t> data in </a:t>
            </a:r>
            <a:r>
              <a:rPr lang="en-US" baseline="0" dirty="0" err="1" smtClean="0"/>
              <a:t>Anatone</a:t>
            </a:r>
            <a:r>
              <a:rPr lang="en-US" baseline="0" dirty="0" smtClean="0"/>
              <a:t> WA, including cumulative seedling emergence and </a:t>
            </a:r>
            <a:r>
              <a:rPr lang="en-US" baseline="0" dirty="0" err="1" smtClean="0"/>
              <a:t>phenological</a:t>
            </a:r>
            <a:r>
              <a:rPr lang="en-US" baseline="0" dirty="0" smtClean="0"/>
              <a:t> development plotted against soil volume water content and daily max and min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lphaLcParenR"/>
            </a:pPr>
            <a:r>
              <a:rPr lang="en-US" dirty="0" smtClean="0"/>
              <a:t>Soil</a:t>
            </a:r>
            <a:r>
              <a:rPr lang="en-US" baseline="0" dirty="0" smtClean="0"/>
              <a:t> volume water content prior to </a:t>
            </a:r>
            <a:r>
              <a:rPr lang="en-US" baseline="0" dirty="0" err="1" smtClean="0"/>
              <a:t>ventenata</a:t>
            </a:r>
            <a:r>
              <a:rPr lang="en-US" baseline="0" dirty="0" smtClean="0"/>
              <a:t> seedling emergence in 2011-2012 growing season.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Soil volume water content at time of </a:t>
            </a:r>
            <a:r>
              <a:rPr lang="en-US" baseline="0" dirty="0" err="1" smtClean="0"/>
              <a:t>vententata</a:t>
            </a:r>
            <a:r>
              <a:rPr lang="en-US" baseline="0" dirty="0" smtClean="0"/>
              <a:t> seedling emergence through 50% cumulative seedling emergence.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baseline="0" dirty="0" smtClean="0"/>
              <a:t>Soil volume water content at time of </a:t>
            </a:r>
            <a:r>
              <a:rPr lang="en-US" baseline="0" dirty="0" err="1" smtClean="0"/>
              <a:t>vententata</a:t>
            </a:r>
            <a:r>
              <a:rPr lang="en-US" baseline="0" dirty="0" smtClean="0"/>
              <a:t> seedling emergence through 50% cumulative seedling emergence.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baseline="0" dirty="0" smtClean="0"/>
              <a:t>Relationship between soil volume water content and cumulative precipitation.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7CDC-49E9-4BF5-99EB-6E43A7FA75F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639926AC-1CCC-41AA-9229-4B72B8A8C437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F838E-5B0F-42C5-8644-B01DBCB12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362E7-E11C-4223-8FBB-78E00F493DD7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7CB63-FF66-4CB3-9461-7E9DC7B18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BC9B3-ED47-47E9-A866-AEAE27E06380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BE54C-3679-4213-B759-65A0C728F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9B92B-D646-4324-8550-51BD6888EDC2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07BD-7949-471A-B0C9-984A5E57A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6691C-B242-47AC-9682-EB152C70C103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45A9-6E09-4FD5-8B66-A64D9718D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A996A-AD52-466A-ABDA-A6F5B02BF2BE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12DBD-833D-42B1-B829-5ECC9DF39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DFD9E-6915-4A06-8FEA-E4B13E415781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355D8-E41B-482B-A914-1619D680C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B930B-7A38-4F1E-9EE8-3FA40E2BB08C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DD0A-6343-4F78-81D2-7316841FD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E633D-C591-464B-B2E1-259D9FCCFC0E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3C654-32D3-426B-8513-88C269DC6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F9134-DC1C-429D-8212-B0224654D86D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06BCE-29C8-4608-8A00-B067F43D3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3FDFA-7BCA-4AEC-AFE9-ECB3ECF6ED3F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400F4-2B69-4CAF-BA86-39D23751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927FB7-46AB-4440-B7EE-4923935D5048}" type="datetimeFigureOut">
              <a:rPr lang="en-US"/>
              <a:pPr>
                <a:defRPr/>
              </a:pPr>
              <a:t>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191DEC-A3DC-4149-91A3-AF22B9519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3" r:id="rId2"/>
    <p:sldLayoutId id="2147483888" r:id="rId3"/>
    <p:sldLayoutId id="2147483884" r:id="rId4"/>
    <p:sldLayoutId id="2147483885" r:id="rId5"/>
    <p:sldLayoutId id="2147483889" r:id="rId6"/>
    <p:sldLayoutId id="2147483890" r:id="rId7"/>
    <p:sldLayoutId id="2147483891" r:id="rId8"/>
    <p:sldLayoutId id="2147483892" r:id="rId9"/>
    <p:sldLayoutId id="2147483886" r:id="rId10"/>
    <p:sldLayoutId id="214748389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819400"/>
            <a:ext cx="7239000" cy="1295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Ecology &amp; Management of </a:t>
            </a:r>
            <a:r>
              <a:rPr lang="en-US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Ventenata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Inland Northwest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4419600"/>
            <a:ext cx="7123113" cy="1295400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Wallace, Tim Prather,  Andrew Mackey &amp; Pam Pavek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Idaho &amp; USDA-NRCS Plant Materials Center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jwallace@uidaho.edu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en-US" sz="2800" dirty="0"/>
          </a:p>
        </p:txBody>
      </p:sp>
      <p:pic>
        <p:nvPicPr>
          <p:cNvPr id="9220" name="Picture 3" descr="C:\Users\jwallace\Pictures\UILOGOS\uicolor-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638800"/>
            <a:ext cx="31289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4" name="Picture 2" descr="C:\Users\jwallace\Pictures\VENTENATA STUDIES\VEDU LANDSCAPE &amp; INTEREST\IMG_0600.JPG"/>
          <p:cNvPicPr>
            <a:picLocks noChangeAspect="1" noChangeArrowheads="1"/>
          </p:cNvPicPr>
          <p:nvPr/>
        </p:nvPicPr>
        <p:blipFill>
          <a:blip r:embed="rId4" cstate="print"/>
          <a:srcRect t="26477" b="26714"/>
          <a:stretch>
            <a:fillRect/>
          </a:stretch>
        </p:blipFill>
        <p:spPr bwMode="auto">
          <a:xfrm>
            <a:off x="914400" y="152400"/>
            <a:ext cx="7315200" cy="256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jwallace\Pictures\VENTENATA STUDIES\VEDU DDM\5-9-12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4495800" y="457200"/>
            <a:ext cx="4375230" cy="4114800"/>
            <a:chOff x="4572000" y="1981200"/>
            <a:chExt cx="4375230" cy="41148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948" r="1293"/>
            <a:stretch>
              <a:fillRect/>
            </a:stretch>
          </p:blipFill>
          <p:spPr bwMode="auto">
            <a:xfrm>
              <a:off x="4572000" y="1981200"/>
              <a:ext cx="437523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Straight Connector 7"/>
            <p:cNvCxnSpPr/>
            <p:nvPr/>
          </p:nvCxnSpPr>
          <p:spPr>
            <a:xfrm>
              <a:off x="6400800" y="2667000"/>
              <a:ext cx="0" cy="281940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019800" y="5715000"/>
            <a:ext cx="2590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457200"/>
            <a:ext cx="4225853" cy="4114800"/>
            <a:chOff x="152400" y="457200"/>
            <a:chExt cx="4225853" cy="41148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5543" r="5405"/>
            <a:stretch>
              <a:fillRect/>
            </a:stretch>
          </p:blipFill>
          <p:spPr bwMode="auto">
            <a:xfrm>
              <a:off x="152400" y="457200"/>
              <a:ext cx="4225853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914400" y="2819400"/>
              <a:ext cx="32004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33400" y="4724400"/>
            <a:ext cx="7848600" cy="46166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≈ 2 cm of precipitation required for seedling emergence.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jwallace\Pictures\VENTENATA STUDIES\VEDU DDM\5-16-12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9800" y="5715000"/>
            <a:ext cx="2590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t="8311" r="8313"/>
          <a:stretch>
            <a:fillRect/>
          </a:stretch>
        </p:blipFill>
        <p:spPr bwMode="auto">
          <a:xfrm>
            <a:off x="4648200" y="457200"/>
            <a:ext cx="433387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228600" y="457200"/>
            <a:ext cx="4361415" cy="4267200"/>
            <a:chOff x="228600" y="457200"/>
            <a:chExt cx="4361415" cy="42672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t="4505" r="2985"/>
            <a:stretch>
              <a:fillRect/>
            </a:stretch>
          </p:blipFill>
          <p:spPr bwMode="auto">
            <a:xfrm>
              <a:off x="228600" y="457200"/>
              <a:ext cx="436141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1828800" y="3200400"/>
              <a:ext cx="1828800" cy="381000"/>
              <a:chOff x="1752600" y="3505200"/>
              <a:chExt cx="1828800" cy="38100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438400" y="3505200"/>
                <a:ext cx="114300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US" sz="1400" b="1" baseline="-25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base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= 7 C</a:t>
                </a:r>
                <a:endPara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>
                <a:off x="1752600" y="3657600"/>
                <a:ext cx="685800" cy="2286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1905000" y="685800"/>
              <a:ext cx="2057400" cy="381000"/>
              <a:chOff x="1828800" y="914400"/>
              <a:chExt cx="2057400" cy="3810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8800" y="914400"/>
                <a:ext cx="190500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Threshold &gt; 27 C</a:t>
                </a:r>
                <a:endPara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3581400" y="1066800"/>
                <a:ext cx="304800" cy="2286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/>
          <p:cNvSpPr txBox="1"/>
          <p:nvPr/>
        </p:nvSpPr>
        <p:spPr>
          <a:xfrm>
            <a:off x="228600" y="4800600"/>
            <a:ext cx="8686800" cy="707886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Laboratory study suggests that base temperature for emergence is &gt;7 C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Upper threshold for emergence &gt;27 C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jwallace\Pictures\VENTENATA STUDIES\VEDU DDM\5-16-12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6431" r="5720"/>
          <a:stretch>
            <a:fillRect/>
          </a:stretch>
        </p:blipFill>
        <p:spPr bwMode="auto">
          <a:xfrm>
            <a:off x="1371600" y="228600"/>
            <a:ext cx="63759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5715000"/>
            <a:ext cx="2590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jwallace\Pictures\VENTENATA STUDIES\VEDU DDM\5-16-12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4648200"/>
            <a:ext cx="8229600" cy="1384995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Future Work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Refine degree day model for seedling emergence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Model seed production using degree day model approach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Compare VEDU growth patterns with perennial grass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phenology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048000"/>
            <a:ext cx="8229600" cy="1077218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Management Implications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Improve timing of fall pre- and post-emergent herbicide applications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Improve timing of NPK applications to benefit forage production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8229600" cy="1569660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Phenological</a:t>
            </a:r>
            <a:r>
              <a:rPr lang="en-US" sz="3200" dirty="0" smtClean="0">
                <a:latin typeface="+mj-lt"/>
              </a:rPr>
              <a:t> Development of </a:t>
            </a:r>
            <a:r>
              <a:rPr lang="en-US" sz="3200" dirty="0" err="1" smtClean="0">
                <a:latin typeface="+mj-lt"/>
              </a:rPr>
              <a:t>Ventenata</a:t>
            </a:r>
            <a:r>
              <a:rPr lang="en-US" sz="3200" dirty="0" smtClean="0">
                <a:latin typeface="+mj-lt"/>
              </a:rPr>
              <a:t> in the Inland Northwest</a:t>
            </a:r>
          </a:p>
          <a:p>
            <a:pPr algn="ctr"/>
            <a:r>
              <a:rPr lang="en-US" sz="3200" dirty="0" smtClean="0">
                <a:latin typeface="+mj-lt"/>
              </a:rPr>
              <a:t>(2011-2012)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jwallace\AppData\LocalLow\Temp\Microsoft\OPC\DDT.qkv0h487ms03g1v70ff2690be.tmp"/>
          <p:cNvPicPr>
            <a:picLocks noChangeAspect="1" noChangeArrowheads="1"/>
          </p:cNvPicPr>
          <p:nvPr/>
        </p:nvPicPr>
        <p:blipFill>
          <a:blip r:embed="rId2" cstate="print"/>
          <a:srcRect l="24958" t="33605" r="27999" b="195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5334000"/>
            <a:ext cx="8077200" cy="892552"/>
          </a:xfrm>
          <a:prstGeom prst="rect">
            <a:avLst/>
          </a:prstGeom>
          <a:solidFill>
            <a:schemeClr val="bg1">
              <a:alpha val="88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Ventenata</a:t>
            </a:r>
            <a:r>
              <a:rPr lang="en-US" sz="3200" dirty="0" smtClean="0">
                <a:latin typeface="+mj-lt"/>
              </a:rPr>
              <a:t> Seed Biology (2010-present)</a:t>
            </a:r>
          </a:p>
          <a:p>
            <a:pPr algn="ctr"/>
            <a:r>
              <a:rPr lang="en-US" sz="2000" dirty="0" smtClean="0">
                <a:latin typeface="+mj-lt"/>
              </a:rPr>
              <a:t>NRCS-PMC &amp; 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C:\Users\jwallace\Pictures\PALOUSE PRAIRIE\PALOUSE PRAIRIE [4-4-08]\Mid Se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533400"/>
          <a:ext cx="7467598" cy="3093720"/>
        </p:xfrm>
        <a:graphic>
          <a:graphicData uri="http://schemas.openxmlformats.org/drawingml/2006/table">
            <a:tbl>
              <a:tblPr/>
              <a:tblGrid>
                <a:gridCol w="838200"/>
                <a:gridCol w="169784"/>
                <a:gridCol w="2116216"/>
                <a:gridCol w="936130"/>
                <a:gridCol w="1135756"/>
                <a:gridCol w="1135756"/>
                <a:gridCol w="1135756"/>
              </a:tblGrid>
              <a:tr h="33528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Months after VEDU seed burial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8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3528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---------</a:t>
                      </a:r>
                      <a:r>
                        <a:rPr lang="en-US" sz="18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germination (mean) ------------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8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PMC Farm, Pullman WA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3528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Paradise Ridge, Moscow 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3810000"/>
          <a:ext cx="7467601" cy="2745486"/>
        </p:xfrm>
        <a:graphic>
          <a:graphicData uri="http://schemas.openxmlformats.org/drawingml/2006/table">
            <a:tbl>
              <a:tblPr/>
              <a:tblGrid>
                <a:gridCol w="685800"/>
                <a:gridCol w="322184"/>
                <a:gridCol w="2192416"/>
                <a:gridCol w="4267201"/>
              </a:tblGrid>
              <a:tr h="35242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Site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Viability of non-germinated seeds </a:t>
                      </a:r>
                      <a:endParaRPr lang="en-US" sz="18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 after burial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52425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PMC Farm, Pullman WA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--- % ---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52425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Paradise Ridge, Moscow 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cm burial depth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8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wallace\Pictures\VENTENATA STUDIES\OUTRIDER MORTON\VEDU 1Aug11\IMG_1561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8153400" cy="584775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The Effects of VEDU Litter (2011-2012)</a:t>
            </a:r>
            <a:endParaRPr lang="en-US" sz="3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3048000"/>
            <a:ext cx="8229600" cy="2923877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Litter Effects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Litter modifies light environment, soil temperature and soil moisture.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Litter may act as a physical barrier for seeds, seedlings and shoots.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Chemical characteristics of litter regulate rate of nutrient release from organic matter.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Decomposition or leaching of litter may have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phytotoxic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effects.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wallace\Pictures\VENTENATA STUDIES\OUTRIDER MORTON\VEDU 1Aug11\IMG_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8153400" cy="584775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2011-2012 VEDU Litter Study</a:t>
            </a:r>
            <a:endParaRPr lang="en-US" sz="3200" dirty="0">
              <a:latin typeface="+mj-lt"/>
            </a:endParaRPr>
          </a:p>
        </p:txBody>
      </p:sp>
      <p:pic>
        <p:nvPicPr>
          <p:cNvPr id="2053" name="Picture 5" descr="C:\Users\jwallace\Pictures\VENTENATA STUDIES\VEDU LITTER STUDY\IMG_1610.JPG"/>
          <p:cNvPicPr>
            <a:picLocks noChangeAspect="1" noChangeArrowheads="1"/>
          </p:cNvPicPr>
          <p:nvPr/>
        </p:nvPicPr>
        <p:blipFill>
          <a:blip r:embed="rId4" cstate="print"/>
          <a:srcRect l="10000" r="10833"/>
          <a:stretch>
            <a:fillRect/>
          </a:stretch>
        </p:blipFill>
        <p:spPr bwMode="auto">
          <a:xfrm>
            <a:off x="4648200" y="2057400"/>
            <a:ext cx="4262968" cy="4038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54" name="Picture 6" descr="C:\Users\jwallace\Pictures\VENTENATA STUDIES\VEDU LITTER STUDY\IMG_1609.JPG"/>
          <p:cNvPicPr>
            <a:picLocks noChangeAspect="1" noChangeArrowheads="1"/>
          </p:cNvPicPr>
          <p:nvPr/>
        </p:nvPicPr>
        <p:blipFill>
          <a:blip r:embed="rId5" cstate="print"/>
          <a:srcRect l="10000" r="10834"/>
          <a:stretch>
            <a:fillRect/>
          </a:stretch>
        </p:blipFill>
        <p:spPr bwMode="auto">
          <a:xfrm>
            <a:off x="228600" y="2057400"/>
            <a:ext cx="4262966" cy="403860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wallace\Pictures\VENTENATA STUDIES\OUTRIDER MORTON\VEDU 1Aug11\IMG_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8481" r="7277"/>
          <a:stretch>
            <a:fillRect/>
          </a:stretch>
        </p:blipFill>
        <p:spPr bwMode="auto">
          <a:xfrm>
            <a:off x="4800600" y="381000"/>
            <a:ext cx="411890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t="9751" r="7786"/>
          <a:stretch>
            <a:fillRect/>
          </a:stretch>
        </p:blipFill>
        <p:spPr bwMode="auto">
          <a:xfrm>
            <a:off x="228600" y="381000"/>
            <a:ext cx="430184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7200" y="4876800"/>
            <a:ext cx="8229600" cy="1015663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Summary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Seedling emergence and survival increases under higher litter levels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Seedling growth is greater under high litter levels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2133600"/>
            <a:ext cx="1143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Litter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3505200" y="2441377"/>
            <a:ext cx="190500" cy="30182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5600" y="2743200"/>
            <a:ext cx="1143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Litter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315200" y="2667000"/>
            <a:ext cx="381000" cy="76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wallace\Pictures\VENTENATA STUDIES\OUTRIDER MORTON\VEDU 1Aug11\IMG_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t="5593" r="2815"/>
          <a:stretch>
            <a:fillRect/>
          </a:stretch>
        </p:blipFill>
        <p:spPr bwMode="auto">
          <a:xfrm>
            <a:off x="1447800" y="228600"/>
            <a:ext cx="622994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81000" y="5486400"/>
            <a:ext cx="8534400" cy="707886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Summary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High levels of VEDU litter mediate soil temperature; benefit fall growth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Annual Grass Invasion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800" dirty="0" err="1" smtClean="0">
                <a:solidFill>
                  <a:schemeClr val="tx1"/>
                </a:solidFill>
              </a:rPr>
              <a:t>Ventenata</a:t>
            </a:r>
            <a:r>
              <a:rPr lang="en-US" sz="1800" dirty="0" smtClean="0">
                <a:solidFill>
                  <a:schemeClr val="tx1"/>
                </a:solidFill>
              </a:rPr>
              <a:t> (African wiregrass) distribution in Inland Northwest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6400800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Figure: P. Pavek, USDA-NRCS-PMC</a:t>
            </a:r>
            <a:endParaRPr lang="en-US" sz="1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"/>
            <a:ext cx="8172737" cy="6096000"/>
          </a:xfrm>
          <a:prstGeom prst="rect">
            <a:avLst/>
          </a:prstGeom>
          <a:noFill/>
          <a:ln w="19050">
            <a:solidFill>
              <a:sysClr val="windowText" lastClr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wallace\Pictures\VENTENATA STUDIES\OUTRIDER MORTON\VEDU 1Aug11\IMG_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t="6010" r="5776"/>
          <a:stretch>
            <a:fillRect/>
          </a:stretch>
        </p:blipFill>
        <p:spPr bwMode="auto">
          <a:xfrm>
            <a:off x="1828800" y="304800"/>
            <a:ext cx="514724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5486400"/>
            <a:ext cx="8534400" cy="707886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Summary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VEDU litter increases soil moisture throughout fall growing season.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wallace\Pictures\VENTENATA STUDIES\VEDU N-CYCLING\IMG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229600" cy="584775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2012-13 VEDU Litter N-cycling Study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wallace\Pictures\VENTENATA STUDIES\VEDU LANDSCAPE &amp; INTEREST\IMG_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7848600" cy="861774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Endophyte</a:t>
            </a:r>
            <a:r>
              <a:rPr lang="en-US" sz="3200" dirty="0" smtClean="0">
                <a:latin typeface="+mj-lt"/>
              </a:rPr>
              <a:t> Fungi &amp; </a:t>
            </a:r>
            <a:r>
              <a:rPr lang="en-US" sz="3200" dirty="0" err="1" smtClean="0">
                <a:latin typeface="+mj-lt"/>
              </a:rPr>
              <a:t>Ventenata</a:t>
            </a:r>
            <a:endParaRPr lang="en-US" sz="3200" dirty="0" smtClean="0">
              <a:latin typeface="+mj-lt"/>
            </a:endParaRPr>
          </a:p>
          <a:p>
            <a:pPr algn="ctr"/>
            <a:r>
              <a:rPr lang="en-US" dirty="0" smtClean="0">
                <a:latin typeface="+mj-lt"/>
              </a:rPr>
              <a:t>UI-CRISSP Program (2012)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971800"/>
            <a:ext cx="8763000" cy="138499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 Observations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i="1" dirty="0" err="1" smtClean="0"/>
              <a:t>Fusarium</a:t>
            </a:r>
            <a:r>
              <a:rPr lang="en-US" sz="2000" dirty="0" smtClean="0"/>
              <a:t> strains were 16% of observed </a:t>
            </a:r>
            <a:r>
              <a:rPr lang="en-US" sz="2000" dirty="0" err="1" smtClean="0"/>
              <a:t>endophyte</a:t>
            </a:r>
            <a:r>
              <a:rPr lang="en-US" sz="2000" dirty="0" smtClean="0"/>
              <a:t> types in VEDU plants.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i="1" dirty="0" err="1" smtClean="0"/>
              <a:t>Fusarium</a:t>
            </a:r>
            <a:r>
              <a:rPr lang="en-US" sz="2000" dirty="0" smtClean="0"/>
              <a:t> genus contains plant pathogens that decrease plant fitness.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Ventenata</a:t>
            </a:r>
            <a:r>
              <a:rPr lang="en-US" sz="2000" dirty="0" smtClean="0"/>
              <a:t> fitness was not negatively affected by </a:t>
            </a:r>
            <a:r>
              <a:rPr lang="en-US" sz="2000" i="1" dirty="0" err="1" smtClean="0"/>
              <a:t>Fusarium</a:t>
            </a:r>
            <a:r>
              <a:rPr lang="en-US" sz="2000" dirty="0" smtClean="0"/>
              <a:t> infection.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8763000" cy="1077218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 Hypothesis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i="1" dirty="0" err="1" smtClean="0"/>
              <a:t>Fusarium</a:t>
            </a:r>
            <a:r>
              <a:rPr lang="en-US" sz="2000" dirty="0" smtClean="0"/>
              <a:t> strains that </a:t>
            </a:r>
            <a:r>
              <a:rPr lang="en-US" sz="2000" dirty="0" err="1" smtClean="0"/>
              <a:t>ventenata</a:t>
            </a:r>
            <a:r>
              <a:rPr lang="en-US" sz="2000" dirty="0" smtClean="0"/>
              <a:t> is associated with cause disease or negative fitness to plant competitors.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3124200"/>
            <a:ext cx="8001000" cy="1600200"/>
          </a:xfrm>
          <a:solidFill>
            <a:schemeClr val="bg1">
              <a:alpha val="83000"/>
            </a:schemeClr>
          </a:solidFill>
          <a:ln w="158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Ventenata</a:t>
            </a:r>
            <a:r>
              <a:rPr lang="en-US" dirty="0" smtClean="0">
                <a:solidFill>
                  <a:schemeClr val="tx1"/>
                </a:solidFill>
              </a:rPr>
              <a:t> Control in CRP &amp; Rangeland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(2011-2012)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876800"/>
            <a:ext cx="8229600" cy="1323439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Objectives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Compare efficacy of a range of potential VEDU-labeled herbicides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Compare herbicide injury levels on range of perennial grasses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Compare pre- and post-emergent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52400"/>
          <a:ext cx="8534400" cy="6379464"/>
        </p:xfrm>
        <a:graphic>
          <a:graphicData uri="http://schemas.openxmlformats.org/drawingml/2006/table">
            <a:tbl>
              <a:tblPr/>
              <a:tblGrid>
                <a:gridCol w="1752600"/>
                <a:gridCol w="762000"/>
                <a:gridCol w="990600"/>
                <a:gridCol w="1676400"/>
                <a:gridCol w="1505268"/>
                <a:gridCol w="1847532"/>
              </a:tblGrid>
              <a:tr h="2433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Label Summary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7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Product (chemical)</a:t>
                      </a:r>
                    </a:p>
                  </a:txBody>
                  <a:tcPr marL="51096" marR="5109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fl </a:t>
                      </a: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oz/ac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($/ac)</a:t>
                      </a:r>
                      <a:endParaRPr lang="en-US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Labeled for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VEDU</a:t>
                      </a:r>
                    </a:p>
                  </a:txBody>
                  <a:tcPr marL="51096" marR="5109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Labeled for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Use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Other Weedy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Grasses Controlled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Grazing Restrictions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1973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Outrider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sulfosulfuron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($17/ac)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non-crop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pasture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rangeland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natural areas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downy brome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bulbous bluegrass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No grazing restriction;</a:t>
                      </a:r>
                      <a:r>
                        <a:rPr lang="en-US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Rest 2 wks before and after application for best results.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4406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Plateau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imazapic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($10/ac)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aerial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application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forage grass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grass/legume forage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CRP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Land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small pasture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rangeland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downy brome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medusahead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meadow foxtail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Italian ryegrass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 grazing restriction; Do not harvest hay for 7 d after treatment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539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Matrix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rimsulfuron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($40/ac)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aerial application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non-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wildlife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non-crop agriculture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federal EDRR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downy brome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Italian ryegrass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meadow foxtail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medusahead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 established tolerance for forage grass or grazing; 1 yr grazing restriction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539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Canter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propoxycarbazone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($14/ac)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CRP land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pasture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rangeland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downy brome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rattail fescue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windgrass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No grazing</a:t>
                      </a:r>
                      <a:r>
                        <a:rPr lang="en-US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restriction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7198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Times New Roman"/>
                          <a:cs typeface="Times New Roman"/>
                        </a:rPr>
                        <a:t>Axiom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flufenacet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metribuzin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8.0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(n/a)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none applicable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downy brome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meadow foxtail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rattail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fescue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51096" marR="51096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2438402"/>
          <a:ext cx="8534400" cy="3021003"/>
        </p:xfrm>
        <a:graphic>
          <a:graphicData uri="http://schemas.openxmlformats.org/drawingml/2006/table">
            <a:tbl>
              <a:tblPr/>
              <a:tblGrid>
                <a:gridCol w="1821950"/>
                <a:gridCol w="3164441"/>
                <a:gridCol w="1186714"/>
                <a:gridCol w="1264980"/>
                <a:gridCol w="1096315"/>
              </a:tblGrid>
              <a:tr h="30479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Table 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.  Soil characteristics of study sites used 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ventenata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imes New Roman" pitchFamily="18" charset="0"/>
                        </a:rPr>
                        <a:t> control trials.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619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Site 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Location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CRP planting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Soil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Texture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% Organic Matter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Soil pH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3816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+mn-lt"/>
                          <a:ea typeface="Times New Roman"/>
                          <a:cs typeface="Times New Roman"/>
                        </a:rPr>
                        <a:t>Anatone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 WA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+mn-lt"/>
                          <a:ea typeface="Times New Roman"/>
                          <a:cs typeface="Times New Roman"/>
                        </a:rPr>
                        <a:t>Bluebunch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silt loam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6.5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6.2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3816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Grangeville 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Timothy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loam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7.4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5.4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3816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Moscow 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Smooth brome/</a:t>
                      </a:r>
                      <a:r>
                        <a:rPr lang="en-US" sz="2000" dirty="0" err="1">
                          <a:latin typeface="+mn-lt"/>
                          <a:ea typeface="Times New Roman"/>
                          <a:cs typeface="Times New Roman"/>
                        </a:rPr>
                        <a:t>Orchardgrass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silt loam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3816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Times New Roman"/>
                          <a:cs typeface="Times New Roman"/>
                        </a:rPr>
                        <a:t>Moscow 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Intermediate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silt loam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5.7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3816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Grangeville 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Intermediate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clay loam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3.7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5.6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52400"/>
          <a:ext cx="8382000" cy="6612636"/>
        </p:xfrm>
        <a:graphic>
          <a:graphicData uri="http://schemas.openxmlformats.org/drawingml/2006/table">
            <a:tbl>
              <a:tblPr/>
              <a:tblGrid>
                <a:gridCol w="1676400"/>
                <a:gridCol w="3276600"/>
                <a:gridCol w="1828800"/>
                <a:gridCol w="1600200"/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Application Timing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Treatment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CRP planting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PRE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(Oct</a:t>
                      </a:r>
                      <a:r>
                        <a:rPr lang="en-US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7-10)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POST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(Nov 1-10)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</a:rPr>
                        <a:t>Outrider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luebunch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(1 oz/ac)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imothy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S. 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brome/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Orchardgrass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85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94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Intermediate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wheatgrass (dry)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91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92</a:t>
                      </a:r>
                    </a:p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</a:rPr>
                        <a:t>Plateau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luebunch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91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(6</a:t>
                      </a:r>
                      <a:r>
                        <a:rPr lang="en-US" sz="1400" baseline="0" dirty="0" smtClean="0">
                          <a:latin typeface="+mn-lt"/>
                        </a:rPr>
                        <a:t> oz/ac)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imothy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93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S. 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brome/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Orchardgrass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82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Intermediate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wheatgrass (dry)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63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70</a:t>
                      </a:r>
                    </a:p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</a:rPr>
                        <a:t>Matrix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luebunch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(3 oz/ac)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imothy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S. 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brome/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Orchardgrass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95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Intermediate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wheatgrass (dry)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96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88</a:t>
                      </a:r>
                    </a:p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</a:rPr>
                        <a:t>Canter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luebunch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75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(1 oz/ac)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imothy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87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S. 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brome/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Orchardgrass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73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78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Intermediate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wheatgrass (dry)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58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81</a:t>
                      </a:r>
                    </a:p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</a:rPr>
                        <a:t>Axiom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luebunch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 wheatgrass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75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(8 oz/ac)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imothy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--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92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S. </a:t>
                      </a: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brome/</a:t>
                      </a:r>
                      <a:r>
                        <a:rPr lang="en-US" sz="1400" dirty="0" err="1">
                          <a:latin typeface="+mn-lt"/>
                          <a:ea typeface="Times New Roman"/>
                          <a:cs typeface="Times New Roman"/>
                        </a:rPr>
                        <a:t>Orchardgrass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91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88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Times New Roman"/>
                          <a:cs typeface="Times New Roman"/>
                        </a:rPr>
                        <a:t>Intermediate </a:t>
                      </a:r>
                      <a:r>
                        <a:rPr lang="en-US" sz="1400" dirty="0" smtClean="0">
                          <a:latin typeface="+mn-lt"/>
                          <a:ea typeface="Times New Roman"/>
                          <a:cs typeface="Times New Roman"/>
                        </a:rPr>
                        <a:t>wheatgrass (dry)</a:t>
                      </a:r>
                      <a:endParaRPr lang="en-US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89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n-lt"/>
                        </a:rPr>
                        <a:t>75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8098" r="7518" b="6266"/>
          <a:stretch>
            <a:fillRect/>
          </a:stretch>
        </p:blipFill>
        <p:spPr bwMode="auto">
          <a:xfrm>
            <a:off x="914400" y="76200"/>
            <a:ext cx="3429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48000" y="152400"/>
            <a:ext cx="1124480" cy="35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+mj-lt"/>
              </a:rPr>
              <a:t>PSSP</a:t>
            </a:r>
            <a:endParaRPr lang="en-US" sz="2400" dirty="0">
              <a:latin typeface="+mj-l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 t="3690" r="5279" b="6534"/>
          <a:stretch>
            <a:fillRect/>
          </a:stretch>
        </p:blipFill>
        <p:spPr bwMode="auto">
          <a:xfrm>
            <a:off x="4876800" y="76200"/>
            <a:ext cx="334776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6934200" y="152400"/>
            <a:ext cx="127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+mj-lt"/>
              </a:rPr>
              <a:t>PHPR</a:t>
            </a:r>
            <a:endParaRPr lang="en-US" sz="2400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4400" y="3276600"/>
            <a:ext cx="3352800" cy="3429000"/>
            <a:chOff x="4572000" y="1990491"/>
            <a:chExt cx="4343400" cy="393257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t="5668" r="5184" b="5775"/>
            <a:stretch>
              <a:fillRect/>
            </a:stretch>
          </p:blipFill>
          <p:spPr bwMode="auto">
            <a:xfrm>
              <a:off x="4572000" y="1990491"/>
              <a:ext cx="4343400" cy="3932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TextBox 29"/>
            <p:cNvSpPr txBox="1"/>
            <p:nvPr/>
          </p:nvSpPr>
          <p:spPr>
            <a:xfrm>
              <a:off x="5257799" y="2667000"/>
              <a:ext cx="2057399" cy="45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BRIN/DAG</a:t>
              </a:r>
              <a:r>
                <a:rPr lang="en-US" sz="2000" dirty="0" smtClean="0">
                  <a:latin typeface="+mj-lt"/>
                </a:rPr>
                <a:t>L</a:t>
              </a:r>
              <a:endParaRPr lang="en-US" sz="2000" dirty="0">
                <a:latin typeface="+mj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76800" y="3276600"/>
            <a:ext cx="3352800" cy="3428999"/>
            <a:chOff x="4572000" y="1905000"/>
            <a:chExt cx="4343400" cy="3935936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5459" r="5184" b="5909"/>
            <a:stretch>
              <a:fillRect/>
            </a:stretch>
          </p:blipFill>
          <p:spPr bwMode="auto">
            <a:xfrm>
              <a:off x="4572000" y="1905000"/>
              <a:ext cx="4343400" cy="393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TextBox 32"/>
            <p:cNvSpPr txBox="1"/>
            <p:nvPr/>
          </p:nvSpPr>
          <p:spPr>
            <a:xfrm>
              <a:off x="7632123" y="1905000"/>
              <a:ext cx="1229591" cy="52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+mj-lt"/>
                </a:rPr>
                <a:t>THIN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4000" y="1600200"/>
            <a:ext cx="6629400" cy="3200400"/>
            <a:chOff x="1524000" y="1600200"/>
            <a:chExt cx="6629400" cy="320040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1524000" y="2362200"/>
              <a:ext cx="2667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486400" y="1600200"/>
              <a:ext cx="2667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524000" y="4800600"/>
              <a:ext cx="2667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410200" y="4572000"/>
              <a:ext cx="2667000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1066800"/>
            <a:ext cx="8153400" cy="4708981"/>
          </a:xfrm>
          <a:prstGeom prst="rect">
            <a:avLst/>
          </a:prstGeom>
          <a:solidFill>
            <a:schemeClr val="bg1">
              <a:alpha val="88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Summary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Outrider &amp; Matrix resulted in high levels (&gt;90%) of control as POST- treatment and moderate to high levels (&gt;80%) of control as PRE-treatment.  Acceptable levels of injury across perennial grass species.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Plateau resulted in moderate to high levels of control but perennial grass injury is greater in comparison to other treatments.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Axiom resulted in moderate to high levels of control and perennial grass injury was negligible, notably for timothy.  PRE-treatments resulted in higher levels of control than POST.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Canter resulted in moderate levels of control.  Perennial grass injury was negligible. May provide a spring application timing tool.</a:t>
            </a:r>
          </a:p>
          <a:p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5791200" cy="9906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Ventenata</a:t>
            </a:r>
            <a:r>
              <a:rPr lang="en-US" dirty="0" smtClean="0">
                <a:solidFill>
                  <a:schemeClr val="tx1"/>
                </a:solidFill>
              </a:rPr>
              <a:t> Control Options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PNW Weed Management Handbook 2011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Problem Weeds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52400"/>
            <a:ext cx="2286000" cy="28575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640080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PNW Weed Management Handbook: Pacific Northwest Extension Publication, OSU-WSU-UI </a:t>
            </a:r>
            <a:endParaRPr lang="en-US" sz="1400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1000" y="2895600"/>
            <a:ext cx="8312313" cy="3420094"/>
            <a:chOff x="228600" y="2438400"/>
            <a:chExt cx="8540913" cy="372489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2743200"/>
              <a:ext cx="4114800" cy="342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2743200"/>
              <a:ext cx="4273713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2438400"/>
              <a:ext cx="36195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533400" y="1371600"/>
            <a:ext cx="5943600" cy="10772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 Summary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 Outrider (1 oz/ac) or Plateau (4-8 oz/ac)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 smtClean="0">
                <a:latin typeface="+mn-lt"/>
              </a:rPr>
              <a:t> Early post-emergent applications in fall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wallace\Pictures\VENTENATA STUDIES\VEDU LANDSCAPE &amp; INTEREST\IMG_0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8382000" cy="1077218"/>
          </a:xfrm>
          <a:prstGeom prst="rect">
            <a:avLst/>
          </a:prstGeom>
          <a:solidFill>
            <a:schemeClr val="bg1">
              <a:alpha val="9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+mj-lt"/>
              </a:rPr>
              <a:t>Phenological</a:t>
            </a:r>
            <a:r>
              <a:rPr lang="en-US" sz="3200" dirty="0" smtClean="0">
                <a:latin typeface="+mj-lt"/>
              </a:rPr>
              <a:t> Development of </a:t>
            </a:r>
            <a:r>
              <a:rPr lang="en-US" sz="3200" dirty="0" err="1" smtClean="0">
                <a:latin typeface="+mj-lt"/>
              </a:rPr>
              <a:t>Ventenata</a:t>
            </a:r>
            <a:r>
              <a:rPr lang="en-US" sz="3200" dirty="0" smtClean="0">
                <a:latin typeface="+mj-lt"/>
              </a:rPr>
              <a:t> in the Inland NW (2011-2012)</a:t>
            </a:r>
          </a:p>
        </p:txBody>
      </p:sp>
      <p:pic>
        <p:nvPicPr>
          <p:cNvPr id="8" name="Picture 7" descr="C:\Users\jwallace\Documents\Research_support\WSARE-VEDU-Studies\Support Documents\DEGREEDAYMODELSITES.BMP"/>
          <p:cNvPicPr>
            <a:picLocks noChangeAspect="1" noChangeArrowheads="1"/>
          </p:cNvPicPr>
          <p:nvPr/>
        </p:nvPicPr>
        <p:blipFill>
          <a:blip r:embed="rId4" cstate="print"/>
          <a:srcRect t="24444" b="27778"/>
          <a:stretch>
            <a:fillRect/>
          </a:stretch>
        </p:blipFill>
        <p:spPr bwMode="auto">
          <a:xfrm>
            <a:off x="1524000" y="2590800"/>
            <a:ext cx="6019800" cy="3378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wallace\Pictures\VENTENATA STUDIES\OUTRIDER\OUTRIDER GHOUSE\Jan 27 GH\IMG_0933.JPG"/>
          <p:cNvPicPr>
            <a:picLocks noChangeAspect="1" noChangeArrowheads="1"/>
          </p:cNvPicPr>
          <p:nvPr/>
        </p:nvPicPr>
        <p:blipFill>
          <a:blip r:embed="rId3" cstate="print"/>
          <a:srcRect l="3289" t="24123" r="19408" b="5702"/>
          <a:stretch>
            <a:fillRect/>
          </a:stretch>
        </p:blipFill>
        <p:spPr bwMode="auto">
          <a:xfrm>
            <a:off x="533400" y="3810000"/>
            <a:ext cx="3581400" cy="2438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Seedling Tolerance to Outrider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Planting CRP and Pasture Grasses in Outrider Treated Soil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jwallace\Pictures\VENTENATA STUDIES\OUTRIDER\OUTRIDER GHOUSE\Sprayer\IMG_0926.JPG"/>
          <p:cNvPicPr>
            <a:picLocks noChangeAspect="1" noChangeArrowheads="1"/>
          </p:cNvPicPr>
          <p:nvPr/>
        </p:nvPicPr>
        <p:blipFill>
          <a:blip r:embed="rId4" cstate="print"/>
          <a:srcRect t="7895" r="7237" b="7895"/>
          <a:stretch>
            <a:fillRect/>
          </a:stretch>
        </p:blipFill>
        <p:spPr bwMode="auto">
          <a:xfrm>
            <a:off x="533400" y="1295400"/>
            <a:ext cx="3581400" cy="2438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9600" y="6400800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Pictures: J. Wallace</a:t>
            </a:r>
            <a:endParaRPr lang="en-US" sz="14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67200" y="1295400"/>
            <a:ext cx="4572000" cy="4495800"/>
            <a:chOff x="4267200" y="1447800"/>
            <a:chExt cx="4572000" cy="44958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064" t="10953" r="10559"/>
            <a:stretch>
              <a:fillRect/>
            </a:stretch>
          </p:blipFill>
          <p:spPr bwMode="auto">
            <a:xfrm>
              <a:off x="4648200" y="1447800"/>
              <a:ext cx="4191000" cy="4430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t="11580" r="93964"/>
            <a:stretch>
              <a:fillRect/>
            </a:stretch>
          </p:blipFill>
          <p:spPr bwMode="auto">
            <a:xfrm>
              <a:off x="4267200" y="1524000"/>
              <a:ext cx="3048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7" name="Group 26"/>
          <p:cNvGrpSpPr/>
          <p:nvPr/>
        </p:nvGrpSpPr>
        <p:grpSpPr>
          <a:xfrm>
            <a:off x="6858000" y="3505200"/>
            <a:ext cx="1295400" cy="762000"/>
            <a:chOff x="6858000" y="3505200"/>
            <a:chExt cx="1295400" cy="762000"/>
          </a:xfrm>
        </p:grpSpPr>
        <p:sp>
          <p:nvSpPr>
            <p:cNvPr id="10" name="TextBox 9"/>
            <p:cNvSpPr txBox="1"/>
            <p:nvPr/>
          </p:nvSpPr>
          <p:spPr>
            <a:xfrm>
              <a:off x="6858000" y="3505200"/>
              <a:ext cx="1295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+mj-lt"/>
                </a:rPr>
                <a:t>1 half-life</a:t>
              </a:r>
              <a:endParaRPr lang="en-US" sz="1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7086600" y="3886200"/>
              <a:ext cx="304800" cy="3810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181600" y="5410200"/>
            <a:ext cx="1295400" cy="719554"/>
            <a:chOff x="5181600" y="5410200"/>
            <a:chExt cx="1295400" cy="719554"/>
          </a:xfrm>
        </p:grpSpPr>
        <p:sp>
          <p:nvSpPr>
            <p:cNvPr id="13" name="TextBox 12"/>
            <p:cNvSpPr txBox="1"/>
            <p:nvPr/>
          </p:nvSpPr>
          <p:spPr>
            <a:xfrm>
              <a:off x="5181600" y="5791200"/>
              <a:ext cx="1295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+mj-lt"/>
                </a:rPr>
                <a:t>2 half-life</a:t>
              </a:r>
              <a:endParaRPr lang="en-US" sz="16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867400" y="5410200"/>
              <a:ext cx="152400" cy="3810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Plant Back Considerations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Biomass yield as % of control (60 days after Outrider treatment)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6400800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11580" r="9317"/>
          <a:stretch>
            <a:fillRect/>
          </a:stretch>
        </p:blipFill>
        <p:spPr bwMode="auto">
          <a:xfrm>
            <a:off x="152400" y="1447800"/>
            <a:ext cx="4426876" cy="42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8842" r="9317"/>
          <a:stretch>
            <a:fillRect/>
          </a:stretch>
        </p:blipFill>
        <p:spPr bwMode="auto">
          <a:xfrm>
            <a:off x="4495800" y="1295400"/>
            <a:ext cx="4419600" cy="439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Plant Back Considerations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Outrider Soil Residual: Half-life in soil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6400800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724400" y="1371600"/>
            <a:ext cx="4648200" cy="3139321"/>
            <a:chOff x="152400" y="1600200"/>
            <a:chExt cx="4648200" cy="3139321"/>
          </a:xfrm>
        </p:grpSpPr>
        <p:sp>
          <p:nvSpPr>
            <p:cNvPr id="27" name="Rectangle 26"/>
            <p:cNvSpPr/>
            <p:nvPr/>
          </p:nvSpPr>
          <p:spPr>
            <a:xfrm>
              <a:off x="304800" y="1600200"/>
              <a:ext cx="3810000" cy="3124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5"/>
            <p:cNvGrpSpPr/>
            <p:nvPr/>
          </p:nvGrpSpPr>
          <p:grpSpPr>
            <a:xfrm>
              <a:off x="152400" y="1600200"/>
              <a:ext cx="4648200" cy="3139321"/>
              <a:chOff x="152400" y="1600200"/>
              <a:chExt cx="4648200" cy="3139321"/>
            </a:xfrm>
          </p:grpSpPr>
          <p:grpSp>
            <p:nvGrpSpPr>
              <p:cNvPr id="4" name="Group 21"/>
              <p:cNvGrpSpPr/>
              <p:nvPr/>
            </p:nvGrpSpPr>
            <p:grpSpPr>
              <a:xfrm>
                <a:off x="152400" y="1600200"/>
                <a:ext cx="4648200" cy="3139321"/>
                <a:chOff x="152400" y="1600200"/>
                <a:chExt cx="4648200" cy="3139321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152400" y="1600200"/>
                  <a:ext cx="2819400" cy="3139321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u="sng" dirty="0" smtClean="0">
                      <a:latin typeface="+mn-lt"/>
                    </a:rPr>
                    <a:t>Species</a:t>
                  </a:r>
                </a:p>
                <a:p>
                  <a:pPr algn="ctr"/>
                  <a:r>
                    <a:rPr lang="en-US" dirty="0" err="1" smtClean="0">
                      <a:latin typeface="+mn-lt"/>
                    </a:rPr>
                    <a:t>Bluebunch</a:t>
                  </a:r>
                  <a:r>
                    <a:rPr lang="en-US" dirty="0" smtClean="0">
                      <a:latin typeface="+mn-lt"/>
                    </a:rPr>
                    <a:t> wheatgrass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Intermediate wheatgrass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Sandberg bluegrass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Western wheatgrass</a:t>
                  </a:r>
                </a:p>
                <a:p>
                  <a:pPr algn="ctr"/>
                  <a:r>
                    <a:rPr lang="en-US" dirty="0" err="1" smtClean="0">
                      <a:latin typeface="+mn-lt"/>
                    </a:rPr>
                    <a:t>Orchardgrass</a:t>
                  </a:r>
                  <a:endParaRPr lang="en-US" dirty="0" smtClean="0">
                    <a:latin typeface="+mn-lt"/>
                  </a:endParaRPr>
                </a:p>
                <a:p>
                  <a:pPr algn="ctr"/>
                  <a:r>
                    <a:rPr lang="en-US" dirty="0" smtClean="0">
                      <a:latin typeface="+mn-lt"/>
                    </a:rPr>
                    <a:t>Meadow brome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Idaho fescue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Canada bluegrass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Timothy</a:t>
                  </a:r>
                </a:p>
                <a:p>
                  <a:pPr algn="ctr"/>
                  <a:r>
                    <a:rPr lang="en-US" dirty="0" smtClean="0">
                      <a:latin typeface="+mn-lt"/>
                    </a:rPr>
                    <a:t>Smooth brome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905000" y="1600200"/>
                  <a:ext cx="2895600" cy="3139321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u="sng" dirty="0" smtClean="0">
                      <a:latin typeface="+mn-lt"/>
                    </a:rPr>
                    <a:t>Tolerance</a:t>
                  </a:r>
                </a:p>
                <a:p>
                  <a:pPr algn="ctr"/>
                  <a:r>
                    <a:rPr lang="en-US" dirty="0" smtClean="0">
                      <a:solidFill>
                        <a:srgbClr val="FF0000"/>
                      </a:solidFill>
                      <a:latin typeface="+mn-lt"/>
                    </a:rPr>
                    <a:t>Higher</a:t>
                  </a: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endParaRPr lang="en-US" dirty="0" smtClean="0">
                    <a:latin typeface="+mn-lt"/>
                  </a:endParaRPr>
                </a:p>
                <a:p>
                  <a:pPr algn="ctr"/>
                  <a:r>
                    <a:rPr lang="en-US" dirty="0" smtClean="0">
                      <a:solidFill>
                        <a:srgbClr val="FF0000"/>
                      </a:solidFill>
                      <a:latin typeface="+mn-lt"/>
                    </a:rPr>
                    <a:t>Lower</a:t>
                  </a: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3352800" y="2362200"/>
                <a:ext cx="0" cy="20574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/>
          <p:cNvSpPr txBox="1"/>
          <p:nvPr/>
        </p:nvSpPr>
        <p:spPr>
          <a:xfrm>
            <a:off x="457200" y="1371600"/>
            <a:ext cx="4191000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 Outrider Soil Residual: Half-Lives</a:t>
            </a:r>
          </a:p>
          <a:p>
            <a:endParaRPr lang="en-US" u="sng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Bare ground field study: </a:t>
            </a:r>
            <a:r>
              <a:rPr lang="en-US" dirty="0" smtClean="0">
                <a:solidFill>
                  <a:srgbClr val="FF0000"/>
                </a:solidFill>
              </a:rPr>
              <a:t>14 to 75 d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Silt loam (0.8% OM, pH 7.5): </a:t>
            </a:r>
            <a:r>
              <a:rPr lang="en-US" dirty="0" smtClean="0">
                <a:solidFill>
                  <a:srgbClr val="FF0000"/>
                </a:solidFill>
              </a:rPr>
              <a:t>32 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Sandy loam (1.5% OM, pH 6.8): </a:t>
            </a:r>
            <a:r>
              <a:rPr lang="en-US" dirty="0" smtClean="0">
                <a:solidFill>
                  <a:srgbClr val="FF0000"/>
                </a:solidFill>
              </a:rPr>
              <a:t>35 d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8006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Summary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Wheatgrass species may be planted 150 d (2 half-lives) after treatment.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Other perennial grass species may be injured when planted at 150 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wallace\Pictures\VENTENATA STUDIES\VEDU LITTER STUDY\IMG_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2743200"/>
            <a:ext cx="8534400" cy="1938992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Herbicide Field Trial Priorities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Fall or spring timed treatments with </a:t>
            </a:r>
            <a:r>
              <a:rPr lang="en-US" sz="2400" dirty="0" err="1" smtClean="0"/>
              <a:t>glyphosate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Late season seed production control with growth regulators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Effect of existing tools on legumes in grass hay or CRP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Plant-back issues vs. restoration of existing stands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wallace\Pictures\VENTENATA STUDIES\VEDU LANDSCAPE &amp; INTEREST\IMG_0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3657600"/>
            <a:ext cx="8077200" cy="4616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 </a:t>
            </a:r>
            <a:r>
              <a:rPr lang="en-US" sz="2400" b="1" dirty="0" err="1" smtClean="0">
                <a:latin typeface="+mn-lt"/>
              </a:rPr>
              <a:t>Ventenata</a:t>
            </a:r>
            <a:r>
              <a:rPr lang="en-US" sz="2400" b="1" dirty="0" smtClean="0">
                <a:latin typeface="+mn-lt"/>
              </a:rPr>
              <a:t> Management Decision Tool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4495800"/>
            <a:ext cx="1295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Site Condition</a:t>
            </a:r>
            <a:endParaRPr lang="en-US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495800"/>
            <a:ext cx="152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Litter Management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4495800"/>
            <a:ext cx="152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Fertilizer Program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4495800"/>
            <a:ext cx="152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</a:rPr>
              <a:t>Chemical Control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057400" y="4724400"/>
            <a:ext cx="457200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4343400" y="4572000"/>
            <a:ext cx="457200" cy="533400"/>
          </a:xfrm>
          <a:prstGeom prst="mathMultipl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6477000" y="4572000"/>
            <a:ext cx="457200" cy="533400"/>
          </a:xfrm>
          <a:prstGeom prst="mathMultipl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304800"/>
            <a:ext cx="8229600" cy="95410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Ventenata</a:t>
            </a:r>
            <a:r>
              <a:rPr lang="en-US" sz="2800" dirty="0" smtClean="0">
                <a:latin typeface="+mj-lt"/>
              </a:rPr>
              <a:t> IPM Development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for CRP, Small Pasture &amp; Timothy Hay (2012-2013)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chemeClr val="tx1"/>
                </a:solidFill>
              </a:rPr>
              <a:t>Ventenata</a:t>
            </a:r>
            <a:r>
              <a:rPr lang="en-US" sz="3200" dirty="0" smtClean="0">
                <a:solidFill>
                  <a:schemeClr val="tx1"/>
                </a:solidFill>
              </a:rPr>
              <a:t> IPM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High </a:t>
            </a:r>
            <a:r>
              <a:rPr lang="en-US" sz="1800" dirty="0" err="1" smtClean="0">
                <a:solidFill>
                  <a:schemeClr val="tx1"/>
                </a:solidFill>
              </a:rPr>
              <a:t>vs</a:t>
            </a:r>
            <a:r>
              <a:rPr lang="en-US" sz="1800" dirty="0" smtClean="0">
                <a:solidFill>
                  <a:schemeClr val="tx1"/>
                </a:solidFill>
              </a:rPr>
              <a:t> Low VEDU sites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2" b="7657"/>
          <a:stretch>
            <a:fillRect/>
          </a:stretch>
        </p:blipFill>
        <p:spPr>
          <a:xfrm>
            <a:off x="4648200" y="1371599"/>
            <a:ext cx="4038600" cy="4648201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>
            <a:fillRect/>
          </a:stretch>
        </p:blipFill>
        <p:spPr>
          <a:xfrm>
            <a:off x="457199" y="1371600"/>
            <a:ext cx="4067175" cy="4648200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010400" y="5486400"/>
            <a:ext cx="1600200" cy="457200"/>
          </a:xfr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High VEDU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2819400" y="5410200"/>
            <a:ext cx="1600200" cy="457200"/>
          </a:xfrm>
          <a:prstGeom prst="rect">
            <a:avLst/>
          </a:prstGeom>
          <a:solidFill>
            <a:schemeClr val="bg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VEDU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640080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Pictures: Andrew Mackey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531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wallace\Pictures\VENTENATA STUDIES\VEDU LANDSCAPE &amp; INTEREST\IMG_0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6800" y="304800"/>
            <a:ext cx="7086600" cy="52322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IPM Treatment Structure (2012-2013)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839627"/>
              </p:ext>
            </p:extLst>
          </p:nvPr>
        </p:nvGraphicFramePr>
        <p:xfrm>
          <a:off x="685800" y="4876800"/>
          <a:ext cx="2895600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5600"/>
              </a:tblGrid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Timothy Hay Litter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Cut 2”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Cut &gt;4”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Cut 2” + Fall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Graze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839627"/>
              </p:ext>
            </p:extLst>
          </p:nvPr>
        </p:nvGraphicFramePr>
        <p:xfrm>
          <a:off x="5257800" y="2590800"/>
          <a:ext cx="3429000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0"/>
              </a:tblGrid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Herbicide/Fertilizer</a:t>
                      </a:r>
                      <a:r>
                        <a:rPr lang="en-US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Trt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Fall Herbicide</a:t>
                      </a:r>
                      <a:endParaRPr lang="en-US" sz="20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Split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Fertilizer (Fall PK + </a:t>
                      </a:r>
                      <a:r>
                        <a:rPr lang="en-US" sz="20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Spg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N)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Herbicide + Fertilizer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Control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Multiply 7"/>
          <p:cNvSpPr/>
          <p:nvPr/>
        </p:nvSpPr>
        <p:spPr>
          <a:xfrm>
            <a:off x="4038600" y="2819400"/>
            <a:ext cx="838200" cy="914400"/>
          </a:xfrm>
          <a:prstGeom prst="mathMultipl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839627"/>
              </p:ext>
            </p:extLst>
          </p:nvPr>
        </p:nvGraphicFramePr>
        <p:xfrm>
          <a:off x="685800" y="1219200"/>
          <a:ext cx="2895600" cy="188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5600"/>
              </a:tblGrid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CRP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Litter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Trt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Mow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Mow &amp; Remove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Fall Burn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Spring Burn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3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Control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839627"/>
              </p:ext>
            </p:extLst>
          </p:nvPr>
        </p:nvGraphicFramePr>
        <p:xfrm>
          <a:off x="685800" y="3352800"/>
          <a:ext cx="2895600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5600"/>
              </a:tblGrid>
              <a:tr h="2990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Grazing Litter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Fall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Summer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wallace\AppData\Local\Microsoft\Windows\Temporary Internet Files\Content.Outlook\CFNFP388\Driver South High (3).JPG"/>
          <p:cNvPicPr>
            <a:picLocks noChangeAspect="1" noChangeArrowheads="1"/>
          </p:cNvPicPr>
          <p:nvPr/>
        </p:nvPicPr>
        <p:blipFill>
          <a:blip r:embed="rId3" cstate="print"/>
          <a:srcRect l="11667" t="25833" r="5833" b="30833"/>
          <a:stretch>
            <a:fillRect/>
          </a:stretch>
        </p:blipFill>
        <p:spPr bwMode="auto">
          <a:xfrm>
            <a:off x="304800" y="1295400"/>
            <a:ext cx="8486775" cy="29718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4" name="Title 8"/>
          <p:cNvSpPr txBox="1">
            <a:spLocks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Grass Hay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IPM Strategies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Harvest Heights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6400800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Source: Steve </a:t>
            </a:r>
            <a:r>
              <a:rPr lang="en-US" sz="1600" dirty="0" err="1" smtClean="0">
                <a:latin typeface="+mj-lt"/>
              </a:rPr>
              <a:t>Fransen</a:t>
            </a:r>
            <a:r>
              <a:rPr lang="en-US" sz="1600" dirty="0" smtClean="0">
                <a:latin typeface="+mj-lt"/>
              </a:rPr>
              <a:t>, WSU-IAREC, Prosser WA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343400"/>
            <a:ext cx="8610600" cy="1938992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Timothy Hay Management Guidelines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Higher harvest heights preserve stored sugars important for surviving drought stress and growth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P&amp;K fertilization increase root and shoot development, resulting in earlier spring green-up.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What are the implications for weed management?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8100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September 2012</a:t>
            </a:r>
            <a:endParaRPr lang="en-US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877"/>
          <a:stretch>
            <a:fillRect/>
          </a:stretch>
        </p:blipFill>
        <p:spPr>
          <a:xfrm>
            <a:off x="0" y="0"/>
            <a:ext cx="9144000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304800"/>
            <a:ext cx="7848600" cy="10772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Indirect Effects of </a:t>
            </a:r>
            <a:r>
              <a:rPr lang="en-US" sz="3200" dirty="0" err="1" smtClean="0">
                <a:latin typeface="+mj-lt"/>
              </a:rPr>
              <a:t>Ventenata</a:t>
            </a:r>
            <a:r>
              <a:rPr lang="en-US" sz="3200" dirty="0" smtClean="0">
                <a:latin typeface="+mj-lt"/>
              </a:rPr>
              <a:t> on Wildlife Habitat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6400800"/>
            <a:ext cx="243840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Picture: Andrew Mackey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519218"/>
              </p:ext>
            </p:extLst>
          </p:nvPr>
        </p:nvGraphicFramePr>
        <p:xfrm>
          <a:off x="762000" y="3429000"/>
          <a:ext cx="7772397" cy="2362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708"/>
                <a:gridCol w="987527"/>
                <a:gridCol w="987527"/>
                <a:gridCol w="987527"/>
                <a:gridCol w="987527"/>
                <a:gridCol w="987527"/>
                <a:gridCol w="987527"/>
                <a:gridCol w="987527"/>
              </a:tblGrid>
              <a:tr h="1049866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Total Boxes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Avg. 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Clutch 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Empty 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Boxes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Eggs 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not Viable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Nest 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Failure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Eggs Laid </a:t>
                      </a:r>
                    </a:p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to 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F</a:t>
                      </a:r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ledge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  <a:latin typeface="+mn-lt"/>
                        </a:rPr>
                        <a:t>Survival 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after Hatch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7445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--------------------------- % ----------------------------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7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+mn-lt"/>
                        </a:rPr>
                        <a:t>High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+mn-lt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+mn-lt"/>
                        </a:rPr>
                        <a:t>5.00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+mn-lt"/>
                        </a:rPr>
                        <a:t>33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+mn-lt"/>
                        </a:rPr>
                        <a:t>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7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+mn-lt"/>
                        </a:rPr>
                        <a:t>Low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+mn-lt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+mn-lt"/>
                        </a:rPr>
                        <a:t>5.23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+mn-lt"/>
                        </a:rPr>
                        <a:t>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79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+mn-lt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8108" r="2703" b="10811"/>
          <a:stretch>
            <a:fillRect/>
          </a:stretch>
        </p:blipFill>
        <p:spPr>
          <a:xfrm>
            <a:off x="4953000" y="152400"/>
            <a:ext cx="3962400" cy="228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62600" y="228600"/>
            <a:ext cx="2819400" cy="369332"/>
          </a:xfrm>
          <a:prstGeom prst="rect">
            <a:avLst/>
          </a:prstGeom>
          <a:solidFill>
            <a:schemeClr val="bg1"/>
          </a:solidFill>
          <a:ln w="127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Nest armored w/VEDU)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43600" y="6400800"/>
            <a:ext cx="243840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Andrew Mackey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jwallace\Pictures\VENTENATA STUDIES\VEDU DDM\2-16-12\IMG_1642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2133600"/>
          <a:ext cx="8229601" cy="3154680"/>
        </p:xfrm>
        <a:graphic>
          <a:graphicData uri="http://schemas.openxmlformats.org/drawingml/2006/table">
            <a:tbl>
              <a:tblPr/>
              <a:tblGrid>
                <a:gridCol w="1600200"/>
                <a:gridCol w="3429000"/>
                <a:gridCol w="1143000"/>
                <a:gridCol w="1219200"/>
                <a:gridCol w="838201"/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Site Location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System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Texture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Organic Matter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pH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0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Moscow ID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CRP – Intermediate Wheatgrass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silt 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Deary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Pasture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silt 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Harvard ID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Timothy Hay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silt 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Worley ID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CRP – Smooth Brome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silt 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Usk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WA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Timothy Hay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clay 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9.8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Usk WA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Pasture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9.8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Anatone WA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Rangeland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silt 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291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Enterprise OR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Rangeland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loam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819400"/>
            <a:ext cx="7239000" cy="1295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&amp; Discussion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4419600"/>
            <a:ext cx="7123113" cy="1295400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Wallace, Tim Prather,  Andrew Mackey &amp; Pam Pavek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Idaho &amp; USDA-NRCS Plant Materials Center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jwallace@uidaho.edu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en-US" sz="2800" dirty="0"/>
          </a:p>
        </p:txBody>
      </p:sp>
      <p:pic>
        <p:nvPicPr>
          <p:cNvPr id="9220" name="Picture 3" descr="C:\Users\jwallace\Pictures\UILOGOS\uicolor-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638800"/>
            <a:ext cx="31289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4" name="Picture 2" descr="C:\Users\jwallace\Pictures\VENTENATA STUDIES\VEDU LANDSCAPE &amp; INTEREST\IMG_0600.JPG"/>
          <p:cNvPicPr>
            <a:picLocks noChangeAspect="1" noChangeArrowheads="1"/>
          </p:cNvPicPr>
          <p:nvPr/>
        </p:nvPicPr>
        <p:blipFill>
          <a:blip r:embed="rId4" cstate="print"/>
          <a:srcRect t="26477" b="26714"/>
          <a:stretch>
            <a:fillRect/>
          </a:stretch>
        </p:blipFill>
        <p:spPr bwMode="auto">
          <a:xfrm>
            <a:off x="914400" y="152400"/>
            <a:ext cx="7315200" cy="256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jwallace\Pictures\VENTENATA STUDIES\VEDU DDM\5-16-12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t="2741" r="1575"/>
          <a:stretch>
            <a:fillRect/>
          </a:stretch>
        </p:blipFill>
        <p:spPr bwMode="auto">
          <a:xfrm>
            <a:off x="762000" y="609599"/>
            <a:ext cx="7772400" cy="57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jwallace\Pictures\VENTENATA STUDIES\VEDU DDM\5-16-12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-186" r="28"/>
          <a:stretch>
            <a:fillRect/>
          </a:stretch>
        </p:blipFill>
        <p:spPr bwMode="auto">
          <a:xfrm>
            <a:off x="1828800" y="2286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5715000"/>
            <a:ext cx="2590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jwallace\Pictures\VENTENATA STUDIES\VEDU DDM\5-16-12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 t="5862" r="5393"/>
          <a:stretch>
            <a:fillRect/>
          </a:stretch>
        </p:blipFill>
        <p:spPr bwMode="auto">
          <a:xfrm>
            <a:off x="1371600" y="304800"/>
            <a:ext cx="62059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19800" y="5715000"/>
            <a:ext cx="2590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Source: J. Wallace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2528"/>
          <a:stretch>
            <a:fillRect/>
          </a:stretch>
        </p:blipFill>
        <p:spPr bwMode="auto">
          <a:xfrm>
            <a:off x="457200" y="152400"/>
            <a:ext cx="3810000" cy="616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6"/>
          <p:cNvSpPr txBox="1">
            <a:spLocks/>
          </p:cNvSpPr>
          <p:nvPr/>
        </p:nvSpPr>
        <p:spPr bwMode="auto">
          <a:xfrm>
            <a:off x="609600" y="6324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latin typeface="+mj-lt"/>
                <a:ea typeface="+mj-ea"/>
                <a:cs typeface="+mj-cs"/>
              </a:rPr>
              <a:t>Anatone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 WA - Range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2583" r="6667"/>
          <a:stretch>
            <a:fillRect/>
          </a:stretch>
        </p:blipFill>
        <p:spPr bwMode="auto">
          <a:xfrm>
            <a:off x="4648200" y="152400"/>
            <a:ext cx="4267200" cy="616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jwallace\Pictures\VENTENATA STUDIES\VEDU DDM\5-9-12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5543" r="5405"/>
          <a:stretch>
            <a:fillRect/>
          </a:stretch>
        </p:blipFill>
        <p:spPr bwMode="auto">
          <a:xfrm>
            <a:off x="4648200" y="1981200"/>
            <a:ext cx="422585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 cstate="print"/>
          <a:srcRect t="5562" r="5085"/>
          <a:stretch>
            <a:fillRect/>
          </a:stretch>
        </p:blipFill>
        <p:spPr bwMode="auto">
          <a:xfrm>
            <a:off x="228600" y="1981200"/>
            <a:ext cx="424102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11327</TotalTime>
  <Words>2107</Words>
  <Application>Microsoft Office PowerPoint</Application>
  <PresentationFormat>On-screen Show (4:3)</PresentationFormat>
  <Paragraphs>533</Paragraphs>
  <Slides>40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Origin</vt:lpstr>
      <vt:lpstr>Ecology &amp; Management of Ventenata in the Inland Northwest</vt:lpstr>
      <vt:lpstr>Annual Grass Invasion Ventenata (African wiregrass) distribution in Inland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Ventenata Control in CRP &amp; Rangeland (2011-2012)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Ventenata Control Options PNW Weed Management Handbook 2011 Problem Weeds</vt:lpstr>
      <vt:lpstr>Seedling Tolerance to Outrider Planting CRP and Pasture Grasses in Outrider Treated Soil</vt:lpstr>
      <vt:lpstr>Plant Back Considerations Biomass yield as % of control (60 days after Outrider treatment)</vt:lpstr>
      <vt:lpstr>Plant Back Considerations Outrider Soil Residual: Half-life in soil</vt:lpstr>
      <vt:lpstr>PowerPoint Presentation</vt:lpstr>
      <vt:lpstr>PowerPoint Presentation</vt:lpstr>
      <vt:lpstr>Ventenata IPM High vs Low VEDU sites</vt:lpstr>
      <vt:lpstr>PowerPoint Presentation</vt:lpstr>
      <vt:lpstr>PowerPoint Presentation</vt:lpstr>
      <vt:lpstr>PowerPoint Presentation</vt:lpstr>
      <vt:lpstr>PowerPoint Presentation</vt:lpstr>
      <vt:lpstr>Questions &amp; Discussion</vt:lpstr>
    </vt:vector>
  </TitlesOfParts>
  <Company>University of Idaho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jwallace</dc:creator>
  <cp:lastModifiedBy>Timothy Prather</cp:lastModifiedBy>
  <cp:revision>816</cp:revision>
  <dcterms:created xsi:type="dcterms:W3CDTF">2010-02-04T21:30:50Z</dcterms:created>
  <dcterms:modified xsi:type="dcterms:W3CDTF">2013-02-19T17:20:41Z</dcterms:modified>
</cp:coreProperties>
</file>