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2013%20Data\SARE%20Toxicity%201%20&amp;%202%20with%20figs%205%2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244903762029745"/>
          <c:y val="0.14938338187178676"/>
          <c:w val="0.81088429571303589"/>
          <c:h val="0.55175169884586361"/>
        </c:manualLayout>
      </c:layout>
      <c:barChart>
        <c:barDir val="col"/>
        <c:grouping val="clustered"/>
        <c:varyColors val="0"/>
        <c:ser>
          <c:idx val="0"/>
          <c:order val="0"/>
          <c:spPr>
            <a:solidFill>
              <a:schemeClr val="tx1"/>
            </a:solidFill>
          </c:spPr>
          <c:invertIfNegative val="0"/>
          <c:dLbls>
            <c:dLbl>
              <c:idx val="0"/>
              <c:layout/>
              <c:tx>
                <c:rich>
                  <a:bodyPr/>
                  <a:lstStyle/>
                  <a:p>
                    <a:pPr>
                      <a:defRPr sz="1100" b="1"/>
                    </a:pPr>
                    <a:r>
                      <a:rPr lang="en-US" sz="1100" b="1"/>
                      <a:t>A</a:t>
                    </a:r>
                  </a:p>
                </c:rich>
              </c:tx>
              <c:spPr/>
              <c:showLegendKey val="0"/>
              <c:showVal val="1"/>
              <c:showCatName val="0"/>
              <c:showSerName val="0"/>
              <c:showPercent val="0"/>
              <c:showBubbleSize val="0"/>
            </c:dLbl>
            <c:dLbl>
              <c:idx val="1"/>
              <c:layout/>
              <c:tx>
                <c:rich>
                  <a:bodyPr/>
                  <a:lstStyle/>
                  <a:p>
                    <a:r>
                      <a:rPr lang="en-US" sz="1100" b="1"/>
                      <a:t>ABC</a:t>
                    </a:r>
                  </a:p>
                </c:rich>
              </c:tx>
              <c:showLegendKey val="0"/>
              <c:showVal val="1"/>
              <c:showCatName val="0"/>
              <c:showSerName val="0"/>
              <c:showPercent val="0"/>
              <c:showBubbleSize val="0"/>
            </c:dLbl>
            <c:dLbl>
              <c:idx val="2"/>
              <c:layout>
                <c:manualLayout>
                  <c:x val="0"/>
                  <c:y val="-1.3698630136986301E-2"/>
                </c:manualLayout>
              </c:layout>
              <c:tx>
                <c:rich>
                  <a:bodyPr/>
                  <a:lstStyle/>
                  <a:p>
                    <a:pPr>
                      <a:defRPr sz="1100" b="1"/>
                    </a:pPr>
                    <a:r>
                      <a:rPr lang="en-US" sz="1100" b="1"/>
                      <a:t>BC</a:t>
                    </a:r>
                  </a:p>
                </c:rich>
              </c:tx>
              <c:spPr/>
              <c:showLegendKey val="0"/>
              <c:showVal val="1"/>
              <c:showCatName val="0"/>
              <c:showSerName val="0"/>
              <c:showPercent val="0"/>
              <c:showBubbleSize val="0"/>
            </c:dLbl>
            <c:dLbl>
              <c:idx val="3"/>
              <c:layout/>
              <c:tx>
                <c:rich>
                  <a:bodyPr/>
                  <a:lstStyle/>
                  <a:p>
                    <a:r>
                      <a:rPr lang="en-US" sz="1100" b="1"/>
                      <a:t>ABC</a:t>
                    </a:r>
                  </a:p>
                </c:rich>
              </c:tx>
              <c:showLegendKey val="0"/>
              <c:showVal val="1"/>
              <c:showCatName val="0"/>
              <c:showSerName val="0"/>
              <c:showPercent val="0"/>
              <c:showBubbleSize val="0"/>
            </c:dLbl>
            <c:dLbl>
              <c:idx val="4"/>
              <c:layout/>
              <c:tx>
                <c:rich>
                  <a:bodyPr/>
                  <a:lstStyle/>
                  <a:p>
                    <a:pPr>
                      <a:defRPr sz="1100" b="1"/>
                    </a:pPr>
                    <a:r>
                      <a:rPr lang="en-US" sz="1100" b="1"/>
                      <a:t>AB</a:t>
                    </a:r>
                  </a:p>
                </c:rich>
              </c:tx>
              <c:spPr/>
              <c:showLegendKey val="0"/>
              <c:showVal val="1"/>
              <c:showCatName val="0"/>
              <c:showSerName val="0"/>
              <c:showPercent val="0"/>
              <c:showBubbleSize val="0"/>
            </c:dLbl>
            <c:dLbl>
              <c:idx val="5"/>
              <c:layout/>
              <c:tx>
                <c:rich>
                  <a:bodyPr/>
                  <a:lstStyle/>
                  <a:p>
                    <a:r>
                      <a:rPr lang="en-US" sz="1100" b="1"/>
                      <a:t>C</a:t>
                    </a:r>
                  </a:p>
                </c:rich>
              </c:tx>
              <c:showLegendKey val="0"/>
              <c:showVal val="1"/>
              <c:showCatName val="0"/>
              <c:showSerName val="0"/>
              <c:showPercent val="0"/>
              <c:showBubbleSize val="0"/>
            </c:dLbl>
            <c:dLbl>
              <c:idx val="6"/>
              <c:layout>
                <c:manualLayout>
                  <c:x val="0"/>
                  <c:y val="-1.8264840182648401E-2"/>
                </c:manualLayout>
              </c:layout>
              <c:tx>
                <c:rich>
                  <a:bodyPr/>
                  <a:lstStyle/>
                  <a:p>
                    <a:r>
                      <a:rPr lang="en-US" sz="1100" b="1"/>
                      <a:t>ABC</a:t>
                    </a:r>
                  </a:p>
                </c:rich>
              </c:tx>
              <c:showLegendKey val="0"/>
              <c:showVal val="1"/>
              <c:showCatName val="0"/>
              <c:showSerName val="0"/>
              <c:showPercent val="0"/>
              <c:showBubbleSize val="0"/>
            </c:dLbl>
            <c:dLbl>
              <c:idx val="7"/>
              <c:layout/>
              <c:tx>
                <c:rich>
                  <a:bodyPr/>
                  <a:lstStyle/>
                  <a:p>
                    <a:r>
                      <a:rPr lang="en-US" sz="1100" b="1"/>
                      <a:t>AB</a:t>
                    </a:r>
                  </a:p>
                </c:rich>
              </c:tx>
              <c:showLegendKey val="0"/>
              <c:showVal val="1"/>
              <c:showCatName val="0"/>
              <c:showSerName val="0"/>
              <c:showPercent val="0"/>
              <c:showBubbleSize val="0"/>
            </c:dLbl>
            <c:dLbl>
              <c:idx val="8"/>
              <c:layout/>
              <c:tx>
                <c:rich>
                  <a:bodyPr/>
                  <a:lstStyle/>
                  <a:p>
                    <a:r>
                      <a:rPr lang="en-US" sz="1100" b="1"/>
                      <a:t>ABC</a:t>
                    </a:r>
                  </a:p>
                </c:rich>
              </c:tx>
              <c:showLegendKey val="0"/>
              <c:showVal val="1"/>
              <c:showCatName val="0"/>
              <c:showSerName val="0"/>
              <c:showPercent val="0"/>
              <c:showBubbleSize val="0"/>
            </c:dLbl>
            <c:showLegendKey val="0"/>
            <c:showVal val="1"/>
            <c:showCatName val="0"/>
            <c:showSerName val="0"/>
            <c:showPercent val="0"/>
            <c:showBubbleSize val="0"/>
            <c:showLeaderLines val="0"/>
          </c:dLbls>
          <c:errBars>
            <c:errBarType val="plus"/>
            <c:errValType val="cust"/>
            <c:noEndCap val="0"/>
            <c:plus>
              <c:numRef>
                <c:f>Graphs!$C$45:$C$53</c:f>
                <c:numCache>
                  <c:formatCode>General</c:formatCode>
                  <c:ptCount val="9"/>
                  <c:pt idx="0">
                    <c:v>2.7</c:v>
                  </c:pt>
                  <c:pt idx="1">
                    <c:v>2.7</c:v>
                  </c:pt>
                  <c:pt idx="2">
                    <c:v>5.4</c:v>
                  </c:pt>
                  <c:pt idx="3">
                    <c:v>4.0999999999999996</c:v>
                  </c:pt>
                  <c:pt idx="4">
                    <c:v>3</c:v>
                  </c:pt>
                  <c:pt idx="5">
                    <c:v>3</c:v>
                  </c:pt>
                  <c:pt idx="6">
                    <c:v>6.5</c:v>
                  </c:pt>
                  <c:pt idx="7">
                    <c:v>1.9</c:v>
                  </c:pt>
                  <c:pt idx="8">
                    <c:v>4.0999999999999996</c:v>
                  </c:pt>
                </c:numCache>
              </c:numRef>
            </c:plus>
            <c:minus>
              <c:numLit>
                <c:formatCode>General</c:formatCode>
                <c:ptCount val="1"/>
                <c:pt idx="0">
                  <c:v>1</c:v>
                </c:pt>
              </c:numLit>
            </c:minus>
          </c:errBars>
          <c:cat>
            <c:strRef>
              <c:f>Graphs!$A$45:$A$53</c:f>
              <c:strCache>
                <c:ptCount val="9"/>
                <c:pt idx="0">
                  <c:v>C</c:v>
                </c:pt>
                <c:pt idx="1">
                  <c:v>Barric</c:v>
                </c:pt>
                <c:pt idx="2">
                  <c:v>NemaP</c:v>
                </c:pt>
                <c:pt idx="3">
                  <c:v>OMC</c:v>
                </c:pt>
                <c:pt idx="4">
                  <c:v>Ss</c:v>
                </c:pt>
                <c:pt idx="5">
                  <c:v>Ss-F</c:v>
                </c:pt>
                <c:pt idx="6">
                  <c:v>TD</c:v>
                </c:pt>
                <c:pt idx="7">
                  <c:v>Waterlock</c:v>
                </c:pt>
                <c:pt idx="8">
                  <c:v>Yucca</c:v>
                </c:pt>
              </c:strCache>
            </c:strRef>
          </c:cat>
          <c:val>
            <c:numRef>
              <c:f>Graphs!$B$45:$B$53</c:f>
              <c:numCache>
                <c:formatCode>General</c:formatCode>
                <c:ptCount val="9"/>
                <c:pt idx="0">
                  <c:v>93</c:v>
                </c:pt>
                <c:pt idx="1">
                  <c:v>85</c:v>
                </c:pt>
                <c:pt idx="2">
                  <c:v>78</c:v>
                </c:pt>
                <c:pt idx="3">
                  <c:v>84</c:v>
                </c:pt>
                <c:pt idx="4">
                  <c:v>88</c:v>
                </c:pt>
                <c:pt idx="5">
                  <c:v>71</c:v>
                </c:pt>
                <c:pt idx="6">
                  <c:v>83</c:v>
                </c:pt>
                <c:pt idx="7">
                  <c:v>88</c:v>
                </c:pt>
                <c:pt idx="8">
                  <c:v>84</c:v>
                </c:pt>
              </c:numCache>
            </c:numRef>
          </c:val>
        </c:ser>
        <c:dLbls>
          <c:showLegendKey val="0"/>
          <c:showVal val="0"/>
          <c:showCatName val="0"/>
          <c:showSerName val="0"/>
          <c:showPercent val="0"/>
          <c:showBubbleSize val="0"/>
        </c:dLbls>
        <c:gapWidth val="150"/>
        <c:axId val="80691200"/>
        <c:axId val="80693504"/>
      </c:barChart>
      <c:catAx>
        <c:axId val="80691200"/>
        <c:scaling>
          <c:orientation val="minMax"/>
        </c:scaling>
        <c:delete val="0"/>
        <c:axPos val="b"/>
        <c:title>
          <c:tx>
            <c:rich>
              <a:bodyPr/>
              <a:lstStyle/>
              <a:p>
                <a:pPr>
                  <a:defRPr sz="1400"/>
                </a:pPr>
                <a:r>
                  <a:rPr lang="en-US" sz="1400"/>
                  <a:t>Treatment</a:t>
                </a:r>
              </a:p>
            </c:rich>
          </c:tx>
          <c:layout/>
          <c:overlay val="0"/>
        </c:title>
        <c:majorTickMark val="out"/>
        <c:minorTickMark val="none"/>
        <c:tickLblPos val="nextTo"/>
        <c:txPr>
          <a:bodyPr/>
          <a:lstStyle/>
          <a:p>
            <a:pPr>
              <a:defRPr sz="1200" b="1" i="0" baseline="0">
                <a:latin typeface="Calibri" pitchFamily="34" charset="0"/>
              </a:defRPr>
            </a:pPr>
            <a:endParaRPr lang="en-US"/>
          </a:p>
        </c:txPr>
        <c:crossAx val="80693504"/>
        <c:crosses val="autoZero"/>
        <c:auto val="1"/>
        <c:lblAlgn val="ctr"/>
        <c:lblOffset val="100"/>
        <c:noMultiLvlLbl val="0"/>
      </c:catAx>
      <c:valAx>
        <c:axId val="80693504"/>
        <c:scaling>
          <c:orientation val="minMax"/>
          <c:max val="100"/>
          <c:min val="0"/>
        </c:scaling>
        <c:delete val="0"/>
        <c:axPos val="l"/>
        <c:title>
          <c:tx>
            <c:rich>
              <a:bodyPr/>
              <a:lstStyle/>
              <a:p>
                <a:pPr>
                  <a:defRPr/>
                </a:pPr>
                <a:r>
                  <a:rPr lang="en-US"/>
                  <a:t>% </a:t>
                </a:r>
                <a:r>
                  <a:rPr lang="en-US" sz="1200" b="1"/>
                  <a:t>Live</a:t>
                </a:r>
              </a:p>
            </c:rich>
          </c:tx>
          <c:layout/>
          <c:overlay val="0"/>
        </c:title>
        <c:numFmt formatCode="General" sourceLinked="1"/>
        <c:majorTickMark val="out"/>
        <c:minorTickMark val="none"/>
        <c:tickLblPos val="nextTo"/>
        <c:txPr>
          <a:bodyPr/>
          <a:lstStyle/>
          <a:p>
            <a:pPr>
              <a:defRPr sz="1100" b="1" i="0" baseline="0">
                <a:latin typeface="Calibri" pitchFamily="34" charset="0"/>
              </a:defRPr>
            </a:pPr>
            <a:endParaRPr lang="en-US"/>
          </a:p>
        </c:txPr>
        <c:crossAx val="80691200"/>
        <c:crosses val="autoZero"/>
        <c:crossBetween val="between"/>
        <c:majorUnit val="20"/>
      </c:valAx>
    </c:plotArea>
    <c:plotVisOnly val="1"/>
    <c:dispBlanksAs val="gap"/>
    <c:showDLblsOverMax val="0"/>
  </c:chart>
  <c:spPr>
    <a:ln>
      <a:no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FDF828-7D11-415D-B3D8-D6D69C6B905C}" type="datetimeFigureOut">
              <a:rPr lang="en-US" smtClean="0"/>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2706584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DF828-7D11-415D-B3D8-D6D69C6B905C}" type="datetimeFigureOut">
              <a:rPr lang="en-US" smtClean="0"/>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2236922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DF828-7D11-415D-B3D8-D6D69C6B905C}" type="datetimeFigureOut">
              <a:rPr lang="en-US" smtClean="0"/>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1231817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DF828-7D11-415D-B3D8-D6D69C6B905C}" type="datetimeFigureOut">
              <a:rPr lang="en-US" smtClean="0"/>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1233987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FDF828-7D11-415D-B3D8-D6D69C6B905C}" type="datetimeFigureOut">
              <a:rPr lang="en-US" smtClean="0"/>
              <a:t>3/20/2013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798974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FDF828-7D11-415D-B3D8-D6D69C6B905C}" type="datetimeFigureOut">
              <a:rPr lang="en-US" smtClean="0"/>
              <a:t>3/20/2013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336706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FDF828-7D11-415D-B3D8-D6D69C6B905C}" type="datetimeFigureOut">
              <a:rPr lang="en-US" smtClean="0"/>
              <a:t>3/20/2013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231506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FDF828-7D11-415D-B3D8-D6D69C6B905C}" type="datetimeFigureOut">
              <a:rPr lang="en-US" smtClean="0"/>
              <a:t>3/20/2013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87042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DF828-7D11-415D-B3D8-D6D69C6B905C}" type="datetimeFigureOut">
              <a:rPr lang="en-US" smtClean="0"/>
              <a:t>3/20/2013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3716238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FDF828-7D11-415D-B3D8-D6D69C6B905C}" type="datetimeFigureOut">
              <a:rPr lang="en-US" smtClean="0"/>
              <a:t>3/20/2013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191925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FDF828-7D11-415D-B3D8-D6D69C6B905C}" type="datetimeFigureOut">
              <a:rPr lang="en-US" smtClean="0"/>
              <a:t>3/20/2013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E3BF2-D476-4195-B9C8-BAD2639C7635}" type="slidenum">
              <a:rPr lang="en-US" smtClean="0"/>
              <a:t>‹#›</a:t>
            </a:fld>
            <a:endParaRPr lang="en-US"/>
          </a:p>
        </p:txBody>
      </p:sp>
    </p:spTree>
    <p:extLst>
      <p:ext uri="{BB962C8B-B14F-4D97-AF65-F5344CB8AC3E}">
        <p14:creationId xmlns:p14="http://schemas.microsoft.com/office/powerpoint/2010/main" val="3700347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FDF828-7D11-415D-B3D8-D6D69C6B905C}" type="datetimeFigureOut">
              <a:rPr lang="en-US" smtClean="0"/>
              <a:t>3/20/2013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E3BF2-D476-4195-B9C8-BAD2639C7635}" type="slidenum">
              <a:rPr lang="en-US" smtClean="0"/>
              <a:t>‹#›</a:t>
            </a:fld>
            <a:endParaRPr lang="en-US"/>
          </a:p>
        </p:txBody>
      </p:sp>
    </p:spTree>
    <p:extLst>
      <p:ext uri="{BB962C8B-B14F-4D97-AF65-F5344CB8AC3E}">
        <p14:creationId xmlns:p14="http://schemas.microsoft.com/office/powerpoint/2010/main" val="2411322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2.png@01CE02EC.B0155AD0"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cid:image008.png@01CE02EC.B0155AD0" TargetMode="Externa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cid:image012.png@01CE02EC.B0155AD0"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57400" y="3429000"/>
            <a:ext cx="4591050" cy="838200"/>
          </a:xfrm>
        </p:spPr>
        <p:txBody>
          <a:bodyPr>
            <a:noAutofit/>
          </a:bodyPr>
          <a:lstStyle/>
          <a:p>
            <a:pPr algn="l"/>
            <a:r>
              <a:rPr lang="en-US" sz="1200" dirty="0"/>
              <a:t>Fig. 1. This graph (above) shows that vegetable or peanut oils have little absorbance, </a:t>
            </a:r>
            <a:r>
              <a:rPr lang="en-US" sz="1200" dirty="0" err="1"/>
              <a:t>soyscreen</a:t>
            </a:r>
            <a:r>
              <a:rPr lang="en-US" sz="1200" dirty="0"/>
              <a:t> is intermediate and OMC is good for absorbing 300nm wavelength. OMC (</a:t>
            </a:r>
            <a:r>
              <a:rPr lang="en-US" sz="1200" dirty="0" err="1"/>
              <a:t>Oxtyl</a:t>
            </a:r>
            <a:r>
              <a:rPr lang="en-US" sz="1200" dirty="0"/>
              <a:t> </a:t>
            </a:r>
            <a:r>
              <a:rPr lang="en-US" sz="1200" dirty="0" err="1"/>
              <a:t>MethoxyCinnomate</a:t>
            </a:r>
            <a:r>
              <a:rPr lang="en-US" sz="1200" dirty="0"/>
              <a:t>) is commonly used in sunscreens</a:t>
            </a:r>
            <a:r>
              <a:rPr lang="en-US" sz="1200" dirty="0" smtClean="0"/>
              <a:t>.</a:t>
            </a:r>
            <a:endParaRPr lang="en-US" sz="1200" dirty="0"/>
          </a:p>
        </p:txBody>
      </p:sp>
      <p:pic>
        <p:nvPicPr>
          <p:cNvPr id="5" name="Picture 4" descr="cid:image002.png@01CE02EC.B0155AD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057400" y="673100"/>
            <a:ext cx="4591050" cy="2755900"/>
          </a:xfrm>
          <a:prstGeom prst="rect">
            <a:avLst/>
          </a:prstGeom>
          <a:noFill/>
          <a:ln>
            <a:noFill/>
          </a:ln>
        </p:spPr>
      </p:pic>
    </p:spTree>
    <p:extLst>
      <p:ext uri="{BB962C8B-B14F-4D97-AF65-F5344CB8AC3E}">
        <p14:creationId xmlns:p14="http://schemas.microsoft.com/office/powerpoint/2010/main" val="1135330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6475" y="3964214"/>
            <a:ext cx="4591050" cy="1143000"/>
          </a:xfrm>
        </p:spPr>
        <p:txBody>
          <a:bodyPr>
            <a:normAutofit/>
          </a:bodyPr>
          <a:lstStyle/>
          <a:p>
            <a:pPr algn="l"/>
            <a:r>
              <a:rPr lang="en-US" sz="1300" dirty="0"/>
              <a:t>Fig. 2. Similarly with the barricade, greater concentration resulted in greater absorbance. </a:t>
            </a:r>
            <a:r>
              <a:rPr lang="en-US" sz="1300" dirty="0" err="1"/>
              <a:t>Fantesk</a:t>
            </a:r>
            <a:r>
              <a:rPr lang="en-US" sz="1300" dirty="0"/>
              <a:t>/</a:t>
            </a:r>
            <a:r>
              <a:rPr lang="en-US" sz="1300" dirty="0" err="1"/>
              <a:t>soyscreen</a:t>
            </a:r>
            <a:r>
              <a:rPr lang="en-US" sz="1300" dirty="0"/>
              <a:t> (starch encapsulated oil) and mixed in water had greater absorbance than </a:t>
            </a:r>
            <a:r>
              <a:rPr lang="en-US" sz="1300" dirty="0" err="1"/>
              <a:t>Fantesk</a:t>
            </a:r>
            <a:r>
              <a:rPr lang="en-US" sz="1300" dirty="0"/>
              <a:t>/soybean oil</a:t>
            </a:r>
            <a:r>
              <a:rPr lang="en-US" sz="1300" dirty="0" smtClean="0"/>
              <a:t>.</a:t>
            </a:r>
            <a:endParaRPr lang="en-US" dirty="0"/>
          </a:p>
        </p:txBody>
      </p:sp>
      <p:pic>
        <p:nvPicPr>
          <p:cNvPr id="3" name="Picture 2" descr="cid:image008.png@01CE02EC.B0155AD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76475" y="1219200"/>
            <a:ext cx="4591050" cy="2755900"/>
          </a:xfrm>
          <a:prstGeom prst="rect">
            <a:avLst/>
          </a:prstGeom>
          <a:noFill/>
          <a:ln>
            <a:noFill/>
          </a:ln>
        </p:spPr>
      </p:pic>
    </p:spTree>
    <p:extLst>
      <p:ext uri="{BB962C8B-B14F-4D97-AF65-F5344CB8AC3E}">
        <p14:creationId xmlns:p14="http://schemas.microsoft.com/office/powerpoint/2010/main" val="260900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3137" y="3670300"/>
            <a:ext cx="4657725" cy="901700"/>
          </a:xfrm>
        </p:spPr>
        <p:txBody>
          <a:bodyPr>
            <a:normAutofit/>
          </a:bodyPr>
          <a:lstStyle/>
          <a:p>
            <a:pPr algn="l"/>
            <a:r>
              <a:rPr lang="en-US" sz="1300" dirty="0"/>
              <a:t>Fig. 3. barricade did not drastically reduce water evaporation; Thus, the benefit of Barricade for the nematodes is the amount of water that can be retained on the </a:t>
            </a:r>
            <a:r>
              <a:rPr lang="en-US" sz="1300" dirty="0" err="1"/>
              <a:t>tree.The</a:t>
            </a:r>
            <a:r>
              <a:rPr lang="en-US" sz="1300" dirty="0"/>
              <a:t> thicker the coating the better</a:t>
            </a:r>
            <a:r>
              <a:rPr lang="en-US" sz="1300" dirty="0" smtClean="0"/>
              <a:t>.</a:t>
            </a:r>
            <a:endParaRPr lang="en-US" dirty="0"/>
          </a:p>
        </p:txBody>
      </p:sp>
      <p:pic>
        <p:nvPicPr>
          <p:cNvPr id="3" name="Picture 2" descr="cid:image012.png@01CE02EC.B0155AD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76475" y="914400"/>
            <a:ext cx="4591050" cy="2755900"/>
          </a:xfrm>
          <a:prstGeom prst="rect">
            <a:avLst/>
          </a:prstGeom>
          <a:noFill/>
          <a:ln>
            <a:noFill/>
          </a:ln>
        </p:spPr>
      </p:pic>
    </p:spTree>
    <p:extLst>
      <p:ext uri="{BB962C8B-B14F-4D97-AF65-F5344CB8AC3E}">
        <p14:creationId xmlns:p14="http://schemas.microsoft.com/office/powerpoint/2010/main" val="521547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3962400"/>
            <a:ext cx="4419600" cy="1143000"/>
          </a:xfrm>
        </p:spPr>
        <p:txBody>
          <a:bodyPr>
            <a:normAutofit/>
          </a:bodyPr>
          <a:lstStyle/>
          <a:p>
            <a:pPr algn="l"/>
            <a:r>
              <a:rPr lang="en-US" sz="1200" dirty="0"/>
              <a:t>Fig. 4. None of the formulations indicated any toxicity relative to the control (C= water) except </a:t>
            </a:r>
            <a:r>
              <a:rPr lang="en-US" sz="1200" dirty="0" err="1"/>
              <a:t>Ss</a:t>
            </a:r>
            <a:r>
              <a:rPr lang="en-US" sz="1200" dirty="0"/>
              <a:t>-F (</a:t>
            </a:r>
            <a:r>
              <a:rPr lang="en-US" sz="1200" dirty="0" err="1"/>
              <a:t>Soyscreen-Fantesk</a:t>
            </a:r>
            <a:r>
              <a:rPr lang="en-US" sz="1200" dirty="0"/>
              <a:t>) and </a:t>
            </a:r>
            <a:r>
              <a:rPr lang="en-US" sz="1200" dirty="0" err="1"/>
              <a:t>NemaProtect</a:t>
            </a:r>
            <a:r>
              <a:rPr lang="en-US" sz="1200" dirty="0"/>
              <a:t> (</a:t>
            </a:r>
            <a:r>
              <a:rPr lang="en-US" sz="1200" dirty="0" err="1"/>
              <a:t>NemaP</a:t>
            </a:r>
            <a:r>
              <a:rPr lang="en-US" sz="1200" dirty="0"/>
              <a:t>). </a:t>
            </a:r>
            <a:r>
              <a:rPr lang="en-US" sz="1200" dirty="0" err="1"/>
              <a:t>Barric</a:t>
            </a:r>
            <a:r>
              <a:rPr lang="en-US" sz="1200" dirty="0"/>
              <a:t> = Barricade, </a:t>
            </a:r>
            <a:r>
              <a:rPr lang="en-US" sz="1200" dirty="0" err="1"/>
              <a:t>Ss</a:t>
            </a:r>
            <a:r>
              <a:rPr lang="en-US" sz="1200" dirty="0"/>
              <a:t> = </a:t>
            </a:r>
            <a:r>
              <a:rPr lang="en-US" sz="1200" dirty="0" err="1"/>
              <a:t>soyscreen</a:t>
            </a:r>
            <a:r>
              <a:rPr lang="en-US" sz="1200" dirty="0"/>
              <a:t>, TD = titanium dioxide, Yucca = yucca foam. </a:t>
            </a:r>
          </a:p>
        </p:txBody>
      </p:sp>
      <p:graphicFrame>
        <p:nvGraphicFramePr>
          <p:cNvPr id="3" name="Chart 2"/>
          <p:cNvGraphicFramePr/>
          <p:nvPr>
            <p:extLst>
              <p:ext uri="{D42A27DB-BD31-4B8C-83A1-F6EECF244321}">
                <p14:modId xmlns:p14="http://schemas.microsoft.com/office/powerpoint/2010/main" val="2766489559"/>
              </p:ext>
            </p:extLst>
          </p:nvPr>
        </p:nvGraphicFramePr>
        <p:xfrm>
          <a:off x="2286000" y="1371600"/>
          <a:ext cx="4572000" cy="2781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7070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174</Words>
  <Application>Microsoft Office PowerPoint</Application>
  <PresentationFormat>On-screen Show (4:3)</PresentationFormat>
  <Paragraphs>15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Fig. 1. This graph (above) shows that vegetable or peanut oils have little absorbance, soyscreen is intermediate and OMC is good for absorbing 300nm wavelength. OMC (Oxtyl MethoxyCinnomate) is commonly used in sunscreens.</vt:lpstr>
      <vt:lpstr>Fig. 2. Similarly with the barricade, greater concentration resulted in greater absorbance. Fantesk/soyscreen (starch encapsulated oil) and mixed in water had greater absorbance than Fantesk/soybean oil.</vt:lpstr>
      <vt:lpstr>Fig. 3. barricade did not drastically reduce water evaporation; Thus, the benefit of Barricade for the nematodes is the amount of water that can be retained on the tree.The thicker the coating the better.</vt:lpstr>
      <vt:lpstr>Fig. 4. None of the formulations indicated any toxicity relative to the control (C= water) except Ss-F (Soyscreen-Fantesk) and NemaProtect (NemaP). Barric = Barricade, Ss = soyscreen, TD = titanium dioxide, Yucca = yucca foam.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Shapiro</dc:creator>
  <cp:lastModifiedBy>David Shapiro</cp:lastModifiedBy>
  <cp:revision>6</cp:revision>
  <dcterms:created xsi:type="dcterms:W3CDTF">2013-03-20T14:21:21Z</dcterms:created>
  <dcterms:modified xsi:type="dcterms:W3CDTF">2013-03-20T14:28:10Z</dcterms:modified>
</cp:coreProperties>
</file>