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832B0-E3E6-4BE1-958D-3B9E7F4EFD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DDCA9-E3A0-4998-B3DB-7EED09CE86A8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3866E-7695-4889-823D-1E174B3D9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ort.purdue.edu/newcrop/afcm/Hop.html" TargetMode="External"/><Relationship Id="rId3" Type="http://schemas.openxmlformats.org/officeDocument/2006/relationships/hyperlink" Target="http://www.gorstvalleyhops.com/" TargetMode="External"/><Relationship Id="rId7" Type="http://schemas.openxmlformats.org/officeDocument/2006/relationships/hyperlink" Target="http://www.dripworksusa.com/" TargetMode="External"/><Relationship Id="rId2" Type="http://schemas.openxmlformats.org/officeDocument/2006/relationships/hyperlink" Target="mailto:korystalsberg@hot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opext.colostate.edu/TRA/Hops_2008.html" TargetMode="External"/><Relationship Id="rId5" Type="http://schemas.openxmlformats.org/officeDocument/2006/relationships/hyperlink" Target="http://strawberry.ifas.ufl.edu/Strawberry%20fungicide%20recommendations%202009.htm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://uspest.org/hop/HopPocketGuide.pdf" TargetMode="External"/><Relationship Id="rId9" Type="http://schemas.openxmlformats.org/officeDocument/2006/relationships/hyperlink" Target="http://www.freshop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9600" dirty="0" smtClean="0">
                <a:latin typeface="Andy" pitchFamily="66" charset="0"/>
              </a:rPr>
              <a:t>The Hop Experience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57200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4400" dirty="0" smtClean="0">
                <a:solidFill>
                  <a:schemeClr val="tx1"/>
                </a:solidFill>
                <a:latin typeface="Andy" pitchFamily="66" charset="0"/>
              </a:rPr>
              <a:t>Kory and Andrea Stalsberg</a:t>
            </a:r>
          </a:p>
          <a:p>
            <a:pPr eaLnBrk="1" hangingPunct="1"/>
            <a:r>
              <a:rPr lang="en-US" sz="4400" dirty="0" smtClean="0">
                <a:solidFill>
                  <a:schemeClr val="tx1"/>
                </a:solidFill>
                <a:latin typeface="Andy" pitchFamily="66" charset="0"/>
              </a:rPr>
              <a:t>Hide-Away Hops</a:t>
            </a:r>
          </a:p>
          <a:p>
            <a:pPr eaLnBrk="1" hangingPunct="1"/>
            <a:r>
              <a:rPr lang="en-US" sz="4400" dirty="0" smtClean="0">
                <a:solidFill>
                  <a:schemeClr val="tx1"/>
                </a:solidFill>
                <a:latin typeface="Andy" pitchFamily="66" charset="0"/>
              </a:rPr>
              <a:t>Fennimore, WI</a:t>
            </a:r>
          </a:p>
          <a:p>
            <a:pPr eaLnBrk="1" hangingPunct="1"/>
            <a:endParaRPr lang="en-US" dirty="0" smtClean="0">
              <a:latin typeface="Times New Roman" pitchFamily="18" charset="0"/>
            </a:endParaRPr>
          </a:p>
        </p:txBody>
      </p:sp>
      <p:pic>
        <p:nvPicPr>
          <p:cNvPr id="2052" name="Picture 4" descr="hops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4955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>
                <a:latin typeface="Andy" pitchFamily="66" charset="0"/>
              </a:rPr>
              <a:t>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5532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sz="4400" dirty="0" smtClean="0">
              <a:latin typeface="Andy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400" dirty="0" smtClean="0">
                <a:latin typeface="Andy" pitchFamily="66" charset="0"/>
              </a:rPr>
              <a:t>2010 Growing Season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dirty="0" smtClean="0">
                <a:latin typeface="Andy" pitchFamily="66" charset="0"/>
              </a:rPr>
              <a:t>Harvest 2010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dirty="0" smtClean="0">
                <a:latin typeface="Andy" pitchFamily="66" charset="0"/>
              </a:rPr>
              <a:t>Toys for 2010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dirty="0" smtClean="0">
                <a:latin typeface="Andy" pitchFamily="66" charset="0"/>
              </a:rPr>
              <a:t>Outlook for 2011</a:t>
            </a:r>
          </a:p>
          <a:p>
            <a:pPr eaLnBrk="1" hangingPunct="1">
              <a:lnSpc>
                <a:spcPct val="90000"/>
              </a:lnSpc>
            </a:pPr>
            <a:endParaRPr lang="en-US" sz="4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4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4400" dirty="0" smtClean="0">
              <a:latin typeface="Times New Roman" pitchFamily="18" charset="0"/>
            </a:endParaRPr>
          </a:p>
        </p:txBody>
      </p:sp>
      <p:pic>
        <p:nvPicPr>
          <p:cNvPr id="3076" name="Picture 4" descr="hops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2238375" cy="23241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>
                <a:latin typeface="Andy" pitchFamily="66" charset="0"/>
              </a:rPr>
              <a:t>Background</a:t>
            </a:r>
          </a:p>
        </p:txBody>
      </p:sp>
      <p:pic>
        <p:nvPicPr>
          <p:cNvPr id="4099" name="Picture 4" descr="hops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2238375" cy="2324100"/>
          </a:xfrm>
          <a:noFill/>
        </p:spPr>
      </p:pic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990600" y="2209800"/>
            <a:ext cx="7239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3600" dirty="0">
                <a:latin typeface="Andy" pitchFamily="66" charset="0"/>
              </a:rPr>
              <a:t>Graduated from UW-P in 2006 with BS in Agriculture Education.  </a:t>
            </a:r>
            <a:r>
              <a:rPr lang="en-US" sz="3600" dirty="0" smtClean="0">
                <a:latin typeface="Andy" pitchFamily="66" charset="0"/>
              </a:rPr>
              <a:t>Masters in Education from UW-L 2011. 3</a:t>
            </a:r>
            <a:r>
              <a:rPr lang="en-US" sz="3600" baseline="30000" dirty="0" smtClean="0">
                <a:latin typeface="Andy" pitchFamily="66" charset="0"/>
              </a:rPr>
              <a:t>rd</a:t>
            </a:r>
            <a:r>
              <a:rPr lang="en-US" sz="3600" dirty="0" smtClean="0">
                <a:latin typeface="Andy" pitchFamily="66" charset="0"/>
              </a:rPr>
              <a:t> year hop grower.</a:t>
            </a:r>
            <a:endParaRPr lang="en-US" sz="3600" dirty="0">
              <a:latin typeface="Andy" pitchFamily="66" charset="0"/>
            </a:endParaRP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3600" dirty="0">
                <a:latin typeface="Andy" pitchFamily="66" charset="0"/>
              </a:rPr>
              <a:t>Married Andrea in </a:t>
            </a:r>
            <a:r>
              <a:rPr lang="en-US" sz="3600" dirty="0" smtClean="0">
                <a:latin typeface="Andy" pitchFamily="66" charset="0"/>
              </a:rPr>
              <a:t>2007 and </a:t>
            </a:r>
            <a:r>
              <a:rPr lang="en-US" sz="3600" dirty="0">
                <a:latin typeface="Andy" pitchFamily="66" charset="0"/>
              </a:rPr>
              <a:t>bought our </a:t>
            </a:r>
            <a:r>
              <a:rPr lang="en-US" sz="3600" dirty="0" smtClean="0">
                <a:latin typeface="Andy" pitchFamily="66" charset="0"/>
              </a:rPr>
              <a:t>home.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3600" dirty="0" smtClean="0">
                <a:latin typeface="Andy" pitchFamily="66" charset="0"/>
              </a:rPr>
              <a:t>Reid Kory Stalsberg was born in 2009</a:t>
            </a:r>
            <a:endParaRPr lang="en-US" sz="3600" dirty="0">
              <a:latin typeface="And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772400" cy="16002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Andy" pitchFamily="66" charset="0"/>
              </a:rPr>
              <a:t>Growing Season</a:t>
            </a:r>
            <a:br>
              <a:rPr lang="en-US" sz="6600" dirty="0" smtClean="0">
                <a:latin typeface="Andy" pitchFamily="66" charset="0"/>
              </a:rPr>
            </a:br>
            <a:r>
              <a:rPr lang="en-US" sz="6600" dirty="0" smtClean="0">
                <a:latin typeface="Andy" pitchFamily="66" charset="0"/>
              </a:rPr>
              <a:t>2010</a:t>
            </a:r>
          </a:p>
        </p:txBody>
      </p:sp>
      <p:sp>
        <p:nvSpPr>
          <p:cNvPr id="14339" name="Content Placeholder 6"/>
          <p:cNvSpPr>
            <a:spLocks noGrp="1"/>
          </p:cNvSpPr>
          <p:nvPr>
            <p:ph idx="1"/>
          </p:nvPr>
        </p:nvSpPr>
        <p:spPr>
          <a:xfrm>
            <a:off x="838200" y="2209800"/>
            <a:ext cx="7848600" cy="3916363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ndy" pitchFamily="66" charset="0"/>
              </a:rPr>
              <a:t>Finished Expanding the Hop yard</a:t>
            </a:r>
          </a:p>
          <a:p>
            <a:pPr lvl="1">
              <a:buNone/>
            </a:pPr>
            <a:r>
              <a:rPr lang="en-US" sz="4400" dirty="0" smtClean="0">
                <a:latin typeface="Andy" pitchFamily="66" charset="0"/>
              </a:rPr>
              <a:t>2009 - 4/10ths of an acre</a:t>
            </a:r>
          </a:p>
          <a:p>
            <a:pPr lvl="1">
              <a:buNone/>
            </a:pPr>
            <a:r>
              <a:rPr lang="en-US" sz="4400" dirty="0" smtClean="0">
                <a:latin typeface="Andy" pitchFamily="66" charset="0"/>
              </a:rPr>
              <a:t>2010 - 6/10ths of an acre</a:t>
            </a:r>
          </a:p>
          <a:p>
            <a:pPr lvl="1">
              <a:buNone/>
            </a:pPr>
            <a:r>
              <a:rPr lang="en-US" sz="4400" dirty="0" smtClean="0">
                <a:latin typeface="Andy" pitchFamily="66" charset="0"/>
              </a:rPr>
              <a:t>Total of 900 plants – 450 Cascade, 360 Mt. Hood, 90 Willamette  </a:t>
            </a:r>
          </a:p>
          <a:p>
            <a:r>
              <a:rPr lang="en-US" sz="4800" dirty="0" smtClean="0">
                <a:latin typeface="Andy" pitchFamily="66" charset="0"/>
              </a:rPr>
              <a:t>Moisture = Mildew</a:t>
            </a:r>
          </a:p>
          <a:p>
            <a:r>
              <a:rPr lang="en-US" sz="4800" dirty="0" smtClean="0">
                <a:latin typeface="Andy" pitchFamily="66" charset="0"/>
              </a:rPr>
              <a:t>Harvest 2010</a:t>
            </a:r>
          </a:p>
        </p:txBody>
      </p:sp>
      <p:pic>
        <p:nvPicPr>
          <p:cNvPr id="4" name="Picture 4" descr="hops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2238375" cy="232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sz="7200" dirty="0" smtClean="0">
                <a:latin typeface="Andy" pitchFamily="66" charset="0"/>
              </a:rPr>
              <a:t>Harvest Season</a:t>
            </a:r>
            <a:br>
              <a:rPr lang="en-US" sz="7200" dirty="0" smtClean="0">
                <a:latin typeface="Andy" pitchFamily="66" charset="0"/>
              </a:rPr>
            </a:br>
            <a:r>
              <a:rPr lang="en-US" sz="7200" dirty="0" smtClean="0">
                <a:latin typeface="Andy" pitchFamily="66" charset="0"/>
              </a:rPr>
              <a:t>2010</a:t>
            </a:r>
          </a:p>
        </p:txBody>
      </p:sp>
      <p:sp>
        <p:nvSpPr>
          <p:cNvPr id="40963" name="Content Placeholder 5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>
                <a:latin typeface="Andy" pitchFamily="66" charset="0"/>
              </a:rPr>
              <a:t>Harvested 7 days on and off</a:t>
            </a:r>
          </a:p>
          <a:p>
            <a:r>
              <a:rPr lang="en-US" sz="4800" dirty="0" smtClean="0">
                <a:latin typeface="Andy" pitchFamily="66" charset="0"/>
              </a:rPr>
              <a:t>450 1</a:t>
            </a:r>
            <a:r>
              <a:rPr lang="en-US" sz="4800" baseline="30000" dirty="0" smtClean="0">
                <a:latin typeface="Andy" pitchFamily="66" charset="0"/>
              </a:rPr>
              <a:t>st</a:t>
            </a:r>
            <a:r>
              <a:rPr lang="en-US" sz="4800" dirty="0" smtClean="0">
                <a:latin typeface="Andy" pitchFamily="66" charset="0"/>
              </a:rPr>
              <a:t> yr plants @ 12 min/plant = 90 man/hrs</a:t>
            </a:r>
          </a:p>
          <a:p>
            <a:r>
              <a:rPr lang="en-US" sz="4800" dirty="0" smtClean="0">
                <a:latin typeface="Andy" pitchFamily="66" charset="0"/>
              </a:rPr>
              <a:t>360 2</a:t>
            </a:r>
            <a:r>
              <a:rPr lang="en-US" sz="4800" baseline="30000" dirty="0" smtClean="0">
                <a:latin typeface="Andy" pitchFamily="66" charset="0"/>
              </a:rPr>
              <a:t>nd</a:t>
            </a:r>
            <a:r>
              <a:rPr lang="en-US" sz="4800" dirty="0" smtClean="0">
                <a:latin typeface="Andy" pitchFamily="66" charset="0"/>
              </a:rPr>
              <a:t> yr plants w/ </a:t>
            </a:r>
            <a:r>
              <a:rPr lang="en-US" sz="4800" dirty="0" err="1" smtClean="0">
                <a:latin typeface="Andy" pitchFamily="66" charset="0"/>
              </a:rPr>
              <a:t>hopInnator</a:t>
            </a:r>
            <a:r>
              <a:rPr lang="en-US" sz="4800" dirty="0" smtClean="0">
                <a:latin typeface="Andy" pitchFamily="66" charset="0"/>
              </a:rPr>
              <a:t> @ 5 min/plant = 30 man/hrs</a:t>
            </a:r>
          </a:p>
          <a:p>
            <a:r>
              <a:rPr lang="en-US" sz="4800" dirty="0" smtClean="0">
                <a:latin typeface="Andy" pitchFamily="66" charset="0"/>
              </a:rPr>
              <a:t>Sold 60 lbs dry</a:t>
            </a:r>
          </a:p>
          <a:p>
            <a:endParaRPr lang="en-US" sz="4800" dirty="0" smtClean="0">
              <a:latin typeface="Andy" pitchFamily="66" charset="0"/>
            </a:endParaRPr>
          </a:p>
          <a:p>
            <a:endParaRPr lang="en-US" dirty="0" smtClean="0"/>
          </a:p>
        </p:txBody>
      </p:sp>
      <p:pic>
        <p:nvPicPr>
          <p:cNvPr id="4" name="Picture 4" descr="hops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2238375" cy="232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020762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ndy" pitchFamily="66" charset="0"/>
              </a:rPr>
              <a:t>Toys for 2010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92500" lnSpcReduction="20000"/>
          </a:bodyPr>
          <a:lstStyle/>
          <a:p>
            <a:r>
              <a:rPr lang="en-US" sz="5400" dirty="0" smtClean="0">
                <a:latin typeface="Andy" pitchFamily="66" charset="0"/>
              </a:rPr>
              <a:t>Super Shredder </a:t>
            </a:r>
          </a:p>
          <a:p>
            <a:r>
              <a:rPr lang="en-US" sz="5400" dirty="0" smtClean="0">
                <a:latin typeface="Andy" pitchFamily="66" charset="0"/>
              </a:rPr>
              <a:t>Spray Rig</a:t>
            </a:r>
          </a:p>
          <a:p>
            <a:r>
              <a:rPr lang="en-US" sz="5400" dirty="0" smtClean="0">
                <a:latin typeface="Andy" pitchFamily="66" charset="0"/>
              </a:rPr>
              <a:t>Trailer Tower</a:t>
            </a:r>
          </a:p>
          <a:p>
            <a:r>
              <a:rPr lang="en-US" sz="5400" dirty="0" err="1" smtClean="0">
                <a:latin typeface="Andy" pitchFamily="66" charset="0"/>
              </a:rPr>
              <a:t>HopInnator</a:t>
            </a:r>
            <a:r>
              <a:rPr lang="en-US" sz="5400" dirty="0" smtClean="0">
                <a:latin typeface="Andy" pitchFamily="66" charset="0"/>
              </a:rPr>
              <a:t> </a:t>
            </a:r>
          </a:p>
          <a:p>
            <a:r>
              <a:rPr lang="en-US" sz="5400" dirty="0" err="1" smtClean="0">
                <a:latin typeface="Andy" pitchFamily="66" charset="0"/>
              </a:rPr>
              <a:t>Oast</a:t>
            </a:r>
            <a:r>
              <a:rPr lang="en-US" sz="5400" dirty="0" smtClean="0">
                <a:latin typeface="Andy" pitchFamily="66" charset="0"/>
              </a:rPr>
              <a:t> Modifications</a:t>
            </a:r>
          </a:p>
          <a:p>
            <a:endParaRPr lang="en-US" dirty="0"/>
          </a:p>
        </p:txBody>
      </p:sp>
      <p:pic>
        <p:nvPicPr>
          <p:cNvPr id="4" name="Picture 4" descr="hops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2238375" cy="232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ndy" pitchFamily="66" charset="0"/>
              </a:rPr>
              <a:t>Outlook for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>
                <a:latin typeface="Andy" pitchFamily="66" charset="0"/>
              </a:rPr>
              <a:t>Mildew Management</a:t>
            </a:r>
          </a:p>
          <a:p>
            <a:pPr lvl="1"/>
            <a:r>
              <a:rPr lang="en-US" sz="4000" dirty="0" smtClean="0">
                <a:latin typeface="Andy" pitchFamily="66" charset="0"/>
              </a:rPr>
              <a:t>Weed control, Shorter cover, Lower Lateral Removal </a:t>
            </a:r>
          </a:p>
          <a:p>
            <a:pPr lvl="1"/>
            <a:r>
              <a:rPr lang="en-US" sz="4000" dirty="0" err="1" smtClean="0">
                <a:latin typeface="Andy" pitchFamily="66" charset="0"/>
              </a:rPr>
              <a:t>Kocide</a:t>
            </a:r>
            <a:r>
              <a:rPr lang="en-US" sz="4000" dirty="0" smtClean="0">
                <a:latin typeface="Andy" pitchFamily="66" charset="0"/>
              </a:rPr>
              <a:t> 3000, Pristine</a:t>
            </a:r>
          </a:p>
          <a:p>
            <a:r>
              <a:rPr lang="en-US" sz="4000" dirty="0" smtClean="0">
                <a:latin typeface="Andy" pitchFamily="66" charset="0"/>
              </a:rPr>
              <a:t>Fertilizer Management</a:t>
            </a:r>
          </a:p>
          <a:p>
            <a:pPr lvl="1"/>
            <a:r>
              <a:rPr lang="en-US" sz="3600" dirty="0" smtClean="0">
                <a:latin typeface="Andy" pitchFamily="66" charset="0"/>
              </a:rPr>
              <a:t>2</a:t>
            </a:r>
            <a:r>
              <a:rPr lang="en-US" sz="3600" baseline="30000" dirty="0" smtClean="0">
                <a:latin typeface="Andy" pitchFamily="66" charset="0"/>
              </a:rPr>
              <a:t>nd</a:t>
            </a:r>
            <a:r>
              <a:rPr lang="en-US" sz="3600" dirty="0" smtClean="0">
                <a:latin typeface="Andy" pitchFamily="66" charset="0"/>
              </a:rPr>
              <a:t> yr~ 60lbs N/acre  3</a:t>
            </a:r>
            <a:r>
              <a:rPr lang="en-US" sz="3600" baseline="30000" dirty="0" smtClean="0">
                <a:latin typeface="Andy" pitchFamily="66" charset="0"/>
              </a:rPr>
              <a:t>rd</a:t>
            </a:r>
            <a:r>
              <a:rPr lang="en-US" sz="3600" dirty="0" smtClean="0">
                <a:latin typeface="Andy" pitchFamily="66" charset="0"/>
              </a:rPr>
              <a:t> yr~ 120lbs N/acre</a:t>
            </a:r>
          </a:p>
          <a:p>
            <a:pPr lvl="1"/>
            <a:r>
              <a:rPr lang="en-US" sz="3600" dirty="0" smtClean="0">
                <a:latin typeface="Andy" pitchFamily="66" charset="0"/>
              </a:rPr>
              <a:t>Urea, UAN (Liquid Ammonium Nitrate)</a:t>
            </a:r>
          </a:p>
          <a:p>
            <a:r>
              <a:rPr lang="en-US" sz="4000" dirty="0" smtClean="0">
                <a:latin typeface="Andy" pitchFamily="66" charset="0"/>
              </a:rPr>
              <a:t>Accurate Record Keeping – Field Note Log</a:t>
            </a:r>
          </a:p>
          <a:p>
            <a:pPr lvl="1"/>
            <a:r>
              <a:rPr lang="en-US" sz="3600" dirty="0" smtClean="0">
                <a:latin typeface="Andy" pitchFamily="66" charset="0"/>
              </a:rPr>
              <a:t>Field Map, Soil Test, Phonology, Fertilizer, Pests &amp; Disease, Weather (by week), Harvest, Drying </a:t>
            </a:r>
          </a:p>
          <a:p>
            <a:pPr lvl="1"/>
            <a:endParaRPr lang="en-US" dirty="0" smtClean="0">
              <a:latin typeface="Andy" pitchFamily="66" charset="0"/>
            </a:endParaRPr>
          </a:p>
          <a:p>
            <a:endParaRPr lang="en-US" dirty="0"/>
          </a:p>
        </p:txBody>
      </p:sp>
      <p:pic>
        <p:nvPicPr>
          <p:cNvPr id="4" name="Picture 4" descr="hops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2238375" cy="2324100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/>
          <a:lstStyle/>
          <a:p>
            <a:r>
              <a:rPr lang="en-US" sz="3600" dirty="0" smtClean="0">
                <a:latin typeface="Andy" pitchFamily="66" charset="0"/>
              </a:rPr>
              <a:t>Kory and Andrea Stalsberg</a:t>
            </a:r>
            <a:br>
              <a:rPr lang="en-US" sz="3600" dirty="0" smtClean="0">
                <a:latin typeface="Andy" pitchFamily="66" charset="0"/>
              </a:rPr>
            </a:br>
            <a:r>
              <a:rPr lang="en-US" sz="3600" dirty="0" smtClean="0">
                <a:latin typeface="Andy" pitchFamily="66" charset="0"/>
              </a:rPr>
              <a:t>Hide-Away Hops</a:t>
            </a:r>
            <a:br>
              <a:rPr lang="en-US" sz="3600" dirty="0" smtClean="0">
                <a:latin typeface="Andy" pitchFamily="66" charset="0"/>
              </a:rPr>
            </a:br>
            <a:r>
              <a:rPr lang="en-US" sz="3600" dirty="0" smtClean="0">
                <a:latin typeface="Andy" pitchFamily="66" charset="0"/>
              </a:rPr>
              <a:t>Fennimore, WI</a:t>
            </a:r>
            <a:br>
              <a:rPr lang="en-US" sz="3600" dirty="0" smtClean="0">
                <a:latin typeface="Andy" pitchFamily="66" charset="0"/>
              </a:rPr>
            </a:br>
            <a:r>
              <a:rPr lang="en-US" sz="3600" dirty="0" smtClean="0">
                <a:latin typeface="Andy" pitchFamily="66" charset="0"/>
              </a:rPr>
              <a:t>608-988-2006</a:t>
            </a:r>
            <a:br>
              <a:rPr lang="en-US" sz="3600" dirty="0" smtClean="0">
                <a:latin typeface="Andy" pitchFamily="66" charset="0"/>
              </a:rPr>
            </a:br>
            <a:r>
              <a:rPr lang="en-US" sz="3600" dirty="0" smtClean="0">
                <a:latin typeface="Andy" pitchFamily="66" charset="0"/>
                <a:hlinkClick r:id="rId2"/>
              </a:rPr>
              <a:t>korystalsberg@hotmail.com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327660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ndy" pitchFamily="66" charset="0"/>
              </a:rPr>
              <a:t>Links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ndy" pitchFamily="66" charset="0"/>
                <a:hlinkClick r:id="rId3"/>
              </a:rPr>
              <a:t>http://www.gorstvalleyhops.com/</a:t>
            </a:r>
            <a:endParaRPr lang="en-US" sz="2400" dirty="0" smtClean="0">
              <a:latin typeface="Andy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ndy" pitchFamily="66" charset="0"/>
                <a:hlinkClick r:id="rId4"/>
              </a:rPr>
              <a:t>http://uspest.org/hop/HopPocketGuide.pdf</a:t>
            </a:r>
            <a:endParaRPr lang="en-US" sz="2400" dirty="0" smtClean="0">
              <a:latin typeface="Andy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ndy" pitchFamily="66" charset="0"/>
                <a:hlinkClick r:id="rId5"/>
              </a:rPr>
              <a:t>http://strawberry.ifas.ufl.edu/Strawberry%20fungicide%20recommendations%202009.htm</a:t>
            </a:r>
            <a:endParaRPr lang="en-US" sz="2400" dirty="0" smtClean="0">
              <a:latin typeface="Andy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ndy" pitchFamily="66" charset="0"/>
                <a:hlinkClick r:id="rId6"/>
              </a:rPr>
              <a:t>http://www.coopext.colostate.edu/TRA/Hops_2008.html</a:t>
            </a:r>
            <a:endParaRPr lang="en-US" sz="2400" dirty="0" smtClean="0">
              <a:latin typeface="Andy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ndy" pitchFamily="66" charset="0"/>
                <a:hlinkClick r:id="rId7"/>
              </a:rPr>
              <a:t>http://www.dripworksusa.com/</a:t>
            </a:r>
            <a:endParaRPr lang="en-US" sz="2400" dirty="0" smtClean="0">
              <a:latin typeface="Andy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ndy" pitchFamily="66" charset="0"/>
                <a:hlinkClick r:id="rId8"/>
              </a:rPr>
              <a:t>http://www.hort.purdue.edu/newcrop/afcm/Hop.html</a:t>
            </a:r>
            <a:endParaRPr lang="en-US" sz="2400" dirty="0" smtClean="0">
              <a:latin typeface="Andy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ndy" pitchFamily="66" charset="0"/>
                <a:hlinkClick r:id="rId9"/>
              </a:rPr>
              <a:t>http://www.freshops.com/</a:t>
            </a:r>
            <a:endParaRPr lang="en-US" sz="2400" dirty="0" smtClean="0">
              <a:latin typeface="Andy" pitchFamily="66" charset="0"/>
            </a:endParaRPr>
          </a:p>
        </p:txBody>
      </p:sp>
      <p:pic>
        <p:nvPicPr>
          <p:cNvPr id="4" name="Picture 4" descr="hops3"/>
          <p:cNvPicPr>
            <a:picLocks noGrp="1" noChangeAspect="1" noChangeArrowheads="1"/>
          </p:cNvPicPr>
          <p:nvPr>
            <p:ph idx="1"/>
          </p:nvPr>
        </p:nvPicPr>
        <p:blipFill>
          <a:blip r:embed="rId10" cstate="print"/>
          <a:srcRect/>
          <a:stretch>
            <a:fillRect/>
          </a:stretch>
        </p:blipFill>
        <p:spPr>
          <a:xfrm>
            <a:off x="0" y="0"/>
            <a:ext cx="2238375" cy="2324100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246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Hop Experience</vt:lpstr>
      <vt:lpstr>Overview</vt:lpstr>
      <vt:lpstr>Background</vt:lpstr>
      <vt:lpstr>Growing Season 2010</vt:lpstr>
      <vt:lpstr>Harvest Season 2010</vt:lpstr>
      <vt:lpstr>Toys for 2010</vt:lpstr>
      <vt:lpstr>Outlook for 2011</vt:lpstr>
      <vt:lpstr>Kory and Andrea Stalsberg Hide-Away Hops Fennimore, WI 608-988-2006 korystalsberg@hotmail.com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Hop Experience</dc:title>
  <dc:creator>Andrea Stalsberg</dc:creator>
  <cp:lastModifiedBy>RRSD</cp:lastModifiedBy>
  <cp:revision>15</cp:revision>
  <dcterms:created xsi:type="dcterms:W3CDTF">2010-03-24T01:18:41Z</dcterms:created>
  <dcterms:modified xsi:type="dcterms:W3CDTF">2013-03-24T15:06:41Z</dcterms:modified>
</cp:coreProperties>
</file>