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leiglesias:Dropbox:Grad%20School:Research:Survey%20Project%20-%20SWD:Survey%20Dat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errBars>
            <c:errBarType val="both"/>
            <c:errValType val="cust"/>
            <c:noEndCap val="0"/>
            <c:plus>
              <c:numRef>
                <c:f>('County Results'!$P$506,'County Results'!$P$434,'County Results'!$P$500,'County Results'!$P$477,'County Results'!$P$450,'County Results'!$P$467,'County Results'!$P$483,'County Results'!$P$488,'County Results'!$P$463)</c:f>
                <c:numCache>
                  <c:formatCode>General</c:formatCode>
                  <c:ptCount val="9"/>
                  <c:pt idx="0">
                    <c:v>0.64417853611755604</c:v>
                  </c:pt>
                  <c:pt idx="1">
                    <c:v>3.3297506788547002</c:v>
                  </c:pt>
                  <c:pt idx="2">
                    <c:v>1.52206000757745</c:v>
                  </c:pt>
                  <c:pt idx="3">
                    <c:v>0.80277297191948604</c:v>
                  </c:pt>
                  <c:pt idx="4">
                    <c:v>6.1346656215288906</c:v>
                  </c:pt>
                  <c:pt idx="5">
                    <c:v>0.51639777949432197</c:v>
                  </c:pt>
                  <c:pt idx="6">
                    <c:v>2.9899832775452122</c:v>
                  </c:pt>
                  <c:pt idx="7">
                    <c:v>0.73983003781171597</c:v>
                  </c:pt>
                  <c:pt idx="8">
                    <c:v>0</c:v>
                  </c:pt>
                </c:numCache>
              </c:numRef>
            </c:plus>
            <c:minus>
              <c:numRef>
                <c:f>('County Results'!$P$506,'County Results'!$P$434,'County Results'!$P$500,'County Results'!$P$477,'County Results'!$P$450,'County Results'!$P$467,'County Results'!$P$483,'County Results'!$P$488,'County Results'!$P$463)</c:f>
                <c:numCache>
                  <c:formatCode>General</c:formatCode>
                  <c:ptCount val="9"/>
                  <c:pt idx="0">
                    <c:v>0.64417853611755604</c:v>
                  </c:pt>
                  <c:pt idx="1">
                    <c:v>3.3297506788547002</c:v>
                  </c:pt>
                  <c:pt idx="2">
                    <c:v>1.52206000757745</c:v>
                  </c:pt>
                  <c:pt idx="3">
                    <c:v>0.80277297191948604</c:v>
                  </c:pt>
                  <c:pt idx="4">
                    <c:v>6.1346656215288906</c:v>
                  </c:pt>
                  <c:pt idx="5">
                    <c:v>0.51639777949432197</c:v>
                  </c:pt>
                  <c:pt idx="6">
                    <c:v>2.9899832775452122</c:v>
                  </c:pt>
                  <c:pt idx="7">
                    <c:v>0.73983003781171597</c:v>
                  </c:pt>
                  <c:pt idx="8">
                    <c:v>0</c:v>
                  </c:pt>
                </c:numCache>
              </c:numRef>
            </c:minus>
          </c:errBars>
          <c:cat>
            <c:strRef>
              <c:f>'County Results'!$F$551:$F$559</c:f>
              <c:strCache>
                <c:ptCount val="9"/>
                <c:pt idx="0">
                  <c:v>Suwannee</c:v>
                </c:pt>
                <c:pt idx="1">
                  <c:v>Alachua</c:v>
                </c:pt>
                <c:pt idx="2">
                  <c:v>Putnam</c:v>
                </c:pt>
                <c:pt idx="3">
                  <c:v>Marion</c:v>
                </c:pt>
                <c:pt idx="4">
                  <c:v>Citrus</c:v>
                </c:pt>
                <c:pt idx="5">
                  <c:v>Lake</c:v>
                </c:pt>
                <c:pt idx="6">
                  <c:v>Orange</c:v>
                </c:pt>
                <c:pt idx="7">
                  <c:v>Polk</c:v>
                </c:pt>
                <c:pt idx="8">
                  <c:v>DeSoto</c:v>
                </c:pt>
              </c:strCache>
            </c:strRef>
          </c:cat>
          <c:val>
            <c:numRef>
              <c:f>('County Results'!$N$506,'County Results'!$N$434,'County Results'!$N$500,'County Results'!$N$477,'County Results'!$N$450,'County Results'!$N$467,'County Results'!$N$483,'County Results'!$N$488,'County Results'!$N$463)</c:f>
              <c:numCache>
                <c:formatCode>General</c:formatCode>
                <c:ptCount val="9"/>
                <c:pt idx="0">
                  <c:v>1.714285714285716</c:v>
                </c:pt>
                <c:pt idx="1">
                  <c:v>15.0625</c:v>
                </c:pt>
                <c:pt idx="2">
                  <c:v>4.5</c:v>
                </c:pt>
                <c:pt idx="3">
                  <c:v>1.666666666666667</c:v>
                </c:pt>
                <c:pt idx="4">
                  <c:v>40.07692307692308</c:v>
                </c:pt>
                <c:pt idx="5">
                  <c:v>1</c:v>
                </c:pt>
                <c:pt idx="6">
                  <c:v>9.8000000000000007</c:v>
                </c:pt>
                <c:pt idx="7">
                  <c:v>1.25</c:v>
                </c:pt>
                <c:pt idx="8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9269248"/>
        <c:axId val="178509312"/>
      </c:barChart>
      <c:catAx>
        <c:axId val="7926924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2000"/>
                </a:pPr>
                <a:r>
                  <a:rPr lang="en-US" sz="2000" dirty="0" smtClean="0"/>
                  <a:t>County</a:t>
                </a:r>
                <a:r>
                  <a:rPr lang="en-US" sz="2000" baseline="0" dirty="0" smtClean="0"/>
                  <a:t> from North to South</a:t>
                </a:r>
                <a:endParaRPr lang="en-US" sz="2000" dirty="0"/>
              </a:p>
            </c:rich>
          </c:tx>
          <c:layout>
            <c:manualLayout>
              <c:xMode val="edge"/>
              <c:yMode val="edge"/>
              <c:x val="0.32874201446222201"/>
              <c:y val="0.89342411333253302"/>
            </c:manualLayout>
          </c:layout>
          <c:overlay val="0"/>
        </c:title>
        <c:majorTickMark val="none"/>
        <c:minorTickMark val="none"/>
        <c:tickLblPos val="nextTo"/>
        <c:txPr>
          <a:bodyPr/>
          <a:lstStyle/>
          <a:p>
            <a:pPr>
              <a:defRPr sz="1800" b="1"/>
            </a:pPr>
            <a:endParaRPr lang="en-US"/>
          </a:p>
        </c:txPr>
        <c:crossAx val="178509312"/>
        <c:crosses val="autoZero"/>
        <c:auto val="1"/>
        <c:lblAlgn val="ctr"/>
        <c:lblOffset val="100"/>
        <c:noMultiLvlLbl val="0"/>
      </c:catAx>
      <c:valAx>
        <c:axId val="178509312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800"/>
                </a:pPr>
                <a:r>
                  <a:rPr lang="en-US" sz="1800" dirty="0"/>
                  <a:t>Mean SWD per</a:t>
                </a:r>
                <a:r>
                  <a:rPr lang="en-US" sz="1800" baseline="0" dirty="0"/>
                  <a:t> Trap</a:t>
                </a:r>
                <a:endParaRPr lang="en-US" sz="1800" dirty="0"/>
              </a:p>
            </c:rich>
          </c:tx>
          <c:layout>
            <c:manualLayout>
              <c:xMode val="edge"/>
              <c:yMode val="edge"/>
              <c:x val="2.84495021337127E-3"/>
              <c:y val="0.2350963519141079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0"/>
            </a:pPr>
            <a:endParaRPr lang="en-US"/>
          </a:p>
        </c:txPr>
        <c:crossAx val="792692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 b="1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2FCCCB-4C7E-4D52-8502-B47598D977D4}" type="datetimeFigureOut">
              <a:rPr lang="en-US" smtClean="0"/>
              <a:t>3/28/2013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03B13F-CF27-403D-BD29-A52C3D572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27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- present in all except 1,</a:t>
            </a:r>
            <a:r>
              <a:rPr lang="en-US" baseline="0" dirty="0" smtClean="0"/>
              <a:t> DeSoto southern-most</a:t>
            </a:r>
          </a:p>
          <a:p>
            <a:r>
              <a:rPr lang="en-US" baseline="0" dirty="0" smtClean="0"/>
              <a:t> - Citrus significantly higher than all others with 40 mean SWD &amp; 37% greater numbers than the next county, Alachua (15), and 24% greater than Orange (9.8)</a:t>
            </a:r>
          </a:p>
          <a:p>
            <a:endParaRPr lang="en-US" baseline="0" dirty="0" smtClean="0"/>
          </a:p>
          <a:p>
            <a:r>
              <a:rPr lang="en-US" baseline="0" dirty="0" smtClean="0"/>
              <a:t>Citrus 40.08</a:t>
            </a:r>
          </a:p>
          <a:p>
            <a:r>
              <a:rPr lang="en-US" baseline="0" dirty="0" smtClean="0"/>
              <a:t>Alachua 15.06</a:t>
            </a:r>
          </a:p>
          <a:p>
            <a:endParaRPr lang="en-US" baseline="0" dirty="0" smtClean="0"/>
          </a:p>
          <a:p>
            <a:pPr defTabSz="457175">
              <a:defRPr/>
            </a:pPr>
            <a:r>
              <a:rPr lang="en-US" dirty="0" smtClean="0"/>
              <a:t>FES judge notes:  add one sentence to slide that explains the graphs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D44F9F-820E-774D-AADF-AFB78D2A9281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052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A587D-CAB4-44D8-B70D-D9B3334A197E}" type="datetimeFigureOut">
              <a:rPr lang="en-US" smtClean="0"/>
              <a:pPr/>
              <a:t>3/28/2013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C9CAE7EB-2B1A-4FEC-950B-B80338C1636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F2A587D-CAB4-44D8-B70D-D9B3334A197E}" type="datetimeFigureOut">
              <a:rPr lang="en-US" smtClean="0"/>
              <a:pPr/>
              <a:t>3/28/2013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9CAE7EB-2B1A-4FEC-950B-B80338C1636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16859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cap="none" dirty="0" smtClean="0"/>
              <a:t>Mean SWD By County</a:t>
            </a:r>
            <a:endParaRPr lang="en-US" sz="4000" b="1" cap="none" dirty="0"/>
          </a:p>
        </p:txBody>
      </p:sp>
      <p:graphicFrame>
        <p:nvGraphicFramePr>
          <p:cNvPr id="15" name="Chart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5855164"/>
              </p:ext>
            </p:extLst>
          </p:nvPr>
        </p:nvGraphicFramePr>
        <p:xfrm>
          <a:off x="228600" y="1553045"/>
          <a:ext cx="8781500" cy="50912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233183" y="3485978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" pitchFamily="34" charset="0"/>
                <a:cs typeface="Arial" pitchFamily="34" charset="0"/>
              </a:rPr>
              <a:t>b</a:t>
            </a:r>
          </a:p>
        </p:txBody>
      </p:sp>
      <p:sp>
        <p:nvSpPr>
          <p:cNvPr id="6" name="TextBox 5"/>
          <p:cNvSpPr txBox="1"/>
          <p:nvPr/>
        </p:nvSpPr>
        <p:spPr>
          <a:xfrm flipH="1">
            <a:off x="4791848" y="1632857"/>
            <a:ext cx="3338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" pitchFamily="34" charset="0"/>
                <a:cs typeface="Arial" pitchFamily="34" charset="0"/>
              </a:rPr>
              <a:t>a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412237" y="4538717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d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81679" y="4488139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d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49629" y="4457028"/>
            <a:ext cx="3738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cd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77868" y="3914021"/>
            <a:ext cx="3738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bc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142823" y="4560470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d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025023" y="4184989"/>
            <a:ext cx="4732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bcd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371600" y="4457028"/>
            <a:ext cx="3738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cd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700282" y="1968624"/>
            <a:ext cx="1597034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i="1" dirty="0">
                <a:latin typeface="Arial" pitchFamily="34" charset="0"/>
                <a:cs typeface="Arial" pitchFamily="34" charset="0"/>
              </a:rPr>
              <a:t>P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&lt; 0.05</a:t>
            </a:r>
            <a:r>
              <a:rPr lang="en-US" b="1" i="1" dirty="0">
                <a:latin typeface="Arial" pitchFamily="34" charset="0"/>
                <a:cs typeface="Arial" pitchFamily="34" charset="0"/>
              </a:rPr>
              <a:t>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6" name="Content Placeholder 6" descr="SWD Survey Location Map.jpg"/>
          <p:cNvPicPr>
            <a:picLocks noGrp="1" noChangeAspect="1"/>
          </p:cNvPicPr>
          <p:nvPr>
            <p:ph sz="half" idx="1"/>
          </p:nvPr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600200" y="1295400"/>
            <a:ext cx="1676400" cy="21362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19980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4542</TotalTime>
  <Words>89</Words>
  <Application>Microsoft Office PowerPoint</Application>
  <PresentationFormat>On-screen Show (4:3)</PresentationFormat>
  <Paragraphs>21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Civic</vt:lpstr>
      <vt:lpstr>Mean SWD By County</vt:lpstr>
    </vt:vector>
  </TitlesOfParts>
  <Company>UF/IFAS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ESA-SEB 2013</dc:title>
  <dc:creator>IFAS Entomology &amp; Nematology</dc:creator>
  <dc:description>Mean SWD By County</dc:description>
  <cp:lastModifiedBy>IFAS Entomology &amp; Nematology</cp:lastModifiedBy>
  <cp:revision>214</cp:revision>
  <cp:lastPrinted>2012-10-15T14:05:16Z</cp:lastPrinted>
  <dcterms:created xsi:type="dcterms:W3CDTF">2012-10-02T14:36:16Z</dcterms:created>
  <dcterms:modified xsi:type="dcterms:W3CDTF">2013-03-28T16:59:52Z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ESA-SEB 2013</vt:lpwstr>
  </property>
  <property fmtid="{D5CDD505-2E9C-101B-9397-08002B2CF9AE}" pid="3" name="SlideDescription">
    <vt:lpwstr>Mean SWD By County</vt:lpwstr>
  </property>
</Properties>
</file>