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eiglesias:Dropbox:Grad%20School:Research:Survey%20Project%20-%20SWD:Survey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Female</c:v>
          </c:tx>
          <c:spPr>
            <a:solidFill>
              <a:srgbClr val="3366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errBars>
            <c:errBarType val="both"/>
            <c:errValType val="cust"/>
            <c:noEndCap val="0"/>
            <c:plus>
              <c:numRef>
                <c:f>('County Results'!$K$506,'County Results'!$K$434,'County Results'!$K$500,'County Results'!$K$477,'County Results'!$K$450,'County Results'!$K$467,'County Results'!$K$483,'County Results'!$K$488,'County Results'!$K$463)</c:f>
                <c:numCache>
                  <c:formatCode>General</c:formatCode>
                  <c:ptCount val="9"/>
                  <c:pt idx="0">
                    <c:v>0.48795003647426699</c:v>
                  </c:pt>
                  <c:pt idx="1">
                    <c:v>2.134049359004297</c:v>
                  </c:pt>
                  <c:pt idx="2">
                    <c:v>1.1737877907772669</c:v>
                  </c:pt>
                  <c:pt idx="3">
                    <c:v>0.51639777949432197</c:v>
                  </c:pt>
                  <c:pt idx="4">
                    <c:v>3.4373800857693051</c:v>
                  </c:pt>
                  <c:pt idx="5">
                    <c:v>0.35901098714230001</c:v>
                  </c:pt>
                  <c:pt idx="6">
                    <c:v>2.7313000567495318</c:v>
                  </c:pt>
                  <c:pt idx="7">
                    <c:v>0.42342995795400401</c:v>
                  </c:pt>
                  <c:pt idx="8">
                    <c:v>0</c:v>
                  </c:pt>
                </c:numCache>
              </c:numRef>
            </c:plus>
            <c:minus>
              <c:numRef>
                <c:f>('County Results'!$K$506,'County Results'!$K$434,'County Results'!$K$500,'County Results'!$K$477,'County Results'!$K$450,'County Results'!$K$467,'County Results'!$K$483,'County Results'!$K$488,'County Results'!$K$463)</c:f>
                <c:numCache>
                  <c:formatCode>General</c:formatCode>
                  <c:ptCount val="9"/>
                  <c:pt idx="0">
                    <c:v>0.48795003647426699</c:v>
                  </c:pt>
                  <c:pt idx="1">
                    <c:v>2.134049359004297</c:v>
                  </c:pt>
                  <c:pt idx="2">
                    <c:v>1.1737877907772669</c:v>
                  </c:pt>
                  <c:pt idx="3">
                    <c:v>0.51639777949432197</c:v>
                  </c:pt>
                  <c:pt idx="4">
                    <c:v>3.4373800857693051</c:v>
                  </c:pt>
                  <c:pt idx="5">
                    <c:v>0.35901098714230001</c:v>
                  </c:pt>
                  <c:pt idx="6">
                    <c:v>2.7313000567495318</c:v>
                  </c:pt>
                  <c:pt idx="7">
                    <c:v>0.42342995795400401</c:v>
                  </c:pt>
                  <c:pt idx="8">
                    <c:v>0</c:v>
                  </c:pt>
                </c:numCache>
              </c:numRef>
            </c:minus>
          </c:errBars>
          <c:cat>
            <c:strRef>
              <c:f>'County Results'!$F$551:$F$559</c:f>
              <c:strCache>
                <c:ptCount val="9"/>
                <c:pt idx="0">
                  <c:v>Suwannee</c:v>
                </c:pt>
                <c:pt idx="1">
                  <c:v>Alachua</c:v>
                </c:pt>
                <c:pt idx="2">
                  <c:v>Putnam</c:v>
                </c:pt>
                <c:pt idx="3">
                  <c:v>Marion</c:v>
                </c:pt>
                <c:pt idx="4">
                  <c:v>Citrus</c:v>
                </c:pt>
                <c:pt idx="5">
                  <c:v>Lake</c:v>
                </c:pt>
                <c:pt idx="6">
                  <c:v>Orange</c:v>
                </c:pt>
                <c:pt idx="7">
                  <c:v>Polk</c:v>
                </c:pt>
                <c:pt idx="8">
                  <c:v>DeSoto</c:v>
                </c:pt>
              </c:strCache>
            </c:strRef>
          </c:cat>
          <c:val>
            <c:numRef>
              <c:f>('County Results'!$G$506,'County Results'!$G$434,'County Results'!$G$500,'County Results'!$G$477,'County Results'!$G$450,'County Results'!$G$467,'County Results'!$G$483,'County Results'!$G$488,'County Results'!$G$463)</c:f>
              <c:numCache>
                <c:formatCode>General</c:formatCode>
                <c:ptCount val="9"/>
                <c:pt idx="0">
                  <c:v>1</c:v>
                </c:pt>
                <c:pt idx="1">
                  <c:v>10.75</c:v>
                </c:pt>
                <c:pt idx="2">
                  <c:v>3.6666666666666661</c:v>
                </c:pt>
                <c:pt idx="3">
                  <c:v>1</c:v>
                </c:pt>
                <c:pt idx="4">
                  <c:v>25.46153846153846</c:v>
                </c:pt>
                <c:pt idx="5">
                  <c:v>0.8</c:v>
                </c:pt>
                <c:pt idx="6">
                  <c:v>7.4</c:v>
                </c:pt>
                <c:pt idx="7">
                  <c:v>0.83333333333333304</c:v>
                </c:pt>
                <c:pt idx="8">
                  <c:v>0</c:v>
                </c:pt>
              </c:numCache>
            </c:numRef>
          </c:val>
        </c:ser>
        <c:ser>
          <c:idx val="1"/>
          <c:order val="1"/>
          <c:tx>
            <c:v>Male</c:v>
          </c:tx>
          <c:spPr>
            <a:solidFill>
              <a:srgbClr val="FF66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errBars>
            <c:errBarType val="both"/>
            <c:errValType val="cust"/>
            <c:noEndCap val="0"/>
            <c:plus>
              <c:numRef>
                <c:f>('County Results'!$L$506,'County Results'!$L$434,'County Results'!$L$500,'County Results'!$L$477,'County Results'!$L$450,'County Results'!$L$467,'County Results'!$L$483,'County Results'!$L$488,'County Results'!$L$463)</c:f>
                <c:numCache>
                  <c:formatCode>General</c:formatCode>
                  <c:ptCount val="9"/>
                  <c:pt idx="0">
                    <c:v>1.1126972805283739</c:v>
                  </c:pt>
                  <c:pt idx="1">
                    <c:v>1.71710500913692</c:v>
                  </c:pt>
                  <c:pt idx="2">
                    <c:v>0.51345531805247002</c:v>
                  </c:pt>
                  <c:pt idx="3">
                    <c:v>0.81649658092772603</c:v>
                  </c:pt>
                  <c:pt idx="4">
                    <c:v>2.2326876762813779</c:v>
                  </c:pt>
                  <c:pt idx="5">
                    <c:v>0.70710678118654802</c:v>
                  </c:pt>
                  <c:pt idx="6">
                    <c:v>0.41913682214245501</c:v>
                  </c:pt>
                  <c:pt idx="7">
                    <c:v>1.2756460039026221</c:v>
                  </c:pt>
                  <c:pt idx="8">
                    <c:v>0</c:v>
                  </c:pt>
                </c:numCache>
              </c:numRef>
            </c:plus>
            <c:minus>
              <c:numRef>
                <c:f>('County Results'!$L$506,'County Results'!$L$434,'County Results'!$L$500,'County Results'!$L$477,'County Results'!$L$450,'County Results'!$L$467,'County Results'!$L$483,'County Results'!$L$488,'County Results'!$L$463)</c:f>
                <c:numCache>
                  <c:formatCode>General</c:formatCode>
                  <c:ptCount val="9"/>
                  <c:pt idx="0">
                    <c:v>1.1126972805283739</c:v>
                  </c:pt>
                  <c:pt idx="1">
                    <c:v>1.71710500913692</c:v>
                  </c:pt>
                  <c:pt idx="2">
                    <c:v>0.51345531805247002</c:v>
                  </c:pt>
                  <c:pt idx="3">
                    <c:v>0.81649658092772603</c:v>
                  </c:pt>
                  <c:pt idx="4">
                    <c:v>2.2326876762813779</c:v>
                  </c:pt>
                  <c:pt idx="5">
                    <c:v>0.70710678118654802</c:v>
                  </c:pt>
                  <c:pt idx="6">
                    <c:v>0.41913682214245501</c:v>
                  </c:pt>
                  <c:pt idx="7">
                    <c:v>1.2756460039026221</c:v>
                  </c:pt>
                  <c:pt idx="8">
                    <c:v>0</c:v>
                  </c:pt>
                </c:numCache>
              </c:numRef>
            </c:minus>
          </c:errBars>
          <c:cat>
            <c:strRef>
              <c:f>'County Results'!$F$551:$F$559</c:f>
              <c:strCache>
                <c:ptCount val="9"/>
                <c:pt idx="0">
                  <c:v>Suwannee</c:v>
                </c:pt>
                <c:pt idx="1">
                  <c:v>Alachua</c:v>
                </c:pt>
                <c:pt idx="2">
                  <c:v>Putnam</c:v>
                </c:pt>
                <c:pt idx="3">
                  <c:v>Marion</c:v>
                </c:pt>
                <c:pt idx="4">
                  <c:v>Citrus</c:v>
                </c:pt>
                <c:pt idx="5">
                  <c:v>Lake</c:v>
                </c:pt>
                <c:pt idx="6">
                  <c:v>Orange</c:v>
                </c:pt>
                <c:pt idx="7">
                  <c:v>Polk</c:v>
                </c:pt>
                <c:pt idx="8">
                  <c:v>DeSoto</c:v>
                </c:pt>
              </c:strCache>
            </c:strRef>
          </c:cat>
          <c:val>
            <c:numRef>
              <c:f>('County Results'!$H$506,'County Results'!$H$434,'County Results'!$H$500,'County Results'!$H$477,'County Results'!$H$450,'County Results'!$H$467,'County Results'!$H$483,'County Results'!$H$488,'County Results'!$H$463)</c:f>
              <c:numCache>
                <c:formatCode>General</c:formatCode>
                <c:ptCount val="9"/>
                <c:pt idx="0">
                  <c:v>0.71428571428571397</c:v>
                </c:pt>
                <c:pt idx="1">
                  <c:v>4.3124999999999956</c:v>
                </c:pt>
                <c:pt idx="2">
                  <c:v>0.83333333333333304</c:v>
                </c:pt>
                <c:pt idx="3">
                  <c:v>0.66666666666666696</c:v>
                </c:pt>
                <c:pt idx="4">
                  <c:v>14.61538461538462</c:v>
                </c:pt>
                <c:pt idx="5">
                  <c:v>0.2</c:v>
                </c:pt>
                <c:pt idx="6">
                  <c:v>2.4</c:v>
                </c:pt>
                <c:pt idx="7">
                  <c:v>0.41666666666666702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718912"/>
        <c:axId val="125720832"/>
      </c:barChart>
      <c:catAx>
        <c:axId val="1257189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County from North to South</a:t>
                </a:r>
              </a:p>
            </c:rich>
          </c:tx>
          <c:layout>
            <c:manualLayout>
              <c:xMode val="edge"/>
              <c:yMode val="edge"/>
              <c:x val="0.28401846001109898"/>
              <c:y val="0.90729242178434599"/>
            </c:manualLayout>
          </c:layout>
          <c:overlay val="0"/>
        </c:title>
        <c:majorTickMark val="out"/>
        <c:minorTickMark val="none"/>
        <c:tickLblPos val="nextTo"/>
        <c:crossAx val="125720832"/>
        <c:crosses val="autoZero"/>
        <c:auto val="1"/>
        <c:lblAlgn val="ctr"/>
        <c:lblOffset val="100"/>
        <c:noMultiLvlLbl val="0"/>
      </c:catAx>
      <c:valAx>
        <c:axId val="125720832"/>
        <c:scaling>
          <c:orientation val="minMax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Mean SWD per</a:t>
                </a:r>
                <a:r>
                  <a:rPr lang="en-US" baseline="0" dirty="0"/>
                  <a:t> Trap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2.7972027972027998E-3"/>
              <c:y val="0.188157539712538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0"/>
            </a:pPr>
            <a:endParaRPr lang="en-US"/>
          </a:p>
        </c:txPr>
        <c:crossAx val="125718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289818635064504"/>
          <c:y val="0.43018858068121502"/>
          <c:w val="0.16569860960053101"/>
          <c:h val="0.139622643716092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 b="1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2D9AC-5788-4FB1-8ABF-26614FD637B1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E9212-8980-4989-8D03-45804EB80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12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7175">
              <a:defRPr/>
            </a:pPr>
            <a:r>
              <a:rPr lang="en-US" dirty="0" smtClean="0"/>
              <a:t>FES judge notes:  add one sentence to slide that explains the graphs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44F9F-820E-774D-AADF-AFB78D2A928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924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587D-CAB4-44D8-B70D-D9B3334A197E}" type="datetimeFigureOut">
              <a:rPr lang="en-US" smtClean="0"/>
              <a:pPr/>
              <a:t>3/28/2013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9CAE7EB-2B1A-4FEC-950B-B80338C163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F2A587D-CAB4-44D8-B70D-D9B3334A197E}" type="datetimeFigureOut">
              <a:rPr lang="en-US" smtClean="0"/>
              <a:pPr/>
              <a:t>3/28/2013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CAE7EB-2B1A-4FEC-950B-B80338C163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41824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9970" y="228600"/>
            <a:ext cx="8715984" cy="762000"/>
          </a:xfrm>
        </p:spPr>
        <p:txBody>
          <a:bodyPr>
            <a:normAutofit/>
          </a:bodyPr>
          <a:lstStyle/>
          <a:p>
            <a:r>
              <a:rPr lang="en-US" sz="3100" b="1" cap="none" dirty="0" smtClean="0"/>
              <a:t>Mean Female And Male SWD By County</a:t>
            </a:r>
            <a:endParaRPr lang="en-US" sz="3100" b="1" cap="none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5274707"/>
              </p:ext>
            </p:extLst>
          </p:nvPr>
        </p:nvGraphicFramePr>
        <p:xfrm>
          <a:off x="280383" y="1447800"/>
          <a:ext cx="8815596" cy="5130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055594" y="2271971"/>
            <a:ext cx="1793005" cy="46166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* </a:t>
            </a:r>
            <a:r>
              <a:rPr lang="en-US" sz="2400" b="1" i="1" dirty="0" smtClean="0"/>
              <a:t>P </a:t>
            </a:r>
            <a:r>
              <a:rPr lang="en-US" sz="2400" b="1" dirty="0" smtClean="0"/>
              <a:t>&lt; 0.05</a:t>
            </a:r>
            <a:r>
              <a:rPr lang="en-US" sz="2400" b="1" i="1" dirty="0" smtClean="0"/>
              <a:t> </a:t>
            </a:r>
            <a:endParaRPr lang="en-US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839890" y="4189864"/>
            <a:ext cx="320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*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227930" y="1914623"/>
            <a:ext cx="320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*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091080" y="3451200"/>
            <a:ext cx="320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*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735563" y="3749658"/>
            <a:ext cx="320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*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0550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4542</TotalTime>
  <Words>38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Civic</vt:lpstr>
      <vt:lpstr>Mean Female And Male SWD By County</vt:lpstr>
    </vt:vector>
  </TitlesOfParts>
  <Company>UF/IFAS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ESA-SEB 2013</dc:title>
  <dc:creator>IFAS Entomology &amp; Nematology</dc:creator>
  <dc:description>Mean Female And Male SWD By County</dc:description>
  <cp:lastModifiedBy>IFAS Entomology &amp; Nematology</cp:lastModifiedBy>
  <cp:revision>214</cp:revision>
  <cp:lastPrinted>2012-10-15T14:05:16Z</cp:lastPrinted>
  <dcterms:created xsi:type="dcterms:W3CDTF">2012-10-02T14:36:16Z</dcterms:created>
  <dcterms:modified xsi:type="dcterms:W3CDTF">2013-03-28T17:04:29Z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ESA-SEB 2013</vt:lpwstr>
  </property>
  <property fmtid="{D5CDD505-2E9C-101B-9397-08002B2CF9AE}" pid="3" name="SlideDescription">
    <vt:lpwstr>Mean Female And Male SWD By County</vt:lpwstr>
  </property>
</Properties>
</file>