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iglesias\Dropbox\Grad%20School\Research\Trapping%20Study\Trapping%20Dat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iglesias\Dropbox\Grad%20School\Research\Trapping%20Study\Trapping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Experiment 2</a:t>
            </a:r>
            <a:endParaRPr lang="en-US" dirty="0"/>
          </a:p>
        </c:rich>
      </c:tx>
      <c:layout>
        <c:manualLayout>
          <c:xMode val="edge"/>
          <c:yMode val="edge"/>
          <c:x val="0.31903268686731001"/>
          <c:y val="3.366771132591549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('Experiment 2 - DJ'!$AH$3,'Experiment 2 - DJ'!$AH$2,'Experiment 2 - DJ'!$AH$5,'Experiment 2 - DJ'!$AH$6,'Experiment 2 - DJ'!$AH$4)</c:f>
                <c:numCache>
                  <c:formatCode>General</c:formatCode>
                  <c:ptCount val="5"/>
                  <c:pt idx="0">
                    <c:v>1.376892636821526</c:v>
                  </c:pt>
                  <c:pt idx="1">
                    <c:v>1.376892636821526</c:v>
                  </c:pt>
                  <c:pt idx="2">
                    <c:v>4.7609522856952307</c:v>
                  </c:pt>
                  <c:pt idx="3">
                    <c:v>2.1015867021530821</c:v>
                  </c:pt>
                  <c:pt idx="4">
                    <c:v>0</c:v>
                  </c:pt>
                </c:numCache>
              </c:numRef>
            </c:plus>
            <c:minus>
              <c:numRef>
                <c:f>('Experiment 2 - DJ'!$AH$3,'Experiment 2 - DJ'!$AH$2,'Experiment 2 - DJ'!$AH$5,'Experiment 2 - DJ'!$AH$6,'Experiment 2 - DJ'!$AH$4)</c:f>
                <c:numCache>
                  <c:formatCode>General</c:formatCode>
                  <c:ptCount val="5"/>
                  <c:pt idx="0">
                    <c:v>1.376892636821526</c:v>
                  </c:pt>
                  <c:pt idx="1">
                    <c:v>1.376892636821526</c:v>
                  </c:pt>
                  <c:pt idx="2">
                    <c:v>4.7609522856952307</c:v>
                  </c:pt>
                  <c:pt idx="3">
                    <c:v>2.1015867021530821</c:v>
                  </c:pt>
                  <c:pt idx="4">
                    <c:v>0</c:v>
                  </c:pt>
                </c:numCache>
              </c:numRef>
            </c:minus>
          </c:errBars>
          <c:cat>
            <c:strRef>
              <c:f>' TRANSFORMED DATA'!$J$9:$J$13</c:f>
              <c:strCache>
                <c:ptCount val="5"/>
                <c:pt idx="0">
                  <c:v>A</c:v>
                </c:pt>
                <c:pt idx="1">
                  <c:v>B(yel)</c:v>
                </c:pt>
                <c:pt idx="2">
                  <c:v>C(soap)</c:v>
                </c:pt>
                <c:pt idx="3">
                  <c:v>D(card)</c:v>
                </c:pt>
                <c:pt idx="4">
                  <c:v>Cont</c:v>
                </c:pt>
              </c:strCache>
            </c:strRef>
          </c:cat>
          <c:val>
            <c:numRef>
              <c:f>('Experiment 2 - DJ'!$AB$3,'Experiment 2 - DJ'!$AB$2,'Experiment 2 - DJ'!$AB$5,'Experiment 2 - DJ'!$AB$6,'Experiment 2 - DJ'!$AB$4)</c:f>
              <c:numCache>
                <c:formatCode>General</c:formatCode>
                <c:ptCount val="5"/>
                <c:pt idx="0">
                  <c:v>10.75</c:v>
                </c:pt>
                <c:pt idx="1">
                  <c:v>5.75</c:v>
                </c:pt>
                <c:pt idx="2">
                  <c:v>13</c:v>
                </c:pt>
                <c:pt idx="3">
                  <c:v>6.5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62752"/>
        <c:axId val="45964288"/>
      </c:barChart>
      <c:catAx>
        <c:axId val="459627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 sz="1800"/>
            </a:pPr>
            <a:endParaRPr lang="en-US"/>
          </a:p>
        </c:txPr>
        <c:crossAx val="45964288"/>
        <c:crosses val="autoZero"/>
        <c:auto val="1"/>
        <c:lblAlgn val="ctr"/>
        <c:lblOffset val="100"/>
        <c:noMultiLvlLbl val="0"/>
      </c:catAx>
      <c:valAx>
        <c:axId val="45964288"/>
        <c:scaling>
          <c:orientation val="minMax"/>
          <c:max val="2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596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Experiment 1</a:t>
            </a:r>
            <a:endParaRPr lang="en-US" dirty="0"/>
          </a:p>
        </c:rich>
      </c:tx>
      <c:layout>
        <c:manualLayout>
          <c:xMode val="edge"/>
          <c:yMode val="edge"/>
          <c:x val="0.36530981364440002"/>
          <c:y val="3.4044722281782701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('Experiment 1- AS1'!$AH$3,'Experiment 1- AS1'!$AH$2,'Experiment 1- AS1'!$AH$5,'Experiment 1- AS1'!$AH$6,'Experiment 1- AS1'!$AH$4)</c:f>
                <c:numCache>
                  <c:formatCode>General</c:formatCode>
                  <c:ptCount val="5"/>
                  <c:pt idx="0">
                    <c:v>3.0103986446980739</c:v>
                  </c:pt>
                  <c:pt idx="1">
                    <c:v>1.181453906563152</c:v>
                  </c:pt>
                  <c:pt idx="2">
                    <c:v>2.857738033247041</c:v>
                  </c:pt>
                  <c:pt idx="3">
                    <c:v>1.6583123951776999</c:v>
                  </c:pt>
                  <c:pt idx="4">
                    <c:v>0</c:v>
                  </c:pt>
                </c:numCache>
              </c:numRef>
            </c:plus>
            <c:minus>
              <c:numRef>
                <c:f>('Experiment 1- AS1'!$AH$3,'Experiment 1- AS1'!$AH$2,'Experiment 1- AS1'!$AH$5,'Experiment 1- AS1'!$AH$6,'Experiment 1- AS1'!$AH$4)</c:f>
                <c:numCache>
                  <c:formatCode>General</c:formatCode>
                  <c:ptCount val="5"/>
                  <c:pt idx="0">
                    <c:v>3.0103986446980739</c:v>
                  </c:pt>
                  <c:pt idx="1">
                    <c:v>1.181453906563152</c:v>
                  </c:pt>
                  <c:pt idx="2">
                    <c:v>2.857738033247041</c:v>
                  </c:pt>
                  <c:pt idx="3">
                    <c:v>1.6583123951776999</c:v>
                  </c:pt>
                  <c:pt idx="4">
                    <c:v>0</c:v>
                  </c:pt>
                </c:numCache>
              </c:numRef>
            </c:minus>
          </c:errBars>
          <c:cat>
            <c:strRef>
              <c:f>' TRANSFORMED DATA'!$J$9:$J$13</c:f>
              <c:strCache>
                <c:ptCount val="5"/>
                <c:pt idx="0">
                  <c:v>A</c:v>
                </c:pt>
                <c:pt idx="1">
                  <c:v>B(yel)</c:v>
                </c:pt>
                <c:pt idx="2">
                  <c:v>C(soap)</c:v>
                </c:pt>
                <c:pt idx="3">
                  <c:v>D(card)</c:v>
                </c:pt>
                <c:pt idx="4">
                  <c:v>Cont</c:v>
                </c:pt>
              </c:strCache>
            </c:strRef>
          </c:cat>
          <c:val>
            <c:numRef>
              <c:f>('Experiment 1- AS1'!$AB$3,'Experiment 1- AS1'!$AB$2,'Experiment 1- AS1'!$AB$5,'Experiment 1- AS1'!$AB$6,'Experiment 1- AS1'!$AB$4)</c:f>
              <c:numCache>
                <c:formatCode>General</c:formatCode>
                <c:ptCount val="5"/>
                <c:pt idx="0">
                  <c:v>9.75</c:v>
                </c:pt>
                <c:pt idx="1">
                  <c:v>5.25</c:v>
                </c:pt>
                <c:pt idx="2">
                  <c:v>7</c:v>
                </c:pt>
                <c:pt idx="3">
                  <c:v>3.5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88864"/>
        <c:axId val="45998848"/>
      </c:barChart>
      <c:catAx>
        <c:axId val="459888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 vert="horz"/>
          <a:lstStyle/>
          <a:p>
            <a:pPr>
              <a:defRPr sz="1800" baseline="0"/>
            </a:pPr>
            <a:endParaRPr lang="en-US"/>
          </a:p>
        </c:txPr>
        <c:crossAx val="45998848"/>
        <c:crosses val="autoZero"/>
        <c:auto val="1"/>
        <c:lblAlgn val="ctr"/>
        <c:lblOffset val="100"/>
        <c:noMultiLvlLbl val="0"/>
      </c:catAx>
      <c:valAx>
        <c:axId val="45998848"/>
        <c:scaling>
          <c:orientation val="minMax"/>
          <c:max val="2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Mean </a:t>
                </a:r>
                <a:r>
                  <a:rPr lang="en-US" dirty="0" smtClean="0"/>
                  <a:t>SWD per Replicate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"/>
              <c:y val="0.153094140387327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5988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0.09205</cdr:x>
      <cdr:y>0.80045</cdr:y>
    </cdr:from>
    <cdr:to>
      <cdr:x>0.9649</cdr:x>
      <cdr:y>1</cdr:y>
    </cdr:to>
    <cdr:pic>
      <cdr:nvPicPr>
        <cdr:cNvPr id="2" name="Picture 1" descr="Untitled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378101" y="3822520"/>
          <a:ext cx="3585197" cy="952939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0.19044</cdr:x>
      <cdr:y>0.80045</cdr:y>
    </cdr:from>
    <cdr:to>
      <cdr:x>1</cdr:x>
      <cdr:y>1</cdr:y>
    </cdr:to>
    <cdr:pic>
      <cdr:nvPicPr>
        <cdr:cNvPr id="2" name="Picture 1" descr="Untitled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948930" y="5504548"/>
          <a:ext cx="3585227" cy="952939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90D2-FC29-4DCD-B15D-90D084C1EAA6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CDF3-AC38-4BF0-888C-02E42A30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7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- For the results, I first</a:t>
            </a:r>
            <a:r>
              <a:rPr lang="en-US" baseline="0" dirty="0" smtClean="0"/>
              <a:t> looked at Mean SWD by treatment.</a:t>
            </a:r>
            <a:endParaRPr lang="en-US" dirty="0" smtClean="0"/>
          </a:p>
          <a:p>
            <a:r>
              <a:rPr lang="en-US" dirty="0" smtClean="0"/>
              <a:t> - The yellow sticky card was significantly less effective at capturing SWD in both experiments</a:t>
            </a:r>
          </a:p>
          <a:p>
            <a:r>
              <a:rPr lang="en-US" dirty="0" smtClean="0"/>
              <a:t> - Among the cup traps, only the</a:t>
            </a:r>
            <a:r>
              <a:rPr lang="en-US" baseline="0" dirty="0" smtClean="0"/>
              <a:t> cup with the yellow sticky card in experiment 1 captured statistically fewer SWD than the basic cup trap.</a:t>
            </a:r>
          </a:p>
          <a:p>
            <a:r>
              <a:rPr lang="en-US" baseline="0" dirty="0" smtClean="0"/>
              <a:t> - All cup traps performed equally well in experiment 2, with the soap amendment capturing the most.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4F9F-820E-774D-AADF-AFB78D2A92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0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0C91-317D-E945-B9BC-FD6435BA6531}" type="datetimeFigureOut">
              <a:rPr lang="en-US" smtClean="0"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CA2A-42DB-B749-BA2D-9DE9F6B641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FFC0C91-317D-E945-B9BC-FD6435BA6531}" type="datetimeFigureOut">
              <a:rPr lang="en-US" smtClean="0"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AB2CA2A-42DB-B749-BA2D-9DE9F6B641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8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cap="none" dirty="0" smtClean="0">
                <a:solidFill>
                  <a:srgbClr val="6B7D72"/>
                </a:solidFill>
              </a:rPr>
              <a:t>Mean SWD By Treatment</a:t>
            </a:r>
            <a:endParaRPr lang="en-US" sz="4000" b="1" cap="none" dirty="0">
              <a:solidFill>
                <a:srgbClr val="6B7D72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161275"/>
              </p:ext>
            </p:extLst>
          </p:nvPr>
        </p:nvGraphicFramePr>
        <p:xfrm>
          <a:off x="4893402" y="1631227"/>
          <a:ext cx="4107460" cy="4775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241806"/>
              </p:ext>
            </p:extLst>
          </p:nvPr>
        </p:nvGraphicFramePr>
        <p:xfrm>
          <a:off x="141035" y="1631227"/>
          <a:ext cx="4428630" cy="4775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7"/>
          <p:cNvSpPr/>
          <p:nvPr/>
        </p:nvSpPr>
        <p:spPr>
          <a:xfrm>
            <a:off x="7729700" y="2498355"/>
            <a:ext cx="112700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b="1" dirty="0"/>
              <a:t> </a:t>
            </a:r>
            <a:r>
              <a:rPr lang="en-US" b="1" i="1" dirty="0"/>
              <a:t>P </a:t>
            </a:r>
            <a:r>
              <a:rPr lang="en-US" b="1" dirty="0"/>
              <a:t>&lt; 0.05</a:t>
            </a:r>
            <a:r>
              <a:rPr lang="en-US" b="1" i="1" dirty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8293200" y="4819233"/>
            <a:ext cx="3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flipH="1">
            <a:off x="6179445" y="3783898"/>
            <a:ext cx="3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5531972" y="2977881"/>
            <a:ext cx="3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6935997" y="2129023"/>
            <a:ext cx="3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7588891" y="3599232"/>
            <a:ext cx="3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1681505" y="3841056"/>
            <a:ext cx="547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flipH="1">
            <a:off x="1071951" y="2904995"/>
            <a:ext cx="3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 flipH="1">
            <a:off x="3930898" y="4819233"/>
            <a:ext cx="3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flipH="1">
            <a:off x="2397064" y="3360237"/>
            <a:ext cx="56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3217995" y="4032399"/>
            <a:ext cx="3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048205" y="6459623"/>
            <a:ext cx="130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Treatment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928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6" grpId="0"/>
      <p:bldP spid="17" grpId="0"/>
      <p:bldP spid="17" grpId="1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ustom 7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7127</TotalTime>
  <Words>107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Apothecary</vt:lpstr>
      <vt:lpstr>Mean SWD By Treatment</vt:lpstr>
    </vt:vector>
  </TitlesOfParts>
  <Company>UF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 2012 Presentation</dc:title>
  <dc:creator>Lindsy Iglesias</dc:creator>
  <dc:description>Mean SWD By Treatment</dc:description>
  <cp:lastModifiedBy>IFAS Entomology &amp; Nematology</cp:lastModifiedBy>
  <cp:revision>247</cp:revision>
  <cp:lastPrinted>2012-11-08T18:53:43Z</cp:lastPrinted>
  <dcterms:created xsi:type="dcterms:W3CDTF">2012-03-05T16:46:13Z</dcterms:created>
  <dcterms:modified xsi:type="dcterms:W3CDTF">2013-03-28T17:07:39Z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ESA 2012 Presentation</vt:lpwstr>
  </property>
  <property fmtid="{D5CDD505-2E9C-101B-9397-08002B2CF9AE}" pid="3" name="SlideDescription">
    <vt:lpwstr>Mean SWD By Treatment</vt:lpwstr>
  </property>
</Properties>
</file>