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leiglesias:Dropbox:Grad%20School:Research:Trapping%20Study:Trapping%20Dat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leiglesias:Dropbox:Grad%20School:Research:Trapping%20Study:Trapping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Experiment 1</a:t>
            </a:r>
            <a:endParaRPr lang="en-US" dirty="0"/>
          </a:p>
        </c:rich>
      </c:tx>
      <c:layout>
        <c:manualLayout>
          <c:xMode val="edge"/>
          <c:yMode val="edge"/>
          <c:x val="0.409868283176202"/>
          <c:y val="4.672065508529289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</c:v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('Experiment 1- AS1'!$AF$3,'Experiment 1- AS1'!$AF$2,'Experiment 1- AS1'!$AF$5,'Experiment 1- AS1'!$AF$6,'Experiment 1- AS1'!$AF$4)</c:f>
                <c:numCache>
                  <c:formatCode>General</c:formatCode>
                  <c:ptCount val="5"/>
                  <c:pt idx="0">
                    <c:v>3.0138568866708542</c:v>
                  </c:pt>
                  <c:pt idx="1">
                    <c:v>1.1902380714238081</c:v>
                  </c:pt>
                  <c:pt idx="2">
                    <c:v>2.21265300789196</c:v>
                  </c:pt>
                  <c:pt idx="3">
                    <c:v>1.471960144387974</c:v>
                  </c:pt>
                  <c:pt idx="4">
                    <c:v>0</c:v>
                  </c:pt>
                </c:numCache>
              </c:numRef>
            </c:plus>
            <c:minus>
              <c:numRef>
                <c:f>('Experiment 1- AS1'!$AF$3,'Experiment 1- AS1'!$AF$2,'Experiment 1- AS1'!$AF$5,'Experiment 1- AS1'!$AF$6,'Experiment 1- AS1'!$AF$4)</c:f>
                <c:numCache>
                  <c:formatCode>General</c:formatCode>
                  <c:ptCount val="5"/>
                  <c:pt idx="0">
                    <c:v>3.0138568866708542</c:v>
                  </c:pt>
                  <c:pt idx="1">
                    <c:v>1.1902380714238081</c:v>
                  </c:pt>
                  <c:pt idx="2">
                    <c:v>2.21265300789196</c:v>
                  </c:pt>
                  <c:pt idx="3">
                    <c:v>1.471960144387974</c:v>
                  </c:pt>
                  <c:pt idx="4">
                    <c:v>0</c:v>
                  </c:pt>
                </c:numCache>
              </c:numRef>
            </c:minus>
          </c:errBars>
          <c:cat>
            <c:strRef>
              <c:f>' TRANSFORMED DATA'!$J$9:$J$13</c:f>
              <c:strCache>
                <c:ptCount val="5"/>
                <c:pt idx="0">
                  <c:v>A</c:v>
                </c:pt>
                <c:pt idx="1">
                  <c:v>B+yell</c:v>
                </c:pt>
                <c:pt idx="2">
                  <c:v>C+soap</c:v>
                </c:pt>
                <c:pt idx="3">
                  <c:v>D+card</c:v>
                </c:pt>
                <c:pt idx="4">
                  <c:v>Control</c:v>
                </c:pt>
              </c:strCache>
            </c:strRef>
          </c:cat>
          <c:val>
            <c:numRef>
              <c:f>('Experiment 1- AS1'!$Z$3,'Experiment 1- AS1'!$Z$2,'Experiment 1- AS1'!$Z$5,'Experiment 1- AS1'!$Z$6,'Experiment 1- AS1'!$Z$4)</c:f>
              <c:numCache>
                <c:formatCode>General</c:formatCode>
                <c:ptCount val="5"/>
                <c:pt idx="0">
                  <c:v>8.5</c:v>
                </c:pt>
                <c:pt idx="1">
                  <c:v>4.5</c:v>
                </c:pt>
                <c:pt idx="2">
                  <c:v>5.75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M</c:v>
          </c:tx>
          <c:spPr>
            <a:solidFill>
              <a:srgbClr val="FF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('Experiment 1- AS1'!$AG$3,'Experiment 1- AS1'!$AG$2,'Experiment 1- AS1'!$AG$5,'Experiment 1- AS1'!$AG$6,'Experiment 1- AS1'!$AG$4)</c:f>
                <c:numCache>
                  <c:formatCode>General</c:formatCode>
                  <c:ptCount val="5"/>
                  <c:pt idx="0">
                    <c:v>0.25</c:v>
                  </c:pt>
                  <c:pt idx="1">
                    <c:v>0.25</c:v>
                  </c:pt>
                  <c:pt idx="2">
                    <c:v>0.94648472430004604</c:v>
                  </c:pt>
                  <c:pt idx="3">
                    <c:v>0.28867513459481298</c:v>
                  </c:pt>
                  <c:pt idx="4">
                    <c:v>0</c:v>
                  </c:pt>
                </c:numCache>
              </c:numRef>
            </c:plus>
            <c:minus>
              <c:numRef>
                <c:f>('Experiment 1- AS1'!$AG$3,'Experiment 1- AS1'!$AG$2,'Experiment 1- AS1'!$AG$5,'Experiment 1- AS1'!$AG$6,'Experiment 1- AS1'!$AG$4)</c:f>
                <c:numCache>
                  <c:formatCode>General</c:formatCode>
                  <c:ptCount val="5"/>
                  <c:pt idx="0">
                    <c:v>0.25</c:v>
                  </c:pt>
                  <c:pt idx="1">
                    <c:v>0.25</c:v>
                  </c:pt>
                  <c:pt idx="2">
                    <c:v>0.94648472430004604</c:v>
                  </c:pt>
                  <c:pt idx="3">
                    <c:v>0.28867513459481298</c:v>
                  </c:pt>
                  <c:pt idx="4">
                    <c:v>0</c:v>
                  </c:pt>
                </c:numCache>
              </c:numRef>
            </c:minus>
          </c:errBars>
          <c:cat>
            <c:strRef>
              <c:f>' TRANSFORMED DATA'!$J$9:$J$13</c:f>
              <c:strCache>
                <c:ptCount val="5"/>
                <c:pt idx="0">
                  <c:v>A</c:v>
                </c:pt>
                <c:pt idx="1">
                  <c:v>B+yell</c:v>
                </c:pt>
                <c:pt idx="2">
                  <c:v>C+soap</c:v>
                </c:pt>
                <c:pt idx="3">
                  <c:v>D+card</c:v>
                </c:pt>
                <c:pt idx="4">
                  <c:v>Control</c:v>
                </c:pt>
              </c:strCache>
            </c:strRef>
          </c:cat>
          <c:val>
            <c:numRef>
              <c:f>('Experiment 1- AS1'!$AA$3,'Experiment 1- AS1'!$AA$2,'Experiment 1- AS1'!$AA$5,'Experiment 1- AS1'!$AA$6,'Experiment 1- AS1'!$AA$4)</c:f>
              <c:numCache>
                <c:formatCode>General</c:formatCode>
                <c:ptCount val="5"/>
                <c:pt idx="0">
                  <c:v>1.25</c:v>
                </c:pt>
                <c:pt idx="1">
                  <c:v>0.75</c:v>
                </c:pt>
                <c:pt idx="2">
                  <c:v>1.25</c:v>
                </c:pt>
                <c:pt idx="3">
                  <c:v>0.5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27520"/>
        <c:axId val="46029056"/>
      </c:barChart>
      <c:catAx>
        <c:axId val="460275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 sz="1800"/>
            </a:pPr>
            <a:endParaRPr lang="en-US"/>
          </a:p>
        </c:txPr>
        <c:crossAx val="46029056"/>
        <c:crosses val="autoZero"/>
        <c:auto val="1"/>
        <c:lblAlgn val="ctr"/>
        <c:lblOffset val="100"/>
        <c:noMultiLvlLbl val="0"/>
      </c:catAx>
      <c:valAx>
        <c:axId val="460290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Mean</a:t>
                </a:r>
                <a:r>
                  <a:rPr lang="en-US" baseline="0" dirty="0"/>
                  <a:t> SWD </a:t>
                </a:r>
                <a:r>
                  <a:rPr lang="en-US" baseline="0" dirty="0" smtClean="0"/>
                  <a:t>Collected per Trap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0596833987E-2"/>
              <c:y val="0.199870591693919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6027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Experiment</a:t>
            </a:r>
            <a:r>
              <a:rPr lang="en-US" baseline="0" dirty="0" smtClean="0"/>
              <a:t> 2</a:t>
            </a:r>
            <a:endParaRPr lang="en-US" dirty="0"/>
          </a:p>
        </c:rich>
      </c:tx>
      <c:layout>
        <c:manualLayout>
          <c:xMode val="edge"/>
          <c:yMode val="edge"/>
          <c:x val="0.34344760405719499"/>
          <c:y val="5.094779730438529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</c:v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('Experiment 2 - DJ'!$AF$3,'Experiment 2 - DJ'!$AF$2,'Experiment 2 - DJ'!$AF$5,'Experiment 2 - DJ'!$AF$6,'Experiment 2 - DJ'!$AF$4)</c:f>
                <c:numCache>
                  <c:formatCode>General</c:formatCode>
                  <c:ptCount val="5"/>
                  <c:pt idx="0">
                    <c:v>0.57735026918962595</c:v>
                  </c:pt>
                  <c:pt idx="1">
                    <c:v>1.652018966799917</c:v>
                  </c:pt>
                  <c:pt idx="2">
                    <c:v>2.7801378862687121</c:v>
                  </c:pt>
                  <c:pt idx="3">
                    <c:v>1.290994448735806</c:v>
                  </c:pt>
                  <c:pt idx="4">
                    <c:v>0</c:v>
                  </c:pt>
                </c:numCache>
              </c:numRef>
            </c:plus>
            <c:minus>
              <c:numRef>
                <c:f>('Experiment 2 - DJ'!$AF$3,'Experiment 2 - DJ'!$AF$2,'Experiment 2 - DJ'!$AF$5,'Experiment 2 - DJ'!$AF$6,'Experiment 2 - DJ'!$AF$4)</c:f>
                <c:numCache>
                  <c:formatCode>General</c:formatCode>
                  <c:ptCount val="5"/>
                  <c:pt idx="0">
                    <c:v>0.57735026918962595</c:v>
                  </c:pt>
                  <c:pt idx="1">
                    <c:v>1.652018966799917</c:v>
                  </c:pt>
                  <c:pt idx="2">
                    <c:v>2.7801378862687121</c:v>
                  </c:pt>
                  <c:pt idx="3">
                    <c:v>1.290994448735806</c:v>
                  </c:pt>
                  <c:pt idx="4">
                    <c:v>0</c:v>
                  </c:pt>
                </c:numCache>
              </c:numRef>
            </c:minus>
          </c:errBars>
          <c:cat>
            <c:strRef>
              <c:f>' TRANSFORMED DATA'!$J$9:$J$13</c:f>
              <c:strCache>
                <c:ptCount val="5"/>
                <c:pt idx="0">
                  <c:v>A</c:v>
                </c:pt>
                <c:pt idx="1">
                  <c:v>B+yell</c:v>
                </c:pt>
                <c:pt idx="2">
                  <c:v>C+soap</c:v>
                </c:pt>
                <c:pt idx="3">
                  <c:v>D+card</c:v>
                </c:pt>
                <c:pt idx="4">
                  <c:v>Control</c:v>
                </c:pt>
              </c:strCache>
            </c:strRef>
          </c:cat>
          <c:val>
            <c:numRef>
              <c:f>('Experiment 2 - DJ'!$Z$3,'Experiment 2 - DJ'!$Z$2,'Experiment 2 - DJ'!$Z$5,'Experiment 2 - DJ'!$Z$6,'Experiment 2 - DJ'!$Z$4)</c:f>
              <c:numCache>
                <c:formatCode>General</c:formatCode>
                <c:ptCount val="5"/>
                <c:pt idx="0">
                  <c:v>6</c:v>
                </c:pt>
                <c:pt idx="1">
                  <c:v>4.25</c:v>
                </c:pt>
                <c:pt idx="2">
                  <c:v>8.25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M</c:v>
          </c:tx>
          <c:spPr>
            <a:solidFill>
              <a:srgbClr val="FF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errBars>
            <c:errBarType val="both"/>
            <c:errValType val="cust"/>
            <c:noEndCap val="0"/>
            <c:plus>
              <c:numRef>
                <c:f>('Experiment 2 - DJ'!$AG$3,'Experiment 2 - DJ'!$AG$2,'Experiment 2 - DJ'!$AG$5,'Experiment 2 - DJ'!$AG$6,'Experiment 2 - DJ'!$AG$4)</c:f>
                <c:numCache>
                  <c:formatCode>General</c:formatCode>
                  <c:ptCount val="5"/>
                  <c:pt idx="0">
                    <c:v>1.314977819838292</c:v>
                  </c:pt>
                  <c:pt idx="1">
                    <c:v>0.28867513459481298</c:v>
                  </c:pt>
                  <c:pt idx="2">
                    <c:v>2.174664725116648</c:v>
                  </c:pt>
                  <c:pt idx="3">
                    <c:v>0.86602540378443904</c:v>
                  </c:pt>
                  <c:pt idx="4">
                    <c:v>0</c:v>
                  </c:pt>
                </c:numCache>
              </c:numRef>
            </c:plus>
            <c:minus>
              <c:numRef>
                <c:f>('Experiment 2 - DJ'!$AG$3,'Experiment 2 - DJ'!$AG$2,'Experiment 2 - DJ'!$AG$5,'Experiment 2 - DJ'!$AG$6,'Experiment 2 - DJ'!$AG$4)</c:f>
                <c:numCache>
                  <c:formatCode>General</c:formatCode>
                  <c:ptCount val="5"/>
                  <c:pt idx="0">
                    <c:v>1.314977819838292</c:v>
                  </c:pt>
                  <c:pt idx="1">
                    <c:v>0.28867513459481298</c:v>
                  </c:pt>
                  <c:pt idx="2">
                    <c:v>2.174664725116648</c:v>
                  </c:pt>
                  <c:pt idx="3">
                    <c:v>0.86602540378443904</c:v>
                  </c:pt>
                  <c:pt idx="4">
                    <c:v>0</c:v>
                  </c:pt>
                </c:numCache>
              </c:numRef>
            </c:minus>
          </c:errBars>
          <c:cat>
            <c:strRef>
              <c:f>' TRANSFORMED DATA'!$J$9:$J$13</c:f>
              <c:strCache>
                <c:ptCount val="5"/>
                <c:pt idx="0">
                  <c:v>A</c:v>
                </c:pt>
                <c:pt idx="1">
                  <c:v>B+yell</c:v>
                </c:pt>
                <c:pt idx="2">
                  <c:v>C+soap</c:v>
                </c:pt>
                <c:pt idx="3">
                  <c:v>D+card</c:v>
                </c:pt>
                <c:pt idx="4">
                  <c:v>Control</c:v>
                </c:pt>
              </c:strCache>
            </c:strRef>
          </c:cat>
          <c:val>
            <c:numRef>
              <c:f>('Experiment 2 - DJ'!$AA$3,'Experiment 2 - DJ'!$AA$2,'Experiment 2 - DJ'!$AA$5,'Experiment 2 - DJ'!$AA$6,'Experiment 2 - DJ'!$AA$4)</c:f>
              <c:numCache>
                <c:formatCode>General</c:formatCode>
                <c:ptCount val="5"/>
                <c:pt idx="0">
                  <c:v>4.75</c:v>
                </c:pt>
                <c:pt idx="1">
                  <c:v>1.5</c:v>
                </c:pt>
                <c:pt idx="2">
                  <c:v>4.75</c:v>
                </c:pt>
                <c:pt idx="3">
                  <c:v>2.5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81504"/>
        <c:axId val="45383040"/>
      </c:barChart>
      <c:catAx>
        <c:axId val="453815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5383040"/>
        <c:crosses val="autoZero"/>
        <c:auto val="1"/>
        <c:lblAlgn val="ctr"/>
        <c:lblOffset val="100"/>
        <c:noMultiLvlLbl val="0"/>
      </c:catAx>
      <c:valAx>
        <c:axId val="45383040"/>
        <c:scaling>
          <c:orientation val="minMax"/>
          <c:max val="14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5381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728385666484998"/>
          <c:y val="0.47737672349611598"/>
          <c:w val="0.20782151732066301"/>
          <c:h val="0.131447769500310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0.19788</cdr:x>
      <cdr:y>0.81499</cdr:y>
    </cdr:from>
    <cdr:to>
      <cdr:x>1</cdr:x>
      <cdr:y>1</cdr:y>
    </cdr:to>
    <cdr:pic>
      <cdr:nvPicPr>
        <cdr:cNvPr id="2" name="Picture 1" descr="Untitled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970763" y="5558401"/>
          <a:ext cx="3375772" cy="930139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0.08322</cdr:x>
      <cdr:y>0.81484</cdr:y>
    </cdr:from>
    <cdr:to>
      <cdr:x>0.84212</cdr:x>
      <cdr:y>1</cdr:y>
    </cdr:to>
    <cdr:pic>
      <cdr:nvPicPr>
        <cdr:cNvPr id="2" name="Picture 1" descr="Untitled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365130" y="4096595"/>
          <a:ext cx="3329733" cy="93090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3C920-0E3E-48FB-919A-4B6BF1446B75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D7442-6D7E-41BE-814C-BEA4F24B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19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- Next I looked at Mean Male and female SWD by treatment.</a:t>
            </a:r>
          </a:p>
          <a:p>
            <a:r>
              <a:rPr lang="en-US" baseline="0" dirty="0" smtClean="0"/>
              <a:t> - As you can see, there is a general trend that there are more females than males through the duration.</a:t>
            </a:r>
          </a:p>
          <a:p>
            <a:r>
              <a:rPr lang="en-US" baseline="0" dirty="0" smtClean="0"/>
              <a:t> - However, only In experiment 1, were there significantly more females than males in the basic cup trap and the cup trap with the yellow stimulus.</a:t>
            </a:r>
          </a:p>
          <a:p>
            <a:r>
              <a:rPr lang="en-US" baseline="0" dirty="0" smtClean="0"/>
              <a:t> - In experiment 2, there were no differences between females and males in any treatment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----- Meeting Notes (7/21/12 16:19) -----</a:t>
            </a:r>
          </a:p>
          <a:p>
            <a:r>
              <a:rPr lang="en-US" dirty="0"/>
              <a:t>rememeber to say that blue is female and orange is </a:t>
            </a:r>
            <a:r>
              <a:rPr lang="en-US" dirty="0" smtClean="0"/>
              <a:t>male</a:t>
            </a:r>
          </a:p>
          <a:p>
            <a:endParaRPr lang="en-US" dirty="0" smtClean="0"/>
          </a:p>
          <a:p>
            <a:pPr defTabSz="457175">
              <a:defRPr/>
            </a:pPr>
            <a:r>
              <a:rPr lang="en-US" dirty="0" smtClean="0"/>
              <a:t>FES judge notes:  add one sentence to slide that explains the graphs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44F9F-820E-774D-AADF-AFB78D2A92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45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0C91-317D-E945-B9BC-FD6435BA6531}" type="datetimeFigureOut">
              <a:rPr lang="en-US" smtClean="0"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CA2A-42DB-B749-BA2D-9DE9F6B6417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FFC0C91-317D-E945-B9BC-FD6435BA6531}" type="datetimeFigureOut">
              <a:rPr lang="en-US" smtClean="0"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AB2CA2A-42DB-B749-BA2D-9DE9F6B641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457200">
              <a:spcBef>
                <a:spcPts val="0"/>
              </a:spcBef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200" b="1" cap="none" dirty="0">
                <a:solidFill>
                  <a:srgbClr val="6B7D72"/>
                </a:solidFill>
              </a:rPr>
              <a:t>Mean </a:t>
            </a:r>
            <a:r>
              <a:rPr lang="en-US" sz="3200" b="1" cap="none" dirty="0" smtClean="0">
                <a:solidFill>
                  <a:srgbClr val="6B7D72"/>
                </a:solidFill>
              </a:rPr>
              <a:t>Male and Female SWD By </a:t>
            </a:r>
            <a:r>
              <a:rPr lang="en-US" sz="3200" b="1" cap="none" dirty="0">
                <a:solidFill>
                  <a:srgbClr val="6B7D72"/>
                </a:solidFill>
              </a:rPr>
              <a:t>Treatment</a:t>
            </a:r>
            <a:endParaRPr lang="en-US" sz="4800" b="1" cap="none" spc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596743"/>
              </p:ext>
            </p:extLst>
          </p:nvPr>
        </p:nvGraphicFramePr>
        <p:xfrm>
          <a:off x="87161" y="1410242"/>
          <a:ext cx="4208574" cy="5027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855827"/>
              </p:ext>
            </p:extLst>
          </p:nvPr>
        </p:nvGraphicFramePr>
        <p:xfrm>
          <a:off x="4644374" y="1410241"/>
          <a:ext cx="4387563" cy="5027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4394" y="2191571"/>
            <a:ext cx="317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2214" y="3621293"/>
            <a:ext cx="317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*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986544" y="6357058"/>
            <a:ext cx="1315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Treatment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7611646" y="2376237"/>
            <a:ext cx="126236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/>
              <a:t>* </a:t>
            </a:r>
            <a:r>
              <a:rPr lang="en-US" b="1" i="1" dirty="0"/>
              <a:t>P </a:t>
            </a:r>
            <a:r>
              <a:rPr lang="en-US" b="1" dirty="0"/>
              <a:t>&lt; 0.05</a:t>
            </a:r>
            <a:r>
              <a:rPr lang="en-US" b="1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9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ustom 7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7127</TotalTime>
  <Words>140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Apothecary</vt:lpstr>
      <vt:lpstr>Mean Male and Female SWD By Treatment</vt:lpstr>
    </vt:vector>
  </TitlesOfParts>
  <Company>UF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 2012 Presentation</dc:title>
  <dc:creator>Lindsy Iglesias</dc:creator>
  <dc:description>Mean Male and Female SWD By Treatment</dc:description>
  <cp:lastModifiedBy>IFAS Entomology &amp; Nematology</cp:lastModifiedBy>
  <cp:revision>247</cp:revision>
  <cp:lastPrinted>2012-11-08T18:53:43Z</cp:lastPrinted>
  <dcterms:created xsi:type="dcterms:W3CDTF">2012-03-05T16:46:13Z</dcterms:created>
  <dcterms:modified xsi:type="dcterms:W3CDTF">2013-03-28T17:07:40Z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 2012 Presentation</vt:lpwstr>
  </property>
  <property fmtid="{D5CDD505-2E9C-101B-9397-08002B2CF9AE}" pid="3" name="SlideDescription">
    <vt:lpwstr>Mean Male and Female SWD By Treatment</vt:lpwstr>
  </property>
</Properties>
</file>