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leiglesias:Dropbox:Grad%20School:Research:Oviposition%20Studies:BB%20Type%20No%20Choice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Southern Highbush</c:v>
          </c:tx>
          <c:spPr>
            <a:solidFill>
              <a:srgbClr val="0000FF"/>
            </a:solidFill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invertIfNegative val="0"/>
          <c:dLbls>
            <c:dLbl>
              <c:idx val="0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 i="0"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Base"/>
            <c:showLegendKey val="0"/>
            <c:showVal val="0"/>
            <c:showCatName val="0"/>
            <c:showSerName val="0"/>
            <c:showPercent val="0"/>
            <c:showBubbleSize val="0"/>
          </c:dLbls>
          <c:errBars>
            <c:errBarType val="both"/>
            <c:errValType val="cust"/>
            <c:noEndCap val="0"/>
            <c:plus>
              <c:numRef>
                <c:f>Sheet2!$J$11</c:f>
                <c:numCache>
                  <c:formatCode>General</c:formatCode>
                  <c:ptCount val="1"/>
                  <c:pt idx="0">
                    <c:v>0.45750398399999997</c:v>
                  </c:pt>
                </c:numCache>
              </c:numRef>
            </c:plus>
            <c:minus>
              <c:numRef>
                <c:f>Sheet2!$J$11</c:f>
                <c:numCache>
                  <c:formatCode>General</c:formatCode>
                  <c:ptCount val="1"/>
                  <c:pt idx="0">
                    <c:v>0.45750398399999997</c:v>
                  </c:pt>
                </c:numCache>
              </c:numRef>
            </c:minus>
          </c:errBars>
          <c:val>
            <c:numRef>
              <c:f>Sheet2!$I$11</c:f>
              <c:numCache>
                <c:formatCode>0.00</c:formatCode>
                <c:ptCount val="1"/>
                <c:pt idx="0">
                  <c:v>1.03125</c:v>
                </c:pt>
              </c:numCache>
            </c:numRef>
          </c:val>
        </c:ser>
        <c:ser>
          <c:idx val="1"/>
          <c:order val="1"/>
          <c:tx>
            <c:v>Rabbiteye</c:v>
          </c:tx>
          <c:spPr>
            <a:solidFill>
              <a:srgbClr val="FF9900"/>
            </a:solidFill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invertIfNegative val="0"/>
          <c:dLbls>
            <c:txPr>
              <a:bodyPr/>
              <a:lstStyle/>
              <a:p>
                <a:pPr>
                  <a:defRPr sz="1600" b="1" i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errBars>
            <c:errBarType val="both"/>
            <c:errValType val="cust"/>
            <c:noEndCap val="0"/>
            <c:plus>
              <c:numRef>
                <c:f>Sheet2!$J$6</c:f>
                <c:numCache>
                  <c:formatCode>General</c:formatCode>
                  <c:ptCount val="1"/>
                  <c:pt idx="0">
                    <c:v>8.0687152999999998E-2</c:v>
                  </c:pt>
                </c:numCache>
              </c:numRef>
            </c:plus>
            <c:minus>
              <c:numRef>
                <c:f>Sheet2!$J$6</c:f>
                <c:numCache>
                  <c:formatCode>General</c:formatCode>
                  <c:ptCount val="1"/>
                  <c:pt idx="0">
                    <c:v>8.0687152999999998E-2</c:v>
                  </c:pt>
                </c:numCache>
              </c:numRef>
            </c:minus>
          </c:errBars>
          <c:val>
            <c:numRef>
              <c:f>Sheet2!$I$6</c:f>
              <c:numCache>
                <c:formatCode>0.00</c:formatCode>
                <c:ptCount val="1"/>
                <c:pt idx="0">
                  <c:v>0.5625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4"/>
        <c:overlap val="-68"/>
        <c:axId val="83757312"/>
        <c:axId val="83800448"/>
      </c:barChart>
      <c:catAx>
        <c:axId val="837573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dirty="0"/>
                  <a:t>Blueberry Species</a:t>
                </a:r>
              </a:p>
            </c:rich>
          </c:tx>
          <c:layout>
            <c:manualLayout>
              <c:xMode val="edge"/>
              <c:yMode val="edge"/>
              <c:x val="0.39557788752113199"/>
              <c:y val="0.92747164776517699"/>
            </c:manualLayout>
          </c:layout>
          <c:overlay val="0"/>
        </c:title>
        <c:majorTickMark val="none"/>
        <c:minorTickMark val="none"/>
        <c:tickLblPos val="none"/>
        <c:crossAx val="83800448"/>
        <c:crosses val="autoZero"/>
        <c:auto val="1"/>
        <c:lblAlgn val="ctr"/>
        <c:lblOffset val="100"/>
        <c:noMultiLvlLbl val="0"/>
      </c:catAx>
      <c:valAx>
        <c:axId val="83800448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dirty="0"/>
                  <a:t>Average Emerged SWD per Berry</a:t>
                </a:r>
              </a:p>
            </c:rich>
          </c:tx>
          <c:layout>
            <c:manualLayout>
              <c:xMode val="edge"/>
              <c:yMode val="edge"/>
              <c:x val="6.2974431566840666E-3"/>
              <c:y val="0.13387827845146094"/>
            </c:manualLayout>
          </c:layout>
          <c:overlay val="0"/>
        </c:title>
        <c:numFmt formatCode="0.00" sourceLinked="1"/>
        <c:majorTickMark val="out"/>
        <c:minorTickMark val="none"/>
        <c:tickLblPos val="nextTo"/>
        <c:crossAx val="83757312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587D-CAB4-44D8-B70D-D9B3334A197E}" type="datetimeFigureOut">
              <a:rPr lang="en-US" smtClean="0"/>
              <a:pPr/>
              <a:t>3/28/2013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9CAE7EB-2B1A-4FEC-950B-B80338C1636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F2A587D-CAB4-44D8-B70D-D9B3334A197E}" type="datetimeFigureOut">
              <a:rPr lang="en-US" smtClean="0"/>
              <a:pPr/>
              <a:t>3/28/2013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9CAE7EB-2B1A-4FEC-950B-B80338C1636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75444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Mean Emerged SWD</a:t>
            </a:r>
            <a:endParaRPr lang="en-US" b="1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61515417"/>
              </p:ext>
            </p:extLst>
          </p:nvPr>
        </p:nvGraphicFramePr>
        <p:xfrm>
          <a:off x="1143000" y="1527174"/>
          <a:ext cx="6781800" cy="4797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71532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4555</TotalTime>
  <Words>10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Civic</vt:lpstr>
      <vt:lpstr>Mean Emerged SWD</vt:lpstr>
    </vt:vector>
  </TitlesOfParts>
  <Company>UF/IFAS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ESA-SEB 2013</dc:title>
  <dc:creator>IFAS Entomology &amp; Nematology</dc:creator>
  <dc:description>Mean Emerged SWD</dc:description>
  <cp:lastModifiedBy>IFAS Entomology &amp; Nematology</cp:lastModifiedBy>
  <cp:revision>215</cp:revision>
  <cp:lastPrinted>2012-10-15T14:05:16Z</cp:lastPrinted>
  <dcterms:created xsi:type="dcterms:W3CDTF">2012-10-02T14:36:16Z</dcterms:created>
  <dcterms:modified xsi:type="dcterms:W3CDTF">2013-03-28T20:36:41Z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ESA-SEB 2013</vt:lpwstr>
  </property>
  <property fmtid="{D5CDD505-2E9C-101B-9397-08002B2CF9AE}" pid="3" name="SlideDescription">
    <vt:lpwstr>Mean Emerged SWD</vt:lpwstr>
  </property>
</Properties>
</file>