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glesias\Dropbox\Grad%20School\Research\Efficacy%20Study\Efficacy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66FF"/>
              </a:solidFill>
            </c:spPr>
          </c:dPt>
          <c:dPt>
            <c:idx val="1"/>
            <c:bubble3D val="0"/>
            <c:spPr>
              <a:solidFill>
                <a:srgbClr val="9933FF"/>
              </a:solidFill>
            </c:spPr>
          </c:dPt>
          <c:dPt>
            <c:idx val="2"/>
            <c:bubble3D val="0"/>
            <c:spPr>
              <a:solidFill>
                <a:srgbClr val="FF66FF"/>
              </a:solidFill>
            </c:spPr>
          </c:dPt>
          <c:dPt>
            <c:idx val="3"/>
            <c:bubble3D val="0"/>
            <c:spPr>
              <a:solidFill>
                <a:srgbClr val="F5F963"/>
              </a:solidFill>
            </c:spPr>
          </c:dPt>
          <c:dPt>
            <c:idx val="4"/>
            <c:bubble3D val="0"/>
            <c:spPr>
              <a:solidFill>
                <a:srgbClr val="92D050"/>
              </a:solidFill>
            </c:spPr>
          </c:dPt>
          <c:dLbls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Oviposition!$E$1:$I$1</c:f>
              <c:strCache>
                <c:ptCount val="5"/>
                <c:pt idx="0">
                  <c:v>Blue</c:v>
                </c:pt>
                <c:pt idx="1">
                  <c:v>Pink-Blue</c:v>
                </c:pt>
                <c:pt idx="2">
                  <c:v>Pink</c:v>
                </c:pt>
                <c:pt idx="3">
                  <c:v>Pink-Green</c:v>
                </c:pt>
                <c:pt idx="4">
                  <c:v>Green</c:v>
                </c:pt>
              </c:strCache>
            </c:strRef>
          </c:cat>
          <c:val>
            <c:numRef>
              <c:f>Oviposition!$G$173:$K$173</c:f>
              <c:numCache>
                <c:formatCode>General</c:formatCode>
                <c:ptCount val="5"/>
                <c:pt idx="0">
                  <c:v>28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3"/>
        <c:txPr>
          <a:bodyPr/>
          <a:lstStyle/>
          <a:p>
            <a:pPr rtl="0">
              <a:defRPr/>
            </a:pPr>
            <a:endParaRPr lang="en-US"/>
          </a:p>
        </c:txPr>
      </c:legendEntry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600" b="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A587D-CAB4-44D8-B70D-D9B3334A197E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9CAE7EB-2B1A-4FEC-950B-B80338C1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F2A587D-CAB4-44D8-B70D-D9B3334A197E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9CAE7EB-2B1A-4FEC-950B-B80338C163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525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758952"/>
          </a:xfrm>
        </p:spPr>
        <p:txBody>
          <a:bodyPr>
            <a:normAutofit/>
          </a:bodyPr>
          <a:lstStyle/>
          <a:p>
            <a:r>
              <a:rPr lang="en-US" sz="2900" b="1" dirty="0"/>
              <a:t>Percent </a:t>
            </a:r>
            <a:r>
              <a:rPr lang="en-US" sz="2900" b="1" dirty="0" err="1"/>
              <a:t>Ovipositing</a:t>
            </a:r>
            <a:r>
              <a:rPr lang="en-US" sz="2900" b="1" dirty="0"/>
              <a:t> on Different </a:t>
            </a:r>
            <a:r>
              <a:rPr lang="en-US" sz="2900" b="1" dirty="0" smtClean="0"/>
              <a:t>Berry Stages</a:t>
            </a:r>
            <a:endParaRPr lang="en-US" sz="2900" b="1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"/>
          </p:nvPr>
        </p:nvSpPr>
        <p:spPr>
          <a:xfrm>
            <a:off x="301752" y="5334000"/>
            <a:ext cx="8537448" cy="91744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Total </a:t>
            </a:r>
            <a:r>
              <a:rPr lang="en-US" dirty="0" smtClean="0">
                <a:solidFill>
                  <a:schemeClr val="tx1"/>
                </a:solidFill>
              </a:rPr>
              <a:t>females observed ovipositing over entire experiment:  </a:t>
            </a:r>
            <a:r>
              <a:rPr lang="en-US" b="1" dirty="0" smtClean="0">
                <a:solidFill>
                  <a:schemeClr val="tx1"/>
                </a:solidFill>
              </a:rPr>
              <a:t>36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5524778"/>
              </p:ext>
            </p:extLst>
          </p:nvPr>
        </p:nvGraphicFramePr>
        <p:xfrm>
          <a:off x="1485900" y="1447800"/>
          <a:ext cx="6172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1815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4555</TotalTime>
  <Words>15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Percent Ovipositing on Different Berry Stages</vt:lpstr>
    </vt:vector>
  </TitlesOfParts>
  <Company>UF/IFAS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ESA-SEB 2013</dc:title>
  <dc:creator>IFAS Entomology &amp; Nematology</dc:creator>
  <dc:description>Percent Ovipositing on Different Berry Stages</dc:description>
  <cp:lastModifiedBy>IFAS Entomology &amp; Nematology</cp:lastModifiedBy>
  <cp:revision>215</cp:revision>
  <cp:lastPrinted>2012-10-15T14:05:16Z</cp:lastPrinted>
  <dcterms:created xsi:type="dcterms:W3CDTF">2012-10-02T14:36:16Z</dcterms:created>
  <dcterms:modified xsi:type="dcterms:W3CDTF">2013-03-28T20:41:43Z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ESA-SEB 2013</vt:lpwstr>
  </property>
  <property fmtid="{D5CDD505-2E9C-101B-9397-08002B2CF9AE}" pid="3" name="SlideDescription">
    <vt:lpwstr>Percent Ovipositing on Different Berry Stages</vt:lpwstr>
  </property>
</Properties>
</file>