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35"/>
  </p:handoutMasterIdLst>
  <p:sldIdLst>
    <p:sldId id="292" r:id="rId3"/>
    <p:sldId id="257" r:id="rId4"/>
    <p:sldId id="259" r:id="rId5"/>
    <p:sldId id="262" r:id="rId6"/>
    <p:sldId id="263" r:id="rId7"/>
    <p:sldId id="282" r:id="rId8"/>
    <p:sldId id="261" r:id="rId9"/>
    <p:sldId id="260" r:id="rId10"/>
    <p:sldId id="265" r:id="rId11"/>
    <p:sldId id="258" r:id="rId12"/>
    <p:sldId id="266" r:id="rId13"/>
    <p:sldId id="283" r:id="rId14"/>
    <p:sldId id="284" r:id="rId15"/>
    <p:sldId id="285" r:id="rId16"/>
    <p:sldId id="287" r:id="rId17"/>
    <p:sldId id="286" r:id="rId18"/>
    <p:sldId id="270" r:id="rId19"/>
    <p:sldId id="288" r:id="rId20"/>
    <p:sldId id="272" r:id="rId21"/>
    <p:sldId id="273" r:id="rId22"/>
    <p:sldId id="278" r:id="rId23"/>
    <p:sldId id="264" r:id="rId24"/>
    <p:sldId id="276" r:id="rId25"/>
    <p:sldId id="277" r:id="rId26"/>
    <p:sldId id="268" r:id="rId27"/>
    <p:sldId id="289" r:id="rId28"/>
    <p:sldId id="290" r:id="rId29"/>
    <p:sldId id="291" r:id="rId30"/>
    <p:sldId id="280" r:id="rId31"/>
    <p:sldId id="274" r:id="rId32"/>
    <p:sldId id="279" r:id="rId33"/>
    <p:sldId id="293" r:id="rId3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EB204-E4C9-43F8-B6E7-87D055CBE59E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C05F6-FA37-4123-8F90-D55508D76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1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9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6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6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73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87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14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5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21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33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6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6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90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2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52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1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6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8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4B56-862B-44F6-B571-14E9E5D3C9B3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35E0-1868-403E-989F-172597ACE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5C66-7821-4F3C-96E7-C60059D5F4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2C58D-C9EE-4250-860D-EA8522EFDFC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4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Maintaining Companion Planting </a:t>
            </a:r>
            <a:r>
              <a:rPr lang="en-US" sz="5400" dirty="0" smtClean="0"/>
              <a:t>Techniques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305800" cy="609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Mechanizing in Diverse, Small-Farm Vegetable Operations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4191000"/>
            <a:ext cx="42672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solidFill>
                  <a:srgbClr val="F79646">
                    <a:lumMod val="50000"/>
                  </a:srgbClr>
                </a:solidFill>
              </a:rPr>
              <a:t>Rob 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</a:rPr>
              <a:t>Faux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Genuine </a:t>
            </a:r>
            <a:r>
              <a:rPr lang="en-US" sz="2800" dirty="0">
                <a:solidFill>
                  <a:prstClr val="black"/>
                </a:solidFill>
              </a:rPr>
              <a:t>Faux </a:t>
            </a:r>
            <a:r>
              <a:rPr lang="en-US" sz="2800" dirty="0" smtClean="0">
                <a:solidFill>
                  <a:prstClr val="black"/>
                </a:solidFill>
              </a:rPr>
              <a:t>Farm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Tripoli, Iowa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6" descr="transfox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1200" y="3657600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June – Brassica/Allium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143000"/>
            <a:ext cx="7239000" cy="4826000"/>
          </a:xfrm>
        </p:spPr>
      </p:pic>
      <p:sp>
        <p:nvSpPr>
          <p:cNvPr id="3" name="TextBox 2"/>
          <p:cNvSpPr txBox="1"/>
          <p:nvPr/>
        </p:nvSpPr>
        <p:spPr>
          <a:xfrm>
            <a:off x="2057400" y="6172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Tractor Spacing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6172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Tractor Spacing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2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June – Potato/Bean – Tractor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90600"/>
            <a:ext cx="8313351" cy="5536692"/>
          </a:xfrm>
        </p:spPr>
      </p:pic>
    </p:spTree>
    <p:extLst>
      <p:ext uri="{BB962C8B-B14F-4D97-AF65-F5344CB8AC3E}">
        <p14:creationId xmlns:p14="http://schemas.microsoft.com/office/powerpoint/2010/main" val="209803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June – Potato/Bean – No Tractor (1)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224222"/>
            <a:ext cx="7848600" cy="52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June – Potato/Bean – </a:t>
            </a:r>
            <a:br>
              <a:rPr lang="en-US" dirty="0" smtClean="0"/>
            </a:br>
            <a:r>
              <a:rPr lang="en-US" dirty="0" smtClean="0"/>
              <a:t>Weed Problem is In Row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447800"/>
            <a:ext cx="7848600" cy="52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July – Brassica/Allium – No Tractor (2)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28" y="1295400"/>
            <a:ext cx="7814072" cy="520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July – Brassica/Allium - Tractor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73" y="1221581"/>
            <a:ext cx="7997427" cy="53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Tractor Spacing – After Harvest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72381"/>
            <a:ext cx="7772400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– Potato/Bean - Tractor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19200"/>
            <a:ext cx="8229600" cy="5486400"/>
          </a:xfrm>
        </p:spPr>
      </p:pic>
    </p:spTree>
    <p:extLst>
      <p:ext uri="{BB962C8B-B14F-4D97-AF65-F5344CB8AC3E}">
        <p14:creationId xmlns:p14="http://schemas.microsoft.com/office/powerpoint/2010/main" val="16516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– Potato/Bean – No Tractor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21582"/>
            <a:ext cx="8073626" cy="53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Little Diversion From the Planned Season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6762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Old Spacing – No Tractor (2011)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066800"/>
            <a:ext cx="67889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5029200" y="6041183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Double Row Onion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6600" y="603212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Row</a:t>
            </a:r>
          </a:p>
          <a:p>
            <a:pPr algn="ctr"/>
            <a:r>
              <a:rPr lang="en-US" dirty="0" smtClean="0"/>
              <a:t>Broccoli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791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Double Row Onion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46482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Row Kohlrabi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5715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Row Cauliflower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01000" y="35814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Flowers and Spices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38200" y="4043065"/>
            <a:ext cx="609600" cy="6051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</p:cNvCxnSpPr>
          <p:nvPr/>
        </p:nvCxnSpPr>
        <p:spPr>
          <a:xfrm flipV="1">
            <a:off x="1638300" y="4724400"/>
            <a:ext cx="342900" cy="106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0"/>
          </p:cNvCxnSpPr>
          <p:nvPr/>
        </p:nvCxnSpPr>
        <p:spPr>
          <a:xfrm flipV="1">
            <a:off x="4000500" y="4953000"/>
            <a:ext cx="266700" cy="107912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791200" y="4800600"/>
            <a:ext cx="114300" cy="106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467600" y="4648200"/>
            <a:ext cx="76200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315200" y="3200400"/>
            <a:ext cx="9906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2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2087562"/>
          </a:xfrm>
        </p:spPr>
        <p:txBody>
          <a:bodyPr>
            <a:normAutofit/>
          </a:bodyPr>
          <a:lstStyle/>
          <a:p>
            <a:r>
              <a:rPr lang="en-US" dirty="0" smtClean="0"/>
              <a:t>August – Brassica/Onion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52400"/>
            <a:ext cx="4267200" cy="6400801"/>
          </a:xfrm>
        </p:spPr>
      </p:pic>
      <p:sp>
        <p:nvSpPr>
          <p:cNvPr id="3" name="TextBox 2"/>
          <p:cNvSpPr txBox="1"/>
          <p:nvPr/>
        </p:nvSpPr>
        <p:spPr>
          <a:xfrm>
            <a:off x="381000" y="24384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Just a little rain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 little distraction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Weeds reestablish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Wind roll of larger brassica onto allium in both spacing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More issue with wind roll in tractor spacing</a:t>
            </a:r>
          </a:p>
        </p:txBody>
      </p:sp>
    </p:spTree>
    <p:extLst>
      <p:ext uri="{BB962C8B-B14F-4D97-AF65-F5344CB8AC3E}">
        <p14:creationId xmlns:p14="http://schemas.microsoft.com/office/powerpoint/2010/main" val="10738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– Brassica/Onion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71600"/>
            <a:ext cx="7547372" cy="5031582"/>
          </a:xfrm>
        </p:spPr>
      </p:pic>
    </p:spTree>
    <p:extLst>
      <p:ext uri="{BB962C8B-B14F-4D97-AF65-F5344CB8AC3E}">
        <p14:creationId xmlns:p14="http://schemas.microsoft.com/office/powerpoint/2010/main" val="32347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Cultivation – Wheel Hoe &amp; Hand Tools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6280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Cultivation - Tractor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6501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Cultivation - Tractor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47800"/>
            <a:ext cx="3505200" cy="5257801"/>
          </a:xfrm>
        </p:spPr>
      </p:pic>
      <p:sp>
        <p:nvSpPr>
          <p:cNvPr id="3" name="TextBox 2"/>
          <p:cNvSpPr txBox="1"/>
          <p:nvPr/>
        </p:nvSpPr>
        <p:spPr>
          <a:xfrm>
            <a:off x="4267200" y="1676400"/>
            <a:ext cx="45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 Tine Cultivator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Removable gangs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Can be used to ‘rake’ big weeds if set high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Catches “trash” proficiently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Ideally cultivate before weeds much bigger than 6 inches.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03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Option – Paper Mulch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19810"/>
            <a:ext cx="7772400" cy="5176418"/>
          </a:xfrm>
        </p:spPr>
      </p:pic>
    </p:spTree>
    <p:extLst>
      <p:ext uri="{BB962C8B-B14F-4D97-AF65-F5344CB8AC3E}">
        <p14:creationId xmlns:p14="http://schemas.microsoft.com/office/powerpoint/2010/main" val="82314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Bed Mulch Layer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76" y="1325720"/>
            <a:ext cx="7505824" cy="499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Irrigation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3657600" cy="5486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1524000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Fewer row feet of drip tape in tractor spacing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Different root zones provides opportunity to share drip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Laying drip line effort similar for both spacing options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Drip line sharing worked better for beans/potatoes than brassica/allium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56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Potato Harvest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6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Potato Harvest – Non Tractor Spacing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7661672" cy="51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 smtClean="0"/>
              <a:t>New Spacing – Tractor (2011)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219200"/>
            <a:ext cx="67889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4038600" y="60198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 “ Bed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672281" y="5410200"/>
            <a:ext cx="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19800" y="5410200"/>
            <a:ext cx="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11578" y="5448300"/>
            <a:ext cx="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4200" y="5410200"/>
            <a:ext cx="0" cy="1143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43200" y="5897878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Wheel Track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6096000" y="5895842"/>
            <a:ext cx="775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Wheel Track</a:t>
            </a:r>
          </a:p>
        </p:txBody>
      </p:sp>
    </p:spTree>
    <p:extLst>
      <p:ext uri="{BB962C8B-B14F-4D97-AF65-F5344CB8AC3E}">
        <p14:creationId xmlns:p14="http://schemas.microsoft.com/office/powerpoint/2010/main" val="164200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Bean Harvest Comparisons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606800"/>
            <a:ext cx="4572000" cy="3048000"/>
          </a:xfrm>
        </p:spPr>
      </p:pic>
      <p:sp>
        <p:nvSpPr>
          <p:cNvPr id="3" name="TextBox 2"/>
          <p:cNvSpPr txBox="1"/>
          <p:nvPr/>
        </p:nvSpPr>
        <p:spPr>
          <a:xfrm>
            <a:off x="457200" y="1110734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Bean harvest results depended on variety of green bean.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314709"/>
              </p:ext>
            </p:extLst>
          </p:nvPr>
        </p:nvGraphicFramePr>
        <p:xfrm>
          <a:off x="3297725" y="1828800"/>
          <a:ext cx="5562600" cy="1944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2520"/>
                <a:gridCol w="1112520"/>
                <a:gridCol w="1112520"/>
                <a:gridCol w="1112520"/>
                <a:gridCol w="1112520"/>
              </a:tblGrid>
              <a:tr h="44823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Pounds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Pounds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/ Seed Foot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Pounds/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Row Foot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64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Provider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Tractor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193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0.97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0.97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64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Provider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Tractor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235.65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0.59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1.18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64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Jade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Tractor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169.85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0.85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0.85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641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Jade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Tractor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353.5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0.88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1.77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3962400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Double row in non-tractor spacing not worth seed spent on Provider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Double row in non-tractor well worth it for Jade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Proximity to potatoes not an issue for either bean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43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Potato Harvest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0"/>
            <a:ext cx="3394472" cy="4525963"/>
          </a:xfrm>
        </p:spPr>
      </p:pic>
      <p:sp>
        <p:nvSpPr>
          <p:cNvPr id="3" name="TextBox 2"/>
          <p:cNvSpPr txBox="1"/>
          <p:nvPr/>
        </p:nvSpPr>
        <p:spPr>
          <a:xfrm>
            <a:off x="304800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Bullwinkle the Potato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36503"/>
              </p:ext>
            </p:extLst>
          </p:nvPr>
        </p:nvGraphicFramePr>
        <p:xfrm>
          <a:off x="3558012" y="4909066"/>
          <a:ext cx="5480049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4881"/>
                <a:gridCol w="1622584"/>
                <a:gridCol w="1622584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Rio Grande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Tractor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213.4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Rio Grande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Tractor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151.2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Purple Majesty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No Tractor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Purple Majesty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Tractor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182.6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62400" y="1600200"/>
            <a:ext cx="48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One variety seems unaffected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Second may be impacted, but not statistically significant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Harvest on our farm waits until beans are done, so no difference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Potato digger stayed on track better in non-tractor spacing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Able to hill potatoes in non-tractor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Potato size similar in both </a:t>
            </a:r>
            <a:r>
              <a:rPr lang="en-US" sz="2000" dirty="0" err="1" smtClean="0"/>
              <a:t>spacings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9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Maintaining Companion Planting </a:t>
            </a:r>
            <a:r>
              <a:rPr lang="en-US" sz="5400" dirty="0" smtClean="0"/>
              <a:t>Techniques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305800" cy="609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While Mechanizing in Diverse, Small-Farm Vegetable Operations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85800" y="3729273"/>
            <a:ext cx="42672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solidFill>
                  <a:srgbClr val="F79646">
                    <a:lumMod val="50000"/>
                  </a:srgbClr>
                </a:solidFill>
              </a:rPr>
              <a:t>Rob </a:t>
            </a: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</a:rPr>
              <a:t>Faux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</a:rPr>
              <a:t>gff@genuinefauxfarm.com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srgbClr val="F79646">
                    <a:lumMod val="50000"/>
                  </a:srgbClr>
                </a:solidFill>
              </a:rPr>
              <a:t>www.genuinefauxfarm.com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Genuine </a:t>
            </a:r>
            <a:r>
              <a:rPr lang="en-US" sz="2800" dirty="0">
                <a:solidFill>
                  <a:prstClr val="black"/>
                </a:solidFill>
              </a:rPr>
              <a:t>Faux </a:t>
            </a:r>
            <a:r>
              <a:rPr lang="en-US" sz="2800" dirty="0" smtClean="0">
                <a:solidFill>
                  <a:prstClr val="black"/>
                </a:solidFill>
              </a:rPr>
              <a:t>Farm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en-US" sz="2800" dirty="0" smtClean="0">
                <a:solidFill>
                  <a:prstClr val="black"/>
                </a:solidFill>
              </a:rPr>
              <a:t>Tripoli, Iowa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Picture 6" descr="transfox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1200" y="3657600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6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Planting in Tractor ‘Spaced’ Beds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90600"/>
            <a:ext cx="7315200" cy="4876800"/>
          </a:xfrm>
        </p:spPr>
      </p:pic>
      <p:sp>
        <p:nvSpPr>
          <p:cNvPr id="4" name="TextBox 3"/>
          <p:cNvSpPr txBox="1"/>
          <p:nvPr/>
        </p:nvSpPr>
        <p:spPr>
          <a:xfrm>
            <a:off x="1905000" y="6172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Triple Row – Onion &amp; Kohlrabi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Modified Spacing – No Tractor (2012)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43000"/>
            <a:ext cx="7315200" cy="4876801"/>
          </a:xfrm>
        </p:spPr>
      </p:pic>
      <p:sp>
        <p:nvSpPr>
          <p:cNvPr id="3" name="TextBox 2"/>
          <p:cNvSpPr txBox="1"/>
          <p:nvPr/>
        </p:nvSpPr>
        <p:spPr>
          <a:xfrm>
            <a:off x="3048000" y="623180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Double Bed </a:t>
            </a:r>
            <a:r>
              <a:rPr lang="en-US" dirty="0" err="1" smtClean="0"/>
              <a:t>Approx</a:t>
            </a:r>
            <a:r>
              <a:rPr lang="en-US" dirty="0" smtClean="0"/>
              <a:t> 56”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Intercropping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295400"/>
            <a:ext cx="3829050" cy="5105400"/>
          </a:xfr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Brassica, Allium, Sage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Potatoes, Beans, Marigolds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Tomatoes, Basil, Parsley, Cilantro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Winter Squash, Zinnia, Nasturtium, Borage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Summer Squash, Garlic, Root Crops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Peas, Cucumbers, Carrots, Pole Beans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Peppers, Eggplant, Beans, Okra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Melons, Zinnia, Marigold, Borage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473203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Brassica/Allium 2012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181100"/>
            <a:ext cx="3657600" cy="548640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971800"/>
            <a:ext cx="51435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057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Tractor Spacing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0" y="19050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Tractor Spacing – 2</a:t>
            </a:r>
            <a:r>
              <a:rPr lang="en-US" baseline="30000" dirty="0" smtClean="0"/>
              <a:t>nd</a:t>
            </a:r>
            <a:r>
              <a:rPr lang="en-US" dirty="0" smtClean="0"/>
              <a:t> method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14400" y="2703731"/>
            <a:ext cx="1447800" cy="224926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53000" y="2438400"/>
            <a:ext cx="28956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5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63"/>
            <a:ext cx="8229600" cy="868362"/>
          </a:xfrm>
        </p:spPr>
        <p:txBody>
          <a:bodyPr/>
          <a:lstStyle/>
          <a:p>
            <a:r>
              <a:rPr lang="en-US" dirty="0" smtClean="0"/>
              <a:t>Potato/Bean 2012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95400"/>
            <a:ext cx="3628427" cy="544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699" y="1219200"/>
            <a:ext cx="3679228" cy="551884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5562600" y="3978621"/>
            <a:ext cx="144780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400800" y="4381879"/>
            <a:ext cx="918738" cy="1485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650115" y="4664799"/>
            <a:ext cx="274685" cy="17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53000" y="5197821"/>
            <a:ext cx="1219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Potatoes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2754" y="6033029"/>
            <a:ext cx="887491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Beans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047750" y="4267200"/>
            <a:ext cx="952500" cy="14855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33550" y="4230986"/>
            <a:ext cx="533400" cy="1557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57350" y="5867400"/>
            <a:ext cx="1219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Potatoes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1000" y="5799902"/>
            <a:ext cx="887491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Beans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85850" y="88062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Tractor Spacing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019800" y="880625"/>
            <a:ext cx="242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Tractor – 1</a:t>
            </a:r>
            <a:r>
              <a:rPr lang="en-US" baseline="30000" dirty="0" smtClean="0"/>
              <a:t>st</a:t>
            </a:r>
            <a:r>
              <a:rPr lang="en-US" dirty="0" smtClean="0"/>
              <a:t>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3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- No Tractor – 2</a:t>
            </a:r>
            <a:r>
              <a:rPr lang="en-US" baseline="30000" dirty="0" smtClean="0"/>
              <a:t>nd</a:t>
            </a:r>
            <a:r>
              <a:rPr lang="en-US" dirty="0" smtClean="0"/>
              <a:t> Method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16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536</Words>
  <Application>Microsoft Office PowerPoint</Application>
  <PresentationFormat>On-screen Show (4:3)</PresentationFormat>
  <Paragraphs>132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1_Office Theme</vt:lpstr>
      <vt:lpstr>Maintaining Companion Planting Techniques</vt:lpstr>
      <vt:lpstr>Old Spacing – No Tractor (2011)</vt:lpstr>
      <vt:lpstr>New Spacing – Tractor (2011)</vt:lpstr>
      <vt:lpstr>Planting in Tractor ‘Spaced’ Beds</vt:lpstr>
      <vt:lpstr>Modified Spacing – No Tractor (2012)</vt:lpstr>
      <vt:lpstr>Intercropping</vt:lpstr>
      <vt:lpstr>Brassica/Allium 2012</vt:lpstr>
      <vt:lpstr>Potato/Bean 2012</vt:lpstr>
      <vt:lpstr>May - No Tractor – 2nd Method</vt:lpstr>
      <vt:lpstr>June – Brassica/Allium</vt:lpstr>
      <vt:lpstr>June – Potato/Bean – Tractor</vt:lpstr>
      <vt:lpstr>June – Potato/Bean – No Tractor (1)</vt:lpstr>
      <vt:lpstr>June – Potato/Bean –  Weed Problem is In Row</vt:lpstr>
      <vt:lpstr>July – Brassica/Allium – No Tractor (2)</vt:lpstr>
      <vt:lpstr>July – Brassica/Allium - Tractor</vt:lpstr>
      <vt:lpstr>Tractor Spacing – After Harvest</vt:lpstr>
      <vt:lpstr>July – Potato/Bean - Tractor</vt:lpstr>
      <vt:lpstr>July – Potato/Bean – No Tractor</vt:lpstr>
      <vt:lpstr>A Little Diversion From the Planned Season</vt:lpstr>
      <vt:lpstr>August – Brassica/Onion</vt:lpstr>
      <vt:lpstr>October – Brassica/Onion</vt:lpstr>
      <vt:lpstr>Cultivation – Wheel Hoe &amp; Hand Tools</vt:lpstr>
      <vt:lpstr>Cultivation - Tractor</vt:lpstr>
      <vt:lpstr>Cultivation - Tractor</vt:lpstr>
      <vt:lpstr>New Option – Paper Mulch</vt:lpstr>
      <vt:lpstr>Flat Bed Mulch Layer</vt:lpstr>
      <vt:lpstr>Irrigation</vt:lpstr>
      <vt:lpstr>Potato Harvest</vt:lpstr>
      <vt:lpstr>Potato Harvest – Non Tractor Spacing</vt:lpstr>
      <vt:lpstr>Bean Harvest Comparisons</vt:lpstr>
      <vt:lpstr>Potato Harvest Comparison</vt:lpstr>
      <vt:lpstr>Maintaining Companion Planting Techniques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rfaux</dc:creator>
  <cp:lastModifiedBy>rfaux</cp:lastModifiedBy>
  <cp:revision>16</cp:revision>
  <cp:lastPrinted>2012-11-02T17:48:53Z</cp:lastPrinted>
  <dcterms:created xsi:type="dcterms:W3CDTF">2012-11-01T01:17:02Z</dcterms:created>
  <dcterms:modified xsi:type="dcterms:W3CDTF">2012-11-02T19:36:56Z</dcterms:modified>
</cp:coreProperties>
</file>