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603200" cy="20116800"/>
  <p:notesSz cx="6858000" cy="9144000"/>
  <p:defaultTextStyle>
    <a:defPPr>
      <a:defRPr lang="en-US"/>
    </a:defPPr>
    <a:lvl1pPr marL="0" algn="l" defTabSz="2612349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306175" algn="l" defTabSz="2612349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2612349" algn="l" defTabSz="2612349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3918524" algn="l" defTabSz="2612349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5224700" algn="l" defTabSz="2612349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6530875" algn="l" defTabSz="2612349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7837049" algn="l" defTabSz="2612349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9143224" algn="l" defTabSz="2612349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0449399" algn="l" defTabSz="2612349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660"/>
  </p:normalViewPr>
  <p:slideViewPr>
    <p:cSldViewPr>
      <p:cViewPr>
        <p:scale>
          <a:sx n="34" d="100"/>
          <a:sy n="34" d="100"/>
        </p:scale>
        <p:origin x="-1138" y="-58"/>
      </p:cViewPr>
      <p:guideLst>
        <p:guide orient="horz" pos="6336"/>
        <p:guide pos="80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0" y="6249248"/>
            <a:ext cx="21762720" cy="4312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0" y="11399520"/>
            <a:ext cx="17922240" cy="5140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06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12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91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22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53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83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14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44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1D0C-91DC-4E47-BCF7-EF907E81539C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1FB9-6365-45B6-A96B-7CCC576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1D0C-91DC-4E47-BCF7-EF907E81539C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1FB9-6365-45B6-A96B-7CCC576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5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117377" y="2253827"/>
            <a:ext cx="15553053" cy="480614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8209" y="2253827"/>
            <a:ext cx="46232447" cy="48061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1D0C-91DC-4E47-BCF7-EF907E81539C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1FB9-6365-45B6-A96B-7CCC576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3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1D0C-91DC-4E47-BCF7-EF907E81539C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1FB9-6365-45B6-A96B-7CCC576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476" y="12926908"/>
            <a:ext cx="21762720" cy="3995420"/>
          </a:xfrm>
        </p:spPr>
        <p:txBody>
          <a:bodyPr anchor="t"/>
          <a:lstStyle>
            <a:lvl1pPr algn="l">
              <a:defRPr sz="1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76" y="8526360"/>
            <a:ext cx="21762720" cy="4400549"/>
          </a:xfrm>
        </p:spPr>
        <p:txBody>
          <a:bodyPr anchor="b"/>
          <a:lstStyle>
            <a:lvl1pPr marL="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1pPr>
            <a:lvl2pPr marL="1306175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2pPr>
            <a:lvl3pPr marL="2612349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3pPr>
            <a:lvl4pPr marL="391852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4pPr>
            <a:lvl5pPr marL="52247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5pPr>
            <a:lvl6pPr marL="6530875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6pPr>
            <a:lvl7pPr marL="7837049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7pPr>
            <a:lvl8pPr marL="914322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8pPr>
            <a:lvl9pPr marL="10449399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1D0C-91DC-4E47-BCF7-EF907E81539C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1FB9-6365-45B6-A96B-7CCC576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5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8211" y="13141115"/>
            <a:ext cx="30892751" cy="37174171"/>
          </a:xfrm>
        </p:spPr>
        <p:txBody>
          <a:bodyPr/>
          <a:lstStyle>
            <a:lvl1pPr>
              <a:defRPr sz="8000"/>
            </a:lvl1pPr>
            <a:lvl2pPr>
              <a:defRPr sz="69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77681" y="13141115"/>
            <a:ext cx="30892751" cy="37174171"/>
          </a:xfrm>
        </p:spPr>
        <p:txBody>
          <a:bodyPr/>
          <a:lstStyle>
            <a:lvl1pPr>
              <a:defRPr sz="8000"/>
            </a:lvl1pPr>
            <a:lvl2pPr>
              <a:defRPr sz="69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1D0C-91DC-4E47-BCF7-EF907E81539C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1FB9-6365-45B6-A96B-7CCC576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3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05604"/>
            <a:ext cx="23042880" cy="3352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4502998"/>
            <a:ext cx="11312527" cy="1876636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06175" indent="0">
              <a:buNone/>
              <a:defRPr sz="5700" b="1"/>
            </a:lvl2pPr>
            <a:lvl3pPr marL="2612349" indent="0">
              <a:buNone/>
              <a:defRPr sz="5100" b="1"/>
            </a:lvl3pPr>
            <a:lvl4pPr marL="3918524" indent="0">
              <a:buNone/>
              <a:defRPr sz="4600" b="1"/>
            </a:lvl4pPr>
            <a:lvl5pPr marL="5224700" indent="0">
              <a:buNone/>
              <a:defRPr sz="4600" b="1"/>
            </a:lvl5pPr>
            <a:lvl6pPr marL="6530875" indent="0">
              <a:buNone/>
              <a:defRPr sz="4600" b="1"/>
            </a:lvl6pPr>
            <a:lvl7pPr marL="7837049" indent="0">
              <a:buNone/>
              <a:defRPr sz="4600" b="1"/>
            </a:lvl7pPr>
            <a:lvl8pPr marL="9143224" indent="0">
              <a:buNone/>
              <a:defRPr sz="4600" b="1"/>
            </a:lvl8pPr>
            <a:lvl9pPr marL="10449399" indent="0">
              <a:buNone/>
              <a:defRPr sz="4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6379634"/>
            <a:ext cx="11312527" cy="11590444"/>
          </a:xfrm>
        </p:spPr>
        <p:txBody>
          <a:bodyPr/>
          <a:lstStyle>
            <a:lvl1pPr>
              <a:defRPr sz="6900"/>
            </a:lvl1pPr>
            <a:lvl2pPr>
              <a:defRPr sz="57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006072" y="4502998"/>
            <a:ext cx="11316971" cy="1876636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06175" indent="0">
              <a:buNone/>
              <a:defRPr sz="5700" b="1"/>
            </a:lvl2pPr>
            <a:lvl3pPr marL="2612349" indent="0">
              <a:buNone/>
              <a:defRPr sz="5100" b="1"/>
            </a:lvl3pPr>
            <a:lvl4pPr marL="3918524" indent="0">
              <a:buNone/>
              <a:defRPr sz="4600" b="1"/>
            </a:lvl4pPr>
            <a:lvl5pPr marL="5224700" indent="0">
              <a:buNone/>
              <a:defRPr sz="4600" b="1"/>
            </a:lvl5pPr>
            <a:lvl6pPr marL="6530875" indent="0">
              <a:buNone/>
              <a:defRPr sz="4600" b="1"/>
            </a:lvl6pPr>
            <a:lvl7pPr marL="7837049" indent="0">
              <a:buNone/>
              <a:defRPr sz="4600" b="1"/>
            </a:lvl7pPr>
            <a:lvl8pPr marL="9143224" indent="0">
              <a:buNone/>
              <a:defRPr sz="4600" b="1"/>
            </a:lvl8pPr>
            <a:lvl9pPr marL="10449399" indent="0">
              <a:buNone/>
              <a:defRPr sz="4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006072" y="6379634"/>
            <a:ext cx="11316971" cy="11590444"/>
          </a:xfrm>
        </p:spPr>
        <p:txBody>
          <a:bodyPr/>
          <a:lstStyle>
            <a:lvl1pPr>
              <a:defRPr sz="6900"/>
            </a:lvl1pPr>
            <a:lvl2pPr>
              <a:defRPr sz="57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1D0C-91DC-4E47-BCF7-EF907E81539C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1FB9-6365-45B6-A96B-7CCC576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7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1D0C-91DC-4E47-BCF7-EF907E81539C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1FB9-6365-45B6-A96B-7CCC576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8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1D0C-91DC-4E47-BCF7-EF907E81539C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1FB9-6365-45B6-A96B-7CCC576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3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2" y="800947"/>
            <a:ext cx="8423276" cy="3408680"/>
          </a:xfrm>
        </p:spPr>
        <p:txBody>
          <a:bodyPr anchor="b"/>
          <a:lstStyle>
            <a:lvl1pPr algn="l">
              <a:defRPr sz="5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0141" y="800949"/>
            <a:ext cx="14312900" cy="17169131"/>
          </a:xfrm>
        </p:spPr>
        <p:txBody>
          <a:bodyPr/>
          <a:lstStyle>
            <a:lvl1pPr>
              <a:defRPr sz="9200"/>
            </a:lvl1pPr>
            <a:lvl2pPr>
              <a:defRPr sz="8000"/>
            </a:lvl2pPr>
            <a:lvl3pPr>
              <a:defRPr sz="69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0162" y="4209629"/>
            <a:ext cx="8423276" cy="13760451"/>
          </a:xfrm>
        </p:spPr>
        <p:txBody>
          <a:bodyPr/>
          <a:lstStyle>
            <a:lvl1pPr marL="0" indent="0">
              <a:buNone/>
              <a:defRPr sz="4000"/>
            </a:lvl1pPr>
            <a:lvl2pPr marL="1306175" indent="0">
              <a:buNone/>
              <a:defRPr sz="3400"/>
            </a:lvl2pPr>
            <a:lvl3pPr marL="2612349" indent="0">
              <a:buNone/>
              <a:defRPr sz="2800"/>
            </a:lvl3pPr>
            <a:lvl4pPr marL="3918524" indent="0">
              <a:buNone/>
              <a:defRPr sz="2600"/>
            </a:lvl4pPr>
            <a:lvl5pPr marL="5224700" indent="0">
              <a:buNone/>
              <a:defRPr sz="2600"/>
            </a:lvl5pPr>
            <a:lvl6pPr marL="6530875" indent="0">
              <a:buNone/>
              <a:defRPr sz="2600"/>
            </a:lvl6pPr>
            <a:lvl7pPr marL="7837049" indent="0">
              <a:buNone/>
              <a:defRPr sz="2600"/>
            </a:lvl7pPr>
            <a:lvl8pPr marL="9143224" indent="0">
              <a:buNone/>
              <a:defRPr sz="2600"/>
            </a:lvl8pPr>
            <a:lvl9pPr marL="10449399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1D0C-91DC-4E47-BCF7-EF907E81539C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1FB9-6365-45B6-A96B-7CCC576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407" y="14081760"/>
            <a:ext cx="15361920" cy="1662431"/>
          </a:xfrm>
        </p:spPr>
        <p:txBody>
          <a:bodyPr anchor="b"/>
          <a:lstStyle>
            <a:lvl1pPr algn="l">
              <a:defRPr sz="5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18407" y="1797473"/>
            <a:ext cx="15361920" cy="12070080"/>
          </a:xfrm>
        </p:spPr>
        <p:txBody>
          <a:bodyPr/>
          <a:lstStyle>
            <a:lvl1pPr marL="0" indent="0">
              <a:buNone/>
              <a:defRPr sz="9200"/>
            </a:lvl1pPr>
            <a:lvl2pPr marL="1306175" indent="0">
              <a:buNone/>
              <a:defRPr sz="8000"/>
            </a:lvl2pPr>
            <a:lvl3pPr marL="2612349" indent="0">
              <a:buNone/>
              <a:defRPr sz="6900"/>
            </a:lvl3pPr>
            <a:lvl4pPr marL="3918524" indent="0">
              <a:buNone/>
              <a:defRPr sz="5700"/>
            </a:lvl4pPr>
            <a:lvl5pPr marL="5224700" indent="0">
              <a:buNone/>
              <a:defRPr sz="5700"/>
            </a:lvl5pPr>
            <a:lvl6pPr marL="6530875" indent="0">
              <a:buNone/>
              <a:defRPr sz="5700"/>
            </a:lvl6pPr>
            <a:lvl7pPr marL="7837049" indent="0">
              <a:buNone/>
              <a:defRPr sz="5700"/>
            </a:lvl7pPr>
            <a:lvl8pPr marL="9143224" indent="0">
              <a:buNone/>
              <a:defRPr sz="5700"/>
            </a:lvl8pPr>
            <a:lvl9pPr marL="10449399" indent="0">
              <a:buNone/>
              <a:defRPr sz="5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8407" y="15744191"/>
            <a:ext cx="15361920" cy="2360929"/>
          </a:xfrm>
        </p:spPr>
        <p:txBody>
          <a:bodyPr/>
          <a:lstStyle>
            <a:lvl1pPr marL="0" indent="0">
              <a:buNone/>
              <a:defRPr sz="4000"/>
            </a:lvl1pPr>
            <a:lvl2pPr marL="1306175" indent="0">
              <a:buNone/>
              <a:defRPr sz="3400"/>
            </a:lvl2pPr>
            <a:lvl3pPr marL="2612349" indent="0">
              <a:buNone/>
              <a:defRPr sz="2800"/>
            </a:lvl3pPr>
            <a:lvl4pPr marL="3918524" indent="0">
              <a:buNone/>
              <a:defRPr sz="2600"/>
            </a:lvl4pPr>
            <a:lvl5pPr marL="5224700" indent="0">
              <a:buNone/>
              <a:defRPr sz="2600"/>
            </a:lvl5pPr>
            <a:lvl6pPr marL="6530875" indent="0">
              <a:buNone/>
              <a:defRPr sz="2600"/>
            </a:lvl6pPr>
            <a:lvl7pPr marL="7837049" indent="0">
              <a:buNone/>
              <a:defRPr sz="2600"/>
            </a:lvl7pPr>
            <a:lvl8pPr marL="9143224" indent="0">
              <a:buNone/>
              <a:defRPr sz="2600"/>
            </a:lvl8pPr>
            <a:lvl9pPr marL="10449399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1D0C-91DC-4E47-BCF7-EF907E81539C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1FB9-6365-45B6-A96B-7CCC576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0160" y="805604"/>
            <a:ext cx="23042880" cy="3352800"/>
          </a:xfrm>
          <a:prstGeom prst="rect">
            <a:avLst/>
          </a:prstGeom>
        </p:spPr>
        <p:txBody>
          <a:bodyPr vert="horz" lIns="261235" tIns="130618" rIns="261235" bIns="1306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4693922"/>
            <a:ext cx="23042880" cy="13276158"/>
          </a:xfrm>
          <a:prstGeom prst="rect">
            <a:avLst/>
          </a:prstGeom>
        </p:spPr>
        <p:txBody>
          <a:bodyPr vert="horz" lIns="261235" tIns="130618" rIns="261235" bIns="1306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18645295"/>
            <a:ext cx="5974080" cy="1071033"/>
          </a:xfrm>
          <a:prstGeom prst="rect">
            <a:avLst/>
          </a:prstGeom>
        </p:spPr>
        <p:txBody>
          <a:bodyPr vert="horz" lIns="261235" tIns="130618" rIns="261235" bIns="130618" rtlCol="0" anchor="ctr"/>
          <a:lstStyle>
            <a:lvl1pPr algn="l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C1D0C-91DC-4E47-BCF7-EF907E81539C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47760" y="18645295"/>
            <a:ext cx="8107680" cy="1071033"/>
          </a:xfrm>
          <a:prstGeom prst="rect">
            <a:avLst/>
          </a:prstGeom>
        </p:spPr>
        <p:txBody>
          <a:bodyPr vert="horz" lIns="261235" tIns="130618" rIns="261235" bIns="130618" rtlCol="0" anchor="ctr"/>
          <a:lstStyle>
            <a:lvl1pPr algn="ctr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348960" y="18645295"/>
            <a:ext cx="5974080" cy="1071033"/>
          </a:xfrm>
          <a:prstGeom prst="rect">
            <a:avLst/>
          </a:prstGeom>
        </p:spPr>
        <p:txBody>
          <a:bodyPr vert="horz" lIns="261235" tIns="130618" rIns="261235" bIns="130618" rtlCol="0" anchor="ctr"/>
          <a:lstStyle>
            <a:lvl1pPr algn="r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1FB9-6365-45B6-A96B-7CCC576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6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612349" rtl="0" eaLnBrk="1" latinLnBrk="0" hangingPunct="1">
        <a:spcBef>
          <a:spcPct val="0"/>
        </a:spcBef>
        <a:buNone/>
        <a:defRPr sz="1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79631" indent="-979631" algn="l" defTabSz="2612349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1pPr>
      <a:lvl2pPr marL="2122534" indent="-816359" algn="l" defTabSz="2612349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3265437" indent="-653087" algn="l" defTabSz="2612349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4571613" indent="-653087" algn="l" defTabSz="2612349" rtl="0" eaLnBrk="1" latinLnBrk="0" hangingPunct="1">
        <a:spcBef>
          <a:spcPct val="20000"/>
        </a:spcBef>
        <a:buFont typeface="Arial" pitchFamily="34" charset="0"/>
        <a:buChar char="–"/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77787" indent="-653087" algn="l" defTabSz="2612349" rtl="0" eaLnBrk="1" latinLnBrk="0" hangingPunct="1">
        <a:spcBef>
          <a:spcPct val="20000"/>
        </a:spcBef>
        <a:buFont typeface="Arial" pitchFamily="34" charset="0"/>
        <a:buChar char="»"/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183962" indent="-653087" algn="l" defTabSz="2612349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490137" indent="-653087" algn="l" defTabSz="2612349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9796312" indent="-653087" algn="l" defTabSz="2612349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102486" indent="-653087" algn="l" defTabSz="2612349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12349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306175" algn="l" defTabSz="2612349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612349" algn="l" defTabSz="2612349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3918524" algn="l" defTabSz="2612349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24700" algn="l" defTabSz="2612349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530875" algn="l" defTabSz="2612349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837049" algn="l" defTabSz="2612349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224" algn="l" defTabSz="2612349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10449399" algn="l" defTabSz="2612349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8559" y="514426"/>
            <a:ext cx="19812000" cy="2236862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4800" dirty="0"/>
              <a:t>Maintaining Companion Planting Techniques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200" dirty="0" smtClean="0"/>
              <a:t>While </a:t>
            </a:r>
            <a:r>
              <a:rPr lang="en-US" sz="4200" dirty="0"/>
              <a:t>Mechanizing in Diverse, Small Farm Vegetable </a:t>
            </a:r>
            <a:r>
              <a:rPr lang="en-US" sz="4200" dirty="0" smtClean="0"/>
              <a:t>Operations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dirty="0" smtClean="0"/>
              <a:t>SARE Funded Research – Genuine Faux Farm, Tripoli, Iowa</a:t>
            </a:r>
            <a:endParaRPr lang="en-US" sz="3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88547" y="3238714"/>
            <a:ext cx="2956748" cy="710141"/>
          </a:xfrm>
          <a:prstGeom prst="rect">
            <a:avLst/>
          </a:prstGeom>
        </p:spPr>
        <p:txBody>
          <a:bodyPr vert="horz" lIns="261235" tIns="130618" rIns="261235" bIns="130618" rtlCol="0" anchor="ctr">
            <a:noAutofit/>
          </a:bodyPr>
          <a:lstStyle>
            <a:lvl1pPr algn="ctr" defTabSz="2508016" rtl="0" eaLnBrk="1" latinLnBrk="0" hangingPunct="1">
              <a:spcBef>
                <a:spcPct val="0"/>
              </a:spcBef>
              <a:buNone/>
              <a:defRPr sz="1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Purpose</a:t>
            </a:r>
            <a:endParaRPr lang="en-US" sz="33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99721" y="4023727"/>
            <a:ext cx="8534400" cy="16191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vert="horz" lIns="261235" tIns="130618" rIns="261235" bIns="130618" rtlCol="0">
            <a:normAutofit/>
          </a:bodyPr>
          <a:lstStyle>
            <a:lvl1pPr marL="0" indent="0" algn="ctr" defTabSz="2508016" rtl="0" eaLnBrk="1" latinLnBrk="0" hangingPunct="1">
              <a:spcBef>
                <a:spcPct val="20000"/>
              </a:spcBef>
              <a:buFont typeface="Arial" pitchFamily="34" charset="0"/>
              <a:buNone/>
              <a:defRPr sz="8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54008" indent="0" algn="ctr" defTabSz="2508016" rtl="0" eaLnBrk="1" latinLnBrk="0" hangingPunct="1">
              <a:spcBef>
                <a:spcPct val="20000"/>
              </a:spcBef>
              <a:buFont typeface="Arial" pitchFamily="34" charset="0"/>
              <a:buNone/>
              <a:defRPr sz="7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508016" indent="0" algn="ctr" defTabSz="2508016" rtl="0" eaLnBrk="1" latinLnBrk="0" hangingPunct="1">
              <a:spcBef>
                <a:spcPct val="20000"/>
              </a:spcBef>
              <a:buFont typeface="Arial" pitchFamily="34" charset="0"/>
              <a:buNone/>
              <a:defRPr sz="6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762024" indent="0" algn="ctr" defTabSz="2508016" rtl="0" eaLnBrk="1" latinLnBrk="0" hangingPunct="1">
              <a:spcBef>
                <a:spcPct val="20000"/>
              </a:spcBef>
              <a:buFont typeface="Arial" pitchFamily="34" charset="0"/>
              <a:buNone/>
              <a:defRPr sz="5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016033" indent="0" algn="ctr" defTabSz="2508016" rtl="0" eaLnBrk="1" latinLnBrk="0" hangingPunct="1">
              <a:spcBef>
                <a:spcPct val="20000"/>
              </a:spcBef>
              <a:buFont typeface="Arial" pitchFamily="34" charset="0"/>
              <a:buNone/>
              <a:defRPr sz="5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270041" indent="0" algn="ctr" defTabSz="2508016" rtl="0" eaLnBrk="1" latinLnBrk="0" hangingPunct="1">
              <a:spcBef>
                <a:spcPct val="20000"/>
              </a:spcBef>
              <a:buFont typeface="Arial" pitchFamily="34" charset="0"/>
              <a:buNone/>
              <a:defRPr sz="5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524049" indent="0" algn="ctr" defTabSz="2508016" rtl="0" eaLnBrk="1" latinLnBrk="0" hangingPunct="1">
              <a:spcBef>
                <a:spcPct val="20000"/>
              </a:spcBef>
              <a:buFont typeface="Arial" pitchFamily="34" charset="0"/>
              <a:buNone/>
              <a:defRPr sz="5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778057" indent="0" algn="ctr" defTabSz="2508016" rtl="0" eaLnBrk="1" latinLnBrk="0" hangingPunct="1">
              <a:spcBef>
                <a:spcPct val="20000"/>
              </a:spcBef>
              <a:buFont typeface="Arial" pitchFamily="34" charset="0"/>
              <a:buNone/>
              <a:defRPr sz="5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0032065" indent="0" algn="ctr" defTabSz="2508016" rtl="0" eaLnBrk="1" latinLnBrk="0" hangingPunct="1">
              <a:spcBef>
                <a:spcPct val="20000"/>
              </a:spcBef>
              <a:buFont typeface="Arial" pitchFamily="34" charset="0"/>
              <a:buNone/>
              <a:defRPr sz="5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>
                <a:solidFill>
                  <a:schemeClr val="tx1"/>
                </a:solidFill>
              </a:rPr>
              <a:t>Trial row spacing that will allow a farm to mechanize and intercrop vegetables without losing the benefits of selected companions.  </a:t>
            </a:r>
          </a:p>
          <a:p>
            <a:r>
              <a:rPr lang="en-US" sz="2100" dirty="0" smtClean="0">
                <a:solidFill>
                  <a:schemeClr val="tx1"/>
                </a:solidFill>
              </a:rPr>
              <a:t>Observations were taken to determine workability, intercrop benefit levels and bottom line considerations such as yield and labor cost.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21" name="Text Box 177"/>
          <p:cNvSpPr txBox="1">
            <a:spLocks noChangeArrowheads="1"/>
          </p:cNvSpPr>
          <p:nvPr/>
        </p:nvSpPr>
        <p:spPr bwMode="auto">
          <a:xfrm>
            <a:off x="5399852" y="18192599"/>
            <a:ext cx="7428089" cy="88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6676" y="914400"/>
            <a:ext cx="1896533" cy="143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21279743" y="3321317"/>
            <a:ext cx="3598312" cy="574327"/>
          </a:xfrm>
          <a:prstGeom prst="rect">
            <a:avLst/>
          </a:prstGeom>
        </p:spPr>
        <p:txBody>
          <a:bodyPr vert="horz" lIns="261235" tIns="130618" rIns="261235" bIns="130618" rtlCol="0" anchor="ctr">
            <a:normAutofit/>
          </a:bodyPr>
          <a:lstStyle>
            <a:lvl1pPr algn="ctr" defTabSz="2612349" rtl="0" eaLnBrk="1" latinLnBrk="0" hangingPunct="1">
              <a:spcBef>
                <a:spcPct val="0"/>
              </a:spcBef>
              <a:buNone/>
              <a:defRPr sz="1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Old Spacing – No Tractor</a:t>
            </a:r>
            <a:endParaRPr lang="en-US" sz="2000" b="1" dirty="0"/>
          </a:p>
        </p:txBody>
      </p:sp>
      <p:pic>
        <p:nvPicPr>
          <p:cNvPr id="46" name="Content Placeholder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2596" y="3919942"/>
            <a:ext cx="2872605" cy="191507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3069030" y="5970950"/>
            <a:ext cx="97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Double Row </a:t>
            </a:r>
            <a:endParaRPr lang="en-US" sz="1200" dirty="0" smtClean="0"/>
          </a:p>
          <a:p>
            <a:pPr algn="ctr"/>
            <a:r>
              <a:rPr lang="en-US" sz="1200" dirty="0" smtClean="0"/>
              <a:t>Onion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22240227" y="6021613"/>
            <a:ext cx="962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Single Row</a:t>
            </a:r>
          </a:p>
          <a:p>
            <a:pPr algn="ctr"/>
            <a:r>
              <a:rPr lang="en-US" sz="1200" dirty="0" smtClean="0"/>
              <a:t>Broccoli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21279743" y="6019652"/>
            <a:ext cx="98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Double Row Onion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23982270" y="5958697"/>
            <a:ext cx="97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Single Row Cauliflower</a:t>
            </a:r>
            <a:endParaRPr lang="en-US" sz="1200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21554427" y="5077440"/>
            <a:ext cx="405803" cy="5654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1960230" y="5266062"/>
            <a:ext cx="279997" cy="7535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2795942" y="5428028"/>
            <a:ext cx="133350" cy="5916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23529184" y="5440356"/>
            <a:ext cx="5715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24103731" y="5189862"/>
            <a:ext cx="76200" cy="7838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0736070" y="5642356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Double Row Kohlrabi</a:t>
            </a:r>
            <a:endParaRPr lang="en-US" sz="1200" dirty="0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17392611" y="3327190"/>
            <a:ext cx="3352800" cy="562582"/>
          </a:xfrm>
          <a:prstGeom prst="rect">
            <a:avLst/>
          </a:prstGeom>
        </p:spPr>
        <p:txBody>
          <a:bodyPr vert="horz" lIns="261235" tIns="130618" rIns="261235" bIns="130618" rtlCol="0" anchor="ctr">
            <a:noAutofit/>
          </a:bodyPr>
          <a:lstStyle>
            <a:lvl1pPr algn="ctr" defTabSz="2612349" rtl="0" eaLnBrk="1" latinLnBrk="0" hangingPunct="1">
              <a:spcBef>
                <a:spcPct val="0"/>
              </a:spcBef>
              <a:buNone/>
              <a:defRPr sz="1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New Spacing – Tractor</a:t>
            </a:r>
            <a:endParaRPr lang="en-US" sz="2000" b="1" dirty="0"/>
          </a:p>
        </p:txBody>
      </p:sp>
      <p:pic>
        <p:nvPicPr>
          <p:cNvPr id="59" name="Content Placeholder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2611" y="3874130"/>
            <a:ext cx="3352800" cy="22352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8764211" y="6149447"/>
            <a:ext cx="873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40 “ Bed</a:t>
            </a:r>
            <a:endParaRPr lang="en-US" sz="1400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8097743" y="5822205"/>
            <a:ext cx="0" cy="659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9831011" y="5835012"/>
            <a:ext cx="0" cy="7090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8611811" y="5812741"/>
            <a:ext cx="0" cy="711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0288211" y="5813816"/>
            <a:ext cx="0" cy="7090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7926011" y="6136664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Wheel Track</a:t>
            </a:r>
            <a:endParaRPr lang="en-US" sz="1200" dirty="0"/>
          </a:p>
        </p:txBody>
      </p:sp>
      <p:sp>
        <p:nvSpPr>
          <p:cNvPr id="66" name="Rectangle 65"/>
          <p:cNvSpPr/>
          <p:nvPr/>
        </p:nvSpPr>
        <p:spPr>
          <a:xfrm>
            <a:off x="19667853" y="6121963"/>
            <a:ext cx="775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Wheel Track</a:t>
            </a: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1211187" y="5839322"/>
            <a:ext cx="3210748" cy="868362"/>
          </a:xfrm>
          <a:prstGeom prst="rect">
            <a:avLst/>
          </a:prstGeom>
        </p:spPr>
        <p:txBody>
          <a:bodyPr vert="horz" lIns="261235" tIns="130618" rIns="261235" bIns="130618" rtlCol="0" anchor="ctr">
            <a:normAutofit fontScale="25000" lnSpcReduction="20000"/>
          </a:bodyPr>
          <a:lstStyle>
            <a:lvl1pPr algn="ctr" defTabSz="2612349" rtl="0" eaLnBrk="1" latinLnBrk="0" hangingPunct="1">
              <a:spcBef>
                <a:spcPct val="0"/>
              </a:spcBef>
              <a:buNone/>
              <a:defRPr sz="1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Intercropping</a:t>
            </a:r>
            <a:endParaRPr lang="en-US" b="1" dirty="0"/>
          </a:p>
        </p:txBody>
      </p:sp>
      <p:pic>
        <p:nvPicPr>
          <p:cNvPr id="68" name="Content Placeholder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7246" y="6352795"/>
            <a:ext cx="1424914" cy="1899885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1058787" y="6683020"/>
            <a:ext cx="336314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Brassica, Allium, Sage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Potatoes, Beans, Marigolds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Tomatoes, Basil, Parsley, Cilantro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Winter Squash, Zinnia, Nasturtium, Borage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Summer Squash, Garlic, Root Crops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Peas, Cucumbers, Carrots, Pole Beans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Peppers, Eggplant, Beans, Okra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Melons, Zinnia, Marigold, Borage</a:t>
            </a:r>
            <a:endParaRPr lang="en-US" sz="1200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529" y="6692347"/>
            <a:ext cx="1965512" cy="1474135"/>
          </a:xfrm>
          <a:prstGeom prst="rect">
            <a:avLst/>
          </a:prstGeom>
        </p:spPr>
      </p:pic>
      <p:pic>
        <p:nvPicPr>
          <p:cNvPr id="72" name="Content Placeholder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46" y="3957285"/>
            <a:ext cx="2333027" cy="349954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957285"/>
            <a:ext cx="2383827" cy="3575741"/>
          </a:xfrm>
          <a:prstGeom prst="rect">
            <a:avLst/>
          </a:prstGeom>
        </p:spPr>
      </p:pic>
      <p:cxnSp>
        <p:nvCxnSpPr>
          <p:cNvPr id="74" name="Straight Connector 73"/>
          <p:cNvCxnSpPr/>
          <p:nvPr/>
        </p:nvCxnSpPr>
        <p:spPr>
          <a:xfrm flipV="1">
            <a:off x="3827101" y="5786085"/>
            <a:ext cx="144780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4436701" y="6226310"/>
            <a:ext cx="918738" cy="14855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573866" y="6047505"/>
            <a:ext cx="274685" cy="17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422856" y="7085339"/>
            <a:ext cx="80849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Potatoes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76218" y="7660274"/>
            <a:ext cx="71025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Double Row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Beans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1150587" y="5971305"/>
            <a:ext cx="952500" cy="14855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1719759" y="6106276"/>
            <a:ext cx="533400" cy="1557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47475" y="7491740"/>
            <a:ext cx="828077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Potatoes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35572" y="7684069"/>
            <a:ext cx="732827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Beans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338759" y="330320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Potato/Bean </a:t>
            </a:r>
            <a:r>
              <a:rPr lang="en-US" sz="2000" b="1" dirty="0" smtClean="0"/>
              <a:t>Tractor </a:t>
            </a:r>
            <a:r>
              <a:rPr lang="en-US" sz="2000" b="1" dirty="0" smtClean="0"/>
              <a:t>Spacing</a:t>
            </a:r>
            <a:endParaRPr lang="en-US" sz="2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4635591" y="3326322"/>
            <a:ext cx="1595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Potato/Bean </a:t>
            </a:r>
          </a:p>
          <a:p>
            <a:pPr algn="ctr"/>
            <a:r>
              <a:rPr lang="en-US" sz="2000" b="1" dirty="0" smtClean="0"/>
              <a:t>No Tractor</a:t>
            </a:r>
            <a:endParaRPr lang="en-US" sz="2000" b="1" dirty="0"/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617532" y="8620489"/>
            <a:ext cx="3258686" cy="616702"/>
          </a:xfrm>
          <a:prstGeom prst="rect">
            <a:avLst/>
          </a:prstGeom>
        </p:spPr>
        <p:txBody>
          <a:bodyPr vert="horz" lIns="261235" tIns="130618" rIns="261235" bIns="130618" rtlCol="0" anchor="ctr">
            <a:noAutofit/>
          </a:bodyPr>
          <a:lstStyle>
            <a:lvl1pPr algn="ctr" defTabSz="2612349" rtl="0" eaLnBrk="1" latinLnBrk="0" hangingPunct="1">
              <a:spcBef>
                <a:spcPct val="0"/>
              </a:spcBef>
              <a:buNone/>
              <a:defRPr sz="1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June – Potato/Bean </a:t>
            </a:r>
          </a:p>
          <a:p>
            <a:r>
              <a:rPr lang="en-US" sz="2000" b="1" dirty="0" smtClean="0"/>
              <a:t>Tractor</a:t>
            </a:r>
            <a:endParaRPr lang="en-US" sz="2000" b="1" dirty="0"/>
          </a:p>
        </p:txBody>
      </p:sp>
      <p:pic>
        <p:nvPicPr>
          <p:cNvPr id="86" name="Content Placeholder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99" y="9382489"/>
            <a:ext cx="3311587" cy="2205517"/>
          </a:xfrm>
          <a:prstGeom prst="rect">
            <a:avLst/>
          </a:prstGeom>
        </p:spPr>
      </p:pic>
      <p:sp>
        <p:nvSpPr>
          <p:cNvPr id="87" name="Title 1"/>
          <p:cNvSpPr txBox="1">
            <a:spLocks/>
          </p:cNvSpPr>
          <p:nvPr/>
        </p:nvSpPr>
        <p:spPr>
          <a:xfrm>
            <a:off x="4896070" y="8500124"/>
            <a:ext cx="3395498" cy="868362"/>
          </a:xfrm>
          <a:prstGeom prst="rect">
            <a:avLst/>
          </a:prstGeom>
        </p:spPr>
        <p:txBody>
          <a:bodyPr vert="horz" lIns="261235" tIns="130618" rIns="261235" bIns="130618" rtlCol="0" anchor="ctr">
            <a:noAutofit/>
          </a:bodyPr>
          <a:lstStyle>
            <a:lvl1pPr algn="ctr" defTabSz="2612349" rtl="0" eaLnBrk="1" latinLnBrk="0" hangingPunct="1">
              <a:spcBef>
                <a:spcPct val="0"/>
              </a:spcBef>
              <a:buNone/>
              <a:defRPr sz="1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June – Potato/Bean</a:t>
            </a:r>
          </a:p>
          <a:p>
            <a:r>
              <a:rPr lang="en-US" sz="2000" b="1" dirty="0" smtClean="0"/>
              <a:t>No Tractor</a:t>
            </a:r>
            <a:endParaRPr lang="en-US" sz="2000" b="1" dirty="0"/>
          </a:p>
        </p:txBody>
      </p:sp>
      <p:pic>
        <p:nvPicPr>
          <p:cNvPr id="88" name="Content Placeholder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067" y="9336553"/>
            <a:ext cx="3380560" cy="2251453"/>
          </a:xfrm>
          <a:prstGeom prst="rect">
            <a:avLst/>
          </a:prstGeom>
        </p:spPr>
      </p:pic>
      <p:sp>
        <p:nvSpPr>
          <p:cNvPr id="89" name="Title 1"/>
          <p:cNvSpPr txBox="1">
            <a:spLocks/>
          </p:cNvSpPr>
          <p:nvPr/>
        </p:nvSpPr>
        <p:spPr>
          <a:xfrm>
            <a:off x="21193099" y="7140860"/>
            <a:ext cx="3787588" cy="868362"/>
          </a:xfrm>
          <a:prstGeom prst="rect">
            <a:avLst/>
          </a:prstGeom>
        </p:spPr>
        <p:txBody>
          <a:bodyPr vert="horz" lIns="261235" tIns="130618" rIns="261235" bIns="130618" rtlCol="0" anchor="ctr">
            <a:noAutofit/>
          </a:bodyPr>
          <a:lstStyle>
            <a:lvl1pPr algn="ctr" defTabSz="2612349" rtl="0" eaLnBrk="1" latinLnBrk="0" hangingPunct="1">
              <a:spcBef>
                <a:spcPct val="0"/>
              </a:spcBef>
              <a:buNone/>
              <a:defRPr sz="1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July – Brassica/Allium</a:t>
            </a:r>
          </a:p>
          <a:p>
            <a:r>
              <a:rPr lang="en-US" sz="2000" b="1" dirty="0" smtClean="0"/>
              <a:t>No Tractor</a:t>
            </a:r>
            <a:endParaRPr lang="en-US" sz="2000" b="1" dirty="0"/>
          </a:p>
        </p:txBody>
      </p:sp>
      <p:pic>
        <p:nvPicPr>
          <p:cNvPr id="90" name="Content Placeholder 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6227" y="7985570"/>
            <a:ext cx="3245343" cy="2163562"/>
          </a:xfrm>
          <a:prstGeom prst="rect">
            <a:avLst/>
          </a:prstGeom>
        </p:spPr>
      </p:pic>
      <p:sp>
        <p:nvSpPr>
          <p:cNvPr id="91" name="Title 1"/>
          <p:cNvSpPr txBox="1">
            <a:spLocks/>
          </p:cNvSpPr>
          <p:nvPr/>
        </p:nvSpPr>
        <p:spPr>
          <a:xfrm>
            <a:off x="17275785" y="7062341"/>
            <a:ext cx="3460286" cy="944562"/>
          </a:xfrm>
          <a:prstGeom prst="rect">
            <a:avLst/>
          </a:prstGeom>
        </p:spPr>
        <p:txBody>
          <a:bodyPr vert="horz" lIns="261235" tIns="130618" rIns="261235" bIns="130618" rtlCol="0" anchor="ctr">
            <a:normAutofit/>
          </a:bodyPr>
          <a:lstStyle>
            <a:lvl1pPr algn="ctr" defTabSz="2612349" rtl="0" eaLnBrk="1" latinLnBrk="0" hangingPunct="1">
              <a:spcBef>
                <a:spcPct val="0"/>
              </a:spcBef>
              <a:buNone/>
              <a:defRPr sz="1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July – Brassica/Allium</a:t>
            </a:r>
          </a:p>
          <a:p>
            <a:r>
              <a:rPr lang="en-US" sz="2000" b="1" dirty="0" smtClean="0"/>
              <a:t>Tractor</a:t>
            </a:r>
            <a:endParaRPr lang="en-US" sz="2000" b="1" dirty="0"/>
          </a:p>
        </p:txBody>
      </p:sp>
      <p:pic>
        <p:nvPicPr>
          <p:cNvPr id="92" name="Content Placeholder 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7235" y="7961068"/>
            <a:ext cx="3288835" cy="2192557"/>
          </a:xfrm>
          <a:prstGeom prst="rect">
            <a:avLst/>
          </a:prstGeom>
        </p:spPr>
      </p:pic>
      <p:sp>
        <p:nvSpPr>
          <p:cNvPr id="93" name="Title 1"/>
          <p:cNvSpPr txBox="1">
            <a:spLocks/>
          </p:cNvSpPr>
          <p:nvPr/>
        </p:nvSpPr>
        <p:spPr>
          <a:xfrm>
            <a:off x="609771" y="11834421"/>
            <a:ext cx="3250917" cy="917891"/>
          </a:xfrm>
          <a:prstGeom prst="rect">
            <a:avLst/>
          </a:prstGeom>
        </p:spPr>
        <p:txBody>
          <a:bodyPr vert="horz" lIns="261235" tIns="130618" rIns="261235" bIns="130618" rtlCol="0" anchor="ctr">
            <a:normAutofit/>
          </a:bodyPr>
          <a:lstStyle>
            <a:lvl1pPr algn="ctr" defTabSz="2612349" rtl="0" eaLnBrk="1" latinLnBrk="0" hangingPunct="1">
              <a:spcBef>
                <a:spcPct val="0"/>
              </a:spcBef>
              <a:buNone/>
              <a:defRPr sz="1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July – Potato/Bean </a:t>
            </a:r>
          </a:p>
          <a:p>
            <a:r>
              <a:rPr lang="en-US" sz="2000" b="1" dirty="0" smtClean="0"/>
              <a:t>Tractor</a:t>
            </a:r>
            <a:endParaRPr lang="en-US" sz="2000" b="1" dirty="0"/>
          </a:p>
        </p:txBody>
      </p:sp>
      <p:pic>
        <p:nvPicPr>
          <p:cNvPr id="94" name="Content Placeholder 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71" y="12631155"/>
            <a:ext cx="3486146" cy="2324097"/>
          </a:xfrm>
          <a:prstGeom prst="rect">
            <a:avLst/>
          </a:prstGeom>
        </p:spPr>
      </p:pic>
      <p:sp>
        <p:nvSpPr>
          <p:cNvPr id="95" name="Title 1"/>
          <p:cNvSpPr txBox="1">
            <a:spLocks/>
          </p:cNvSpPr>
          <p:nvPr/>
        </p:nvSpPr>
        <p:spPr>
          <a:xfrm>
            <a:off x="5096971" y="11834421"/>
            <a:ext cx="2993696" cy="910054"/>
          </a:xfrm>
          <a:prstGeom prst="rect">
            <a:avLst/>
          </a:prstGeom>
        </p:spPr>
        <p:txBody>
          <a:bodyPr vert="horz" lIns="261235" tIns="130618" rIns="261235" bIns="130618" rtlCol="0" anchor="ctr">
            <a:normAutofit/>
          </a:bodyPr>
          <a:lstStyle>
            <a:lvl1pPr algn="ctr" defTabSz="2612349" rtl="0" eaLnBrk="1" latinLnBrk="0" hangingPunct="1">
              <a:spcBef>
                <a:spcPct val="0"/>
              </a:spcBef>
              <a:buNone/>
              <a:defRPr sz="1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July – Potato/Bean</a:t>
            </a:r>
          </a:p>
          <a:p>
            <a:r>
              <a:rPr lang="en-US" sz="2000" b="1" dirty="0" smtClean="0"/>
              <a:t>No Tractor</a:t>
            </a:r>
            <a:endParaRPr lang="en-US" sz="2000" b="1" dirty="0"/>
          </a:p>
        </p:txBody>
      </p:sp>
      <p:pic>
        <p:nvPicPr>
          <p:cNvPr id="96" name="Content Placeholder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537" y="12669896"/>
            <a:ext cx="3428031" cy="2285355"/>
          </a:xfrm>
          <a:prstGeom prst="rect">
            <a:avLst/>
          </a:prstGeom>
        </p:spPr>
      </p:pic>
      <p:sp>
        <p:nvSpPr>
          <p:cNvPr id="97" name="Title 1"/>
          <p:cNvSpPr txBox="1">
            <a:spLocks/>
          </p:cNvSpPr>
          <p:nvPr/>
        </p:nvSpPr>
        <p:spPr>
          <a:xfrm>
            <a:off x="21134388" y="10557037"/>
            <a:ext cx="3333563" cy="833773"/>
          </a:xfrm>
          <a:prstGeom prst="rect">
            <a:avLst/>
          </a:prstGeom>
        </p:spPr>
        <p:txBody>
          <a:bodyPr vert="horz" lIns="261235" tIns="130618" rIns="261235" bIns="130618" rtlCol="0" anchor="ctr">
            <a:normAutofit/>
          </a:bodyPr>
          <a:lstStyle>
            <a:lvl1pPr algn="ctr" defTabSz="2612349" rtl="0" eaLnBrk="1" latinLnBrk="0" hangingPunct="1">
              <a:spcBef>
                <a:spcPct val="0"/>
              </a:spcBef>
              <a:buNone/>
              <a:defRPr sz="1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August – Brassica/Onion</a:t>
            </a:r>
            <a:endParaRPr lang="en-US" sz="2000" b="1" dirty="0"/>
          </a:p>
        </p:txBody>
      </p:sp>
      <p:pic>
        <p:nvPicPr>
          <p:cNvPr id="98" name="Content Placeholder 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4301" y="10806557"/>
            <a:ext cx="1977187" cy="2965781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21349040" y="11566171"/>
            <a:ext cx="2893804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Just a little rain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 little distraction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Weeds reestablish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Wind roll of larger brassica onto allium in both spacing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More issue with wind roll in tractor </a:t>
            </a:r>
            <a:r>
              <a:rPr lang="en-US" sz="1400" dirty="0" smtClean="0"/>
              <a:t>spacing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Brassica did equally well in each spacing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Onions failed in tractor spacing</a:t>
            </a:r>
            <a:endParaRPr lang="en-US" sz="1400" dirty="0" smtClean="0"/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2796042" y="15381731"/>
            <a:ext cx="3683477" cy="555978"/>
          </a:xfrm>
          <a:prstGeom prst="rect">
            <a:avLst/>
          </a:prstGeom>
        </p:spPr>
        <p:txBody>
          <a:bodyPr vert="horz" lIns="261235" tIns="130618" rIns="261235" bIns="130618" rtlCol="0" anchor="ctr">
            <a:normAutofit lnSpcReduction="10000"/>
          </a:bodyPr>
          <a:lstStyle>
            <a:lvl1pPr algn="ctr" defTabSz="2612349" rtl="0" eaLnBrk="1" latinLnBrk="0" hangingPunct="1">
              <a:spcBef>
                <a:spcPct val="0"/>
              </a:spcBef>
              <a:buNone/>
              <a:defRPr sz="1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Bean Harvest Comparisons</a:t>
            </a:r>
            <a:endParaRPr lang="en-US" sz="2000" b="1" dirty="0"/>
          </a:p>
        </p:txBody>
      </p:sp>
      <p:pic>
        <p:nvPicPr>
          <p:cNvPr id="101" name="Content Placeholder 3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519" y="17635177"/>
            <a:ext cx="2267346" cy="1511564"/>
          </a:xfrm>
          <a:prstGeom prst="rect">
            <a:avLst/>
          </a:prstGeom>
        </p:spPr>
      </p:pic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72801"/>
              </p:ext>
            </p:extLst>
          </p:nvPr>
        </p:nvGraphicFramePr>
        <p:xfrm>
          <a:off x="2919244" y="16071023"/>
          <a:ext cx="3674575" cy="140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915"/>
                <a:gridCol w="734915"/>
                <a:gridCol w="734915"/>
                <a:gridCol w="734915"/>
                <a:gridCol w="734915"/>
              </a:tblGrid>
              <a:tr h="34840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Pounds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Pounds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/ Seed Foot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Pounds/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Row Foot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60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Provider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Tractor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0.97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0.97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60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Provider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Tractor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235.65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0.59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1.18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60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Jade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Tractor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169.85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0.85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0.85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60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Jade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Tractor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353.5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0.88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1.77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4" name="TextBox 103"/>
          <p:cNvSpPr txBox="1"/>
          <p:nvPr/>
        </p:nvSpPr>
        <p:spPr>
          <a:xfrm>
            <a:off x="4650719" y="17649329"/>
            <a:ext cx="26670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bg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Double row in non-tractor spacing not worth seed spent on Provider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Double row in non-tractor well worth it for Jade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Proximity to potatoes not an issue for either </a:t>
            </a:r>
            <a:r>
              <a:rPr lang="en-US" sz="1200" dirty="0" smtClean="0"/>
              <a:t>bean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Labor for picking double row slightly higher</a:t>
            </a:r>
            <a:endParaRPr lang="en-US" sz="1200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7559102" y="16157478"/>
            <a:ext cx="3953749" cy="800073"/>
          </a:xfrm>
          <a:prstGeom prst="rect">
            <a:avLst/>
          </a:prstGeom>
        </p:spPr>
        <p:txBody>
          <a:bodyPr vert="horz" lIns="261235" tIns="130618" rIns="261235" bIns="130618" rtlCol="0" anchor="ctr">
            <a:normAutofit/>
          </a:bodyPr>
          <a:lstStyle>
            <a:lvl1pPr algn="ctr" defTabSz="2612349" rtl="0" eaLnBrk="1" latinLnBrk="0" hangingPunct="1">
              <a:spcBef>
                <a:spcPct val="0"/>
              </a:spcBef>
              <a:buNone/>
              <a:defRPr sz="1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Potato Harvest Comparison</a:t>
            </a:r>
            <a:endParaRPr lang="en-US" sz="2000" b="1" dirty="0"/>
          </a:p>
        </p:txBody>
      </p:sp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31167"/>
              </p:ext>
            </p:extLst>
          </p:nvPr>
        </p:nvGraphicFramePr>
        <p:xfrm>
          <a:off x="7908799" y="18739499"/>
          <a:ext cx="3404752" cy="958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8530"/>
                <a:gridCol w="1008111"/>
                <a:gridCol w="1008111"/>
              </a:tblGrid>
              <a:tr h="239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Rio Grande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Tractor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213.4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9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Rio Grande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Tractor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151.2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9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Purple Majesty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No Tractor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9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Purple Majesty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Tractor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182.6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7617488" y="16705763"/>
            <a:ext cx="3953749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One variety seems unaffected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Second may be impacted, but </a:t>
            </a:r>
            <a:r>
              <a:rPr lang="en-US" sz="1200" dirty="0" smtClean="0"/>
              <a:t>germination </a:t>
            </a:r>
            <a:r>
              <a:rPr lang="en-US" sz="1200" dirty="0" smtClean="0"/>
              <a:t>issue renders </a:t>
            </a:r>
            <a:r>
              <a:rPr lang="en-US" sz="1200" dirty="0" smtClean="0"/>
              <a:t>statistically insignificant</a:t>
            </a:r>
            <a:endParaRPr lang="en-US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Harvest on our farm waits until beans are done, so no </a:t>
            </a:r>
            <a:r>
              <a:rPr lang="en-US" sz="1200" dirty="0" smtClean="0"/>
              <a:t>difference in picking </a:t>
            </a:r>
            <a:r>
              <a:rPr lang="en-US" sz="1200" dirty="0" smtClean="0"/>
              <a:t>labor</a:t>
            </a:r>
            <a:endParaRPr lang="en-US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Potato digger stayed on track better in non-tractor spacing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Easier 	to </a:t>
            </a:r>
            <a:r>
              <a:rPr lang="en-US" sz="1200" dirty="0" smtClean="0"/>
              <a:t>hill potatoes in non-tractor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Potato size similar in both </a:t>
            </a:r>
            <a:r>
              <a:rPr lang="en-US" sz="1200" dirty="0" err="1" smtClean="0"/>
              <a:t>spacings</a:t>
            </a:r>
            <a:endParaRPr lang="en-US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291473" y="7844939"/>
            <a:ext cx="80849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Potatoes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9106031" y="14422243"/>
            <a:ext cx="4013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Issue: Planting Times Must Be Within One Week in Tractor Bed</a:t>
            </a:r>
          </a:p>
          <a:p>
            <a:pPr algn="ctr"/>
            <a:r>
              <a:rPr lang="en-US" sz="1800" b="1" dirty="0" smtClean="0"/>
              <a:t>Possible Solution: Paper Mulch</a:t>
            </a:r>
            <a:endParaRPr lang="en-US" sz="1800" b="1" dirty="0"/>
          </a:p>
        </p:txBody>
      </p:sp>
      <p:pic>
        <p:nvPicPr>
          <p:cNvPr id="131" name="Content Placeholder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5470" y="15442914"/>
            <a:ext cx="3347147" cy="2229200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18097743" y="17749898"/>
            <a:ext cx="6417458" cy="1754326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effectLst>
            <a:glow rad="63500">
              <a:schemeClr val="bg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Results and Recommendations – </a:t>
            </a:r>
            <a:r>
              <a:rPr lang="en-US" sz="1200" b="1" dirty="0" err="1" smtClean="0"/>
              <a:t>Brassicae</a:t>
            </a:r>
            <a:r>
              <a:rPr lang="en-US" sz="1200" b="1" dirty="0" smtClean="0"/>
              <a:t>/</a:t>
            </a:r>
            <a:r>
              <a:rPr lang="en-US" sz="1200" b="1" dirty="0" err="1" smtClean="0"/>
              <a:t>Allia</a:t>
            </a:r>
            <a:r>
              <a:rPr lang="en-US" sz="1200" b="1" dirty="0" smtClean="0"/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If same companion set maintained, old spacing preferred to maintain onion crop.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 different companion, such as sage or summer thyme with brassica in tractor spacing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Establish onions sooner than larger brassica, or companion with smaller brassica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Labor cost similar, most of effort is in row weeding driven by number of </a:t>
            </a:r>
            <a:r>
              <a:rPr lang="en-US" sz="1200" dirty="0" err="1" smtClean="0"/>
              <a:t>allia</a:t>
            </a:r>
            <a:r>
              <a:rPr lang="en-US" sz="1200" dirty="0" smtClean="0"/>
              <a:t>, paper mulch may serve to reduce cost better, but this results in a new spacing technique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Companion effect maintained in both </a:t>
            </a:r>
            <a:r>
              <a:rPr lang="en-US" sz="1200" dirty="0" err="1" smtClean="0"/>
              <a:t>spacings</a:t>
            </a:r>
            <a:r>
              <a:rPr lang="en-US" sz="1200" dirty="0" smtClean="0"/>
              <a:t> for </a:t>
            </a:r>
            <a:r>
              <a:rPr lang="en-US" sz="1200" dirty="0" err="1" smtClean="0"/>
              <a:t>brassicae</a:t>
            </a:r>
            <a:r>
              <a:rPr lang="en-US" sz="120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Shared drip line may not be as effective in this intercrop set as potato/bean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Pest pressure very low in 2012 for both crops</a:t>
            </a:r>
            <a:endParaRPr lang="en-US" sz="1200" dirty="0"/>
          </a:p>
        </p:txBody>
      </p:sp>
      <p:sp>
        <p:nvSpPr>
          <p:cNvPr id="133" name="Title 1"/>
          <p:cNvSpPr txBox="1">
            <a:spLocks/>
          </p:cNvSpPr>
          <p:nvPr/>
        </p:nvSpPr>
        <p:spPr>
          <a:xfrm>
            <a:off x="14651590" y="16593734"/>
            <a:ext cx="2810393" cy="792162"/>
          </a:xfrm>
          <a:prstGeom prst="rect">
            <a:avLst/>
          </a:prstGeom>
        </p:spPr>
        <p:txBody>
          <a:bodyPr vert="horz" lIns="261235" tIns="130618" rIns="261235" bIns="130618" rtlCol="0" anchor="ctr">
            <a:normAutofit/>
          </a:bodyPr>
          <a:lstStyle>
            <a:lvl1pPr algn="ctr" defTabSz="2612349" rtl="0" eaLnBrk="1" latinLnBrk="0" hangingPunct="1">
              <a:spcBef>
                <a:spcPct val="0"/>
              </a:spcBef>
              <a:buNone/>
              <a:defRPr sz="1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Irrigation</a:t>
            </a:r>
            <a:endParaRPr lang="en-US" sz="2000" b="1" dirty="0"/>
          </a:p>
        </p:txBody>
      </p:sp>
      <p:pic>
        <p:nvPicPr>
          <p:cNvPr id="134" name="Content Placeholder 3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5842" y="16957551"/>
            <a:ext cx="1676468" cy="2514703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14807679" y="17543811"/>
            <a:ext cx="2505593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Fewer row feet of drip tape in tractor spacing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Different root zones provides opportunity to share drip 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Laying drip line effort similar for both spacing options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Drip line sharing worked better for beans/potatoes than brassica/allium</a:t>
            </a:r>
            <a:endParaRPr 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9296400" y="8839200"/>
            <a:ext cx="3370521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Why Intercropping?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Increased diversity in crop environment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Pest 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Beneficial attraction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Reduction of disease spread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Diverse crops are their own form of insurance</a:t>
            </a:r>
            <a:endParaRPr lang="en-US" sz="1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13044840" y="8839200"/>
            <a:ext cx="364296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Why NOT Intercropping?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Planting times for one crop may not be optimal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Complex planning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Difficult to scale up</a:t>
            </a:r>
            <a:endParaRPr lang="en-US" sz="1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9559949" y="10687751"/>
            <a:ext cx="7093438" cy="5601533"/>
          </a:xfrm>
          <a:prstGeom prst="rect">
            <a:avLst/>
          </a:prstGeom>
          <a:gradFill>
            <a:gsLst>
              <a:gs pos="0">
                <a:srgbClr val="FFEFD1"/>
              </a:gs>
              <a:gs pos="77000">
                <a:schemeClr val="bg2">
                  <a:alpha val="80000"/>
                </a:schemeClr>
              </a:gs>
              <a:gs pos="100000">
                <a:srgbClr val="D1C39F"/>
              </a:gs>
            </a:gsLst>
            <a:lin ang="5400000" scaled="0"/>
          </a:gra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New Potato/Bean Spacing a Winner</a:t>
            </a:r>
          </a:p>
          <a:p>
            <a:r>
              <a:rPr lang="en-US" sz="2000" b="1" dirty="0" smtClean="0"/>
              <a:t>Wins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Labor wins for between row cultivation, irrigation and bean harvest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Slight reduction for in row weeding labor costs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50% reduction in drip tape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Can increase number of rows planted for potatoes in same plot size and maintain beans</a:t>
            </a:r>
          </a:p>
          <a:p>
            <a:r>
              <a:rPr lang="en-US" sz="2000" b="1" dirty="0" smtClean="0"/>
              <a:t>Losses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Hilling potatoes very difficult with companion bean so close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A cropping system that does not mulch beans or does not do double rows will result in an increase in labor for mulch application.</a:t>
            </a:r>
            <a:endParaRPr lang="en-US" sz="1400" dirty="0"/>
          </a:p>
          <a:p>
            <a:r>
              <a:rPr lang="en-US" sz="2000" b="1" dirty="0" smtClean="0"/>
              <a:t>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Yield is sufficiently maintained for both crops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Colorado Potato Beetle control.  In both plantings pest only observed on the edges of the field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Mulching labor has similar difficulties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Potato harvest ease and labor similar</a:t>
            </a:r>
          </a:p>
          <a:p>
            <a:r>
              <a:rPr lang="en-US" sz="2000" b="1" dirty="0" smtClean="0"/>
              <a:t>Questions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Would Colorado Potato Beetle control still be effective if each 40” bed were  a single crop 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Can a modified planting schedule address some of remaining problems.</a:t>
            </a:r>
            <a:endParaRPr lang="en-US" sz="1400" dirty="0"/>
          </a:p>
          <a:p>
            <a:r>
              <a:rPr lang="en-US" sz="2000" b="1" dirty="0" smtClean="0"/>
              <a:t>Bottom 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Labor cost reduced by 18%, drip tape by 50% and yield maintained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We will adopt new spacing for our entire bean/potato planting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We will continue to explore options to address additional issues.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36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742</Words>
  <Application>Microsoft Office PowerPoint</Application>
  <PresentationFormat>Custom</PresentationFormat>
  <Paragraphs>147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Maintaining Companion Planting Techniques  While Mechanizing in Diverse, Small Farm Vegetable Operations SARE Funded Research – Genuine Faux Farm, Tripoli, Iowa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Heirloom Tomato Trellising Trials A PFI Cooperators Study</dc:title>
  <dc:creator>rfaux</dc:creator>
  <cp:lastModifiedBy>rfaux</cp:lastModifiedBy>
  <cp:revision>26</cp:revision>
  <dcterms:created xsi:type="dcterms:W3CDTF">2011-01-07T01:43:25Z</dcterms:created>
  <dcterms:modified xsi:type="dcterms:W3CDTF">2013-01-10T20:25:08Z</dcterms:modified>
</cp:coreProperties>
</file>