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Lst>
  <p:notesMasterIdLst>
    <p:notesMasterId r:id="rId30"/>
  </p:notesMasterIdLst>
  <p:handoutMasterIdLst>
    <p:handoutMasterId r:id="rId31"/>
  </p:handoutMasterIdLst>
  <p:sldIdLst>
    <p:sldId id="260" r:id="rId5"/>
    <p:sldId id="273" r:id="rId6"/>
    <p:sldId id="301" r:id="rId7"/>
    <p:sldId id="285" r:id="rId8"/>
    <p:sldId id="297" r:id="rId9"/>
    <p:sldId id="286" r:id="rId10"/>
    <p:sldId id="287" r:id="rId11"/>
    <p:sldId id="288" r:id="rId12"/>
    <p:sldId id="277" r:id="rId13"/>
    <p:sldId id="259" r:id="rId14"/>
    <p:sldId id="276" r:id="rId15"/>
    <p:sldId id="289" r:id="rId16"/>
    <p:sldId id="291" r:id="rId17"/>
    <p:sldId id="292" r:id="rId18"/>
    <p:sldId id="298" r:id="rId19"/>
    <p:sldId id="279" r:id="rId20"/>
    <p:sldId id="290" r:id="rId21"/>
    <p:sldId id="294" r:id="rId22"/>
    <p:sldId id="293" r:id="rId23"/>
    <p:sldId id="261" r:id="rId24"/>
    <p:sldId id="299" r:id="rId25"/>
    <p:sldId id="295" r:id="rId26"/>
    <p:sldId id="282" r:id="rId27"/>
    <p:sldId id="262" r:id="rId28"/>
    <p:sldId id="296" r:id="rId29"/>
  </p:sldIdLst>
  <p:sldSz cx="9144000" cy="6858000" type="screen4x3"/>
  <p:notesSz cx="7086600" cy="93726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5FF"/>
    <a:srgbClr val="98F2FE"/>
    <a:srgbClr val="CCFFCC"/>
    <a:srgbClr val="FFE6B3"/>
    <a:srgbClr val="FFFFCC"/>
    <a:srgbClr val="FFD9FC"/>
    <a:srgbClr val="CCECFF"/>
    <a:srgbClr val="D29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94638" autoAdjust="0"/>
  </p:normalViewPr>
  <p:slideViewPr>
    <p:cSldViewPr>
      <p:cViewPr varScale="1">
        <p:scale>
          <a:sx n="99" d="100"/>
          <a:sy n="99" d="100"/>
        </p:scale>
        <p:origin x="-22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F433F68E-3950-43B8-A402-F3E2E60D2F4F}" type="datetimeFigureOut">
              <a:rPr lang="en-US" smtClean="0"/>
              <a:t>7/17/2013</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C590BFD0-6F3A-499A-8F2A-E0BE0E6CC6BF}" type="slidenum">
              <a:rPr lang="en-US" smtClean="0"/>
              <a:t>‹#›</a:t>
            </a:fld>
            <a:endParaRPr lang="en-US"/>
          </a:p>
        </p:txBody>
      </p:sp>
    </p:spTree>
    <p:extLst>
      <p:ext uri="{BB962C8B-B14F-4D97-AF65-F5344CB8AC3E}">
        <p14:creationId xmlns:p14="http://schemas.microsoft.com/office/powerpoint/2010/main" val="3404406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B120EC7C-C164-4527-B000-D40EB1422D46}" type="datetimeFigureOut">
              <a:rPr lang="en-US" smtClean="0"/>
              <a:t>7/17/2013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71C6F1F-C80A-4B61-B574-546BC5CE2AA4}" type="slidenum">
              <a:rPr lang="en-US" smtClean="0"/>
              <a:t>‹#›</a:t>
            </a:fld>
            <a:endParaRPr lang="en-US"/>
          </a:p>
        </p:txBody>
      </p:sp>
    </p:spTree>
    <p:extLst>
      <p:ext uri="{BB962C8B-B14F-4D97-AF65-F5344CB8AC3E}">
        <p14:creationId xmlns:p14="http://schemas.microsoft.com/office/powerpoint/2010/main" val="250104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newly planted orchard (~May 15)</a:t>
            </a:r>
            <a:r>
              <a:rPr lang="en-US" baseline="0" dirty="0" smtClean="0"/>
              <a:t> </a:t>
            </a:r>
            <a:r>
              <a:rPr lang="en-US" dirty="0" smtClean="0"/>
              <a:t>at Lamont Fruit Farm and the bottom left corner is the untreated check.</a:t>
            </a:r>
            <a:r>
              <a:rPr lang="en-US" baseline="0" dirty="0" smtClean="0"/>
              <a:t>  This is a Gala on Bud 9 super spindle system planted at 2X 11 ft spacing, 1980 trees per acre.  </a:t>
            </a:r>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Mason farms, the 1 year established orchard.  Snappy Mac planted on Bud 9,</a:t>
            </a:r>
            <a:r>
              <a:rPr lang="en-US" baseline="0" dirty="0" smtClean="0"/>
              <a:t> tall spindle planting, at ~750 trees per acre.  </a:t>
            </a:r>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Recommendations for newly planted orchards.  Wait until a soil settling rainfall has occurred after tree planting to prevent the herbicides from washing down into the trees’ roots.  Time it so you will get rainfall to incorporate the herbicide into the weed seed germination</a:t>
            </a:r>
            <a:r>
              <a:rPr lang="en-US" baseline="0" dirty="0" smtClean="0"/>
              <a:t> soon after application.  </a:t>
            </a:r>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weed control results for the untreated check and the Green Match (</a:t>
            </a:r>
            <a:r>
              <a:rPr lang="en-US" baseline="0" dirty="0" err="1" smtClean="0"/>
              <a:t>Omri</a:t>
            </a:r>
            <a:r>
              <a:rPr lang="en-US" baseline="0" dirty="0" smtClean="0"/>
              <a:t> certified organic </a:t>
            </a:r>
            <a:r>
              <a:rPr lang="en-US" baseline="0" dirty="0" err="1" smtClean="0"/>
              <a:t>burndown</a:t>
            </a:r>
            <a:r>
              <a:rPr lang="en-US" baseline="0" dirty="0" smtClean="0"/>
              <a:t> herbicide) were essentially the same.  The % weed cover was date dependent, but the important factor was the number of days after the residual treatments were made that I needed to follow-up with a </a:t>
            </a:r>
            <a:r>
              <a:rPr lang="en-US" baseline="0" dirty="0" err="1" smtClean="0"/>
              <a:t>burndown</a:t>
            </a:r>
            <a:r>
              <a:rPr lang="en-US" baseline="0" dirty="0" smtClean="0"/>
              <a:t> Gramoxone or  glyphosate.  I the newly planted orchard,  the Surflan, Prowl, and Sinbar treatments alone were the shortest residual.  I added Chateau to Surflan or Prowl which should have extended the residual by another 2-3 weeks, but not sure why not in one of the Prowl Chateau treatments. I only added Chateau at 8 oz per acre but would have gotten a longer interval of control if I had used 12 oz./acre   Adding Goaltender to Surflan or Prowl extended the control of Prowl or Surflan alone by 2-3 weeks and in these treatments, only 1 Gramoxone was needed for follow-up the remainder of the season.  The last column shows the number of post-emergence treatments, Gramoxone (</a:t>
            </a:r>
            <a:r>
              <a:rPr lang="en-US" baseline="0" dirty="0" err="1" smtClean="0"/>
              <a:t>paraquat</a:t>
            </a:r>
            <a:r>
              <a:rPr lang="en-US" baseline="0" dirty="0" smtClean="0"/>
              <a:t>, P) or glyphosate (G) were necessary though August to maintain a low threshold of 20-30% weed cover.   The Green Match was only effective on a 12 -14 day schedule and only worked on small seedlings.  The ragweed grew around the burned parts of the plants sending up tougher, healthier stalks.  </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standard, common treatments used in 1-year established orchards.  Again, you can see the shortest residual was with Surflan or Prowl alone, but this time, the Sinbar was much more effective.  The Chateau added another 12 days of residual, the Goaltender more than doubled the days of residual control.  The older herbicide combination of diuron and simazine at low rates gave good control of 70s.  All these treatments required 2 post-emergent applications after the initial pre-emergent applications on April 22.  The Green Match required frequent treatment was only slightly better than the untreated check in control. </a:t>
            </a:r>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treatments are the new herbicides showing the extended control  with Matrix by itself compared to the tank mix treatments.  There was really no difference among</a:t>
            </a:r>
            <a:r>
              <a:rPr lang="en-US" baseline="0" dirty="0" smtClean="0"/>
              <a:t> the treatments which had Matrix and they only required 1 Gramoxone treatment which was applied in mid-August.  The Alion treatments also showed long residual, and only 1 Gramoxone application in late Jul.  These treatments were comparable to the Sinbar  and diuron plus simazine treatments but have advantages if there are resistant weed types in the orchard.  </a:t>
            </a:r>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it comes down</a:t>
            </a:r>
            <a:r>
              <a:rPr lang="en-US" baseline="0" dirty="0" smtClean="0"/>
              <a:t> to cost, compare the cost of the treatments highlighted in green (the best treatments for tree growth in the 1-yr trees.  The least expensive are diuron plus simazine or Sinbar, the next range of $55-65  is Prowl or Surflan plus post-emergence, or Matrix.  Then in $100 per acre range if add Chateau or Goaltender.  Not much advantage in tank mixing  other things with Matrix for now unless you reduce the rate, then you will reduce the residual control.   </a:t>
            </a:r>
            <a:endParaRPr lang="en-US" dirty="0"/>
          </a:p>
        </p:txBody>
      </p:sp>
      <p:sp>
        <p:nvSpPr>
          <p:cNvPr id="4" name="Slide Number Placeholder 3"/>
          <p:cNvSpPr>
            <a:spLocks noGrp="1"/>
          </p:cNvSpPr>
          <p:nvPr>
            <p:ph type="sldNum" sz="quarter" idx="10"/>
          </p:nvPr>
        </p:nvSpPr>
        <p:spPr/>
        <p:txBody>
          <a:bodyPr/>
          <a:lstStyle/>
          <a:p>
            <a:fld id="{1DA65ABE-D990-49C6-9CAE-26BCB1FEBB50}"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ED726-36BE-476F-A1B2-EE09D91721F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9237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7/17/2013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solidFill>
                  <a:srgbClr val="F0A22E">
                    <a:shade val="75000"/>
                  </a:srgbClr>
                </a:solidFill>
              </a:rPr>
              <a:pPr/>
              <a:t>7/17/2013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7/17/2013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E8E4B-E5EC-4338-8B5F-DF02CCCEAB9A}" type="datetimeFigureOut">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7BF9C-7A5A-4A15-8C35-EC99FFD0B3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7/17/2013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7/17/2013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7/17/2013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7/17/2013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72" r:id="rId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7/17/2013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dirty="0" smtClean="0">
                <a:solidFill>
                  <a:srgbClr val="0070C0"/>
                </a:solidFill>
              </a:rPr>
              <a:t>What is the best herbicide for  New Apple Plantings?  </a:t>
            </a:r>
            <a:endParaRPr lang="en-US" dirty="0">
              <a:solidFill>
                <a:srgbClr val="0070C0"/>
              </a:solidFill>
            </a:endParaRPr>
          </a:p>
        </p:txBody>
      </p:sp>
      <p:sp>
        <p:nvSpPr>
          <p:cNvPr id="3" name="Subtitle 2"/>
          <p:cNvSpPr>
            <a:spLocks noGrp="1"/>
          </p:cNvSpPr>
          <p:nvPr>
            <p:ph type="subTitle" idx="1"/>
          </p:nvPr>
        </p:nvSpPr>
        <p:spPr>
          <a:xfrm>
            <a:off x="990600" y="2362200"/>
            <a:ext cx="7162800" cy="1752600"/>
          </a:xfrm>
        </p:spPr>
        <p:txBody>
          <a:bodyPr>
            <a:normAutofit lnSpcReduction="10000"/>
          </a:bodyPr>
          <a:lstStyle/>
          <a:p>
            <a:r>
              <a:rPr lang="en-US" dirty="0" smtClean="0"/>
              <a:t>Deborah I. Breth</a:t>
            </a:r>
          </a:p>
          <a:p>
            <a:r>
              <a:rPr lang="en-US" dirty="0" smtClean="0"/>
              <a:t>Elizabeth Tee</a:t>
            </a:r>
            <a:endParaRPr lang="en-US" dirty="0"/>
          </a:p>
          <a:p>
            <a:r>
              <a:rPr lang="en-US" dirty="0" smtClean="0"/>
              <a:t>Cornell Cooperative Extension-LOF</a:t>
            </a:r>
          </a:p>
          <a:p>
            <a:r>
              <a:rPr lang="en-US" b="1" dirty="0"/>
              <a:t>NESARE Partnership Grant</a:t>
            </a:r>
            <a:endParaRPr lang="en-US" dirty="0" smtClean="0"/>
          </a:p>
        </p:txBody>
      </p:sp>
      <p:pic>
        <p:nvPicPr>
          <p:cNvPr id="1027" name="Picture 3" descr="D:\Weed Control\henbit3.JPG"/>
          <p:cNvPicPr>
            <a:picLocks noChangeAspect="1" noChangeArrowheads="1"/>
          </p:cNvPicPr>
          <p:nvPr/>
        </p:nvPicPr>
        <p:blipFill>
          <a:blip r:embed="rId3" cstate="print"/>
          <a:srcRect l="3333" r="10833"/>
          <a:stretch>
            <a:fillRect/>
          </a:stretch>
        </p:blipFill>
        <p:spPr bwMode="auto">
          <a:xfrm rot="5400000">
            <a:off x="-152945" y="4587362"/>
            <a:ext cx="2423583" cy="2117694"/>
          </a:xfrm>
          <a:prstGeom prst="rect">
            <a:avLst/>
          </a:prstGeom>
          <a:noFill/>
        </p:spPr>
      </p:pic>
      <p:pic>
        <p:nvPicPr>
          <p:cNvPr id="7" name="Picture 3" descr="D:\Weed Control\henbit3.JPG"/>
          <p:cNvPicPr>
            <a:picLocks noChangeAspect="1" noChangeArrowheads="1"/>
          </p:cNvPicPr>
          <p:nvPr/>
        </p:nvPicPr>
        <p:blipFill>
          <a:blip r:embed="rId3" cstate="print"/>
          <a:srcRect l="3333" r="10833" b="53974"/>
          <a:stretch>
            <a:fillRect/>
          </a:stretch>
        </p:blipFill>
        <p:spPr bwMode="auto">
          <a:xfrm rot="5400000">
            <a:off x="3344636" y="5158862"/>
            <a:ext cx="2423583" cy="974694"/>
          </a:xfrm>
          <a:prstGeom prst="rect">
            <a:avLst/>
          </a:prstGeom>
          <a:noFill/>
        </p:spPr>
      </p:pic>
      <p:pic>
        <p:nvPicPr>
          <p:cNvPr id="8" name="Picture 3" descr="D:\Weed Control\henbit3.JPG"/>
          <p:cNvPicPr>
            <a:picLocks noChangeAspect="1" noChangeArrowheads="1"/>
          </p:cNvPicPr>
          <p:nvPr/>
        </p:nvPicPr>
        <p:blipFill>
          <a:blip r:embed="rId3" cstate="print"/>
          <a:srcRect l="3333" r="10833"/>
          <a:stretch>
            <a:fillRect/>
          </a:stretch>
        </p:blipFill>
        <p:spPr bwMode="auto">
          <a:xfrm rot="5400000">
            <a:off x="1828255" y="4587362"/>
            <a:ext cx="2423583" cy="2117694"/>
          </a:xfrm>
          <a:prstGeom prst="rect">
            <a:avLst/>
          </a:prstGeom>
          <a:noFill/>
        </p:spPr>
      </p:pic>
      <p:pic>
        <p:nvPicPr>
          <p:cNvPr id="9" name="Picture 3" descr="D:\Weed Control\henbit3.JPG"/>
          <p:cNvPicPr>
            <a:picLocks noChangeAspect="1" noChangeArrowheads="1"/>
          </p:cNvPicPr>
          <p:nvPr/>
        </p:nvPicPr>
        <p:blipFill>
          <a:blip r:embed="rId3" cstate="print"/>
          <a:srcRect l="3333" r="10833"/>
          <a:stretch>
            <a:fillRect/>
          </a:stretch>
        </p:blipFill>
        <p:spPr bwMode="auto">
          <a:xfrm rot="5400000">
            <a:off x="4815295" y="4587361"/>
            <a:ext cx="2423583" cy="2117694"/>
          </a:xfrm>
          <a:prstGeom prst="rect">
            <a:avLst/>
          </a:prstGeom>
          <a:noFill/>
        </p:spPr>
      </p:pic>
      <p:pic>
        <p:nvPicPr>
          <p:cNvPr id="10" name="Picture 3" descr="D:\Weed Control\henbit3.JPG"/>
          <p:cNvPicPr>
            <a:picLocks noChangeAspect="1" noChangeArrowheads="1"/>
          </p:cNvPicPr>
          <p:nvPr/>
        </p:nvPicPr>
        <p:blipFill>
          <a:blip r:embed="rId3" cstate="print"/>
          <a:srcRect l="3333" r="10833"/>
          <a:stretch>
            <a:fillRect/>
          </a:stretch>
        </p:blipFill>
        <p:spPr bwMode="auto">
          <a:xfrm rot="5400000">
            <a:off x="6873362" y="4587362"/>
            <a:ext cx="2423583" cy="2117694"/>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950081" y="2133601"/>
            <a:ext cx="2135072" cy="1729656"/>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latin typeface="Arial" pitchFamily="34" charset="0"/>
                <a:cs typeface="Arial" pitchFamily="34" charset="0"/>
              </a:rPr>
              <a:t>Evaluation of treatments</a:t>
            </a:r>
            <a:endParaRPr lang="en-US" b="1" dirty="0">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b="1" dirty="0" smtClean="0"/>
              <a:t>DAT - days </a:t>
            </a:r>
            <a:r>
              <a:rPr lang="en-US" b="1" dirty="0"/>
              <a:t>after </a:t>
            </a:r>
            <a:r>
              <a:rPr lang="en-US" b="1" dirty="0" smtClean="0"/>
              <a:t>residual treatment </a:t>
            </a:r>
            <a:r>
              <a:rPr lang="en-US" b="1" dirty="0"/>
              <a:t>when post-emergence needed </a:t>
            </a:r>
          </a:p>
          <a:p>
            <a:r>
              <a:rPr lang="en-US" b="1" dirty="0"/>
              <a:t># </a:t>
            </a:r>
            <a:r>
              <a:rPr lang="en-US" b="1" dirty="0" smtClean="0"/>
              <a:t>P sprays – number of post-emergence </a:t>
            </a:r>
            <a:r>
              <a:rPr lang="en-US" b="1" dirty="0"/>
              <a:t>treatments needed</a:t>
            </a:r>
          </a:p>
          <a:p>
            <a:r>
              <a:rPr lang="en-US" b="1" dirty="0" smtClean="0"/>
              <a:t>% WC = % weed cover, goal is  &lt;20% </a:t>
            </a:r>
            <a:r>
              <a:rPr lang="en-US" b="1" dirty="0" err="1" smtClean="0"/>
              <a:t>avg</a:t>
            </a:r>
            <a:r>
              <a:rPr lang="en-US" b="1" dirty="0" smtClean="0"/>
              <a:t> for the season.  </a:t>
            </a:r>
          </a:p>
          <a:p>
            <a:r>
              <a:rPr lang="en-US" b="1" dirty="0" smtClean="0"/>
              <a:t>TCA (trunk cross-sectional area cm</a:t>
            </a:r>
            <a:r>
              <a:rPr lang="en-US" b="1" baseline="30000" dirty="0" smtClean="0"/>
              <a:t>2</a:t>
            </a:r>
            <a:r>
              <a:rPr lang="en-US" b="1" dirty="0" smtClean="0"/>
              <a:t>) which I then use to predict potential crop load</a:t>
            </a:r>
          </a:p>
          <a:p>
            <a:r>
              <a:rPr lang="en-US" b="1" dirty="0" smtClean="0"/>
              <a:t>Identified weeds that grew through treatments</a:t>
            </a:r>
          </a:p>
          <a:p>
            <a:r>
              <a:rPr lang="en-US" b="1" dirty="0" smtClean="0"/>
              <a:t>Looked for trunk damage</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597033"/>
              </p:ext>
            </p:extLst>
          </p:nvPr>
        </p:nvGraphicFramePr>
        <p:xfrm>
          <a:off x="228602" y="228601"/>
          <a:ext cx="8610598" cy="6576877"/>
        </p:xfrm>
        <a:graphic>
          <a:graphicData uri="http://schemas.openxmlformats.org/drawingml/2006/table">
            <a:tbl>
              <a:tblPr/>
              <a:tblGrid>
                <a:gridCol w="3222243"/>
                <a:gridCol w="1044955"/>
                <a:gridCol w="1143000"/>
                <a:gridCol w="1143000"/>
                <a:gridCol w="2057400"/>
              </a:tblGrid>
              <a:tr h="413798">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dirty="0" smtClean="0">
                          <a:solidFill>
                            <a:srgbClr val="0070C0"/>
                          </a:solidFill>
                          <a:latin typeface="Arial"/>
                          <a:ea typeface="Calibri"/>
                          <a:cs typeface="Times New Roman"/>
                        </a:rPr>
                        <a:t>2011 Lamont </a:t>
                      </a:r>
                      <a:r>
                        <a:rPr lang="en-US" sz="2400" b="1" dirty="0">
                          <a:solidFill>
                            <a:srgbClr val="0070C0"/>
                          </a:solidFill>
                          <a:latin typeface="Arial"/>
                          <a:ea typeface="Calibri"/>
                          <a:cs typeface="Times New Roman"/>
                        </a:rPr>
                        <a:t>Fruit Farm - Newly planted trees </a:t>
                      </a:r>
                      <a:r>
                        <a:rPr lang="en-US" sz="2400" b="1" u="sng" dirty="0">
                          <a:solidFill>
                            <a:srgbClr val="FF0000"/>
                          </a:solidFill>
                          <a:latin typeface="Arial"/>
                          <a:ea typeface="Calibri"/>
                          <a:cs typeface="Times New Roman"/>
                        </a:rPr>
                        <a:t>(</a:t>
                      </a:r>
                      <a:r>
                        <a:rPr lang="en-US" sz="2400" b="1" u="sng" dirty="0" smtClean="0">
                          <a:solidFill>
                            <a:srgbClr val="FF0000"/>
                          </a:solidFill>
                          <a:latin typeface="Arial"/>
                          <a:ea typeface="Calibri"/>
                          <a:cs typeface="Times New Roman"/>
                        </a:rPr>
                        <a:t>irrigated)</a:t>
                      </a:r>
                      <a:endParaRPr lang="en-US" sz="2400" b="1" u="sng" dirty="0">
                        <a:solidFill>
                          <a:srgbClr val="FF0000"/>
                        </a:solidFill>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4177">
                <a:tc>
                  <a:txBody>
                    <a:bodyPr/>
                    <a:lstStyle/>
                    <a:p>
                      <a:pPr marL="0" marR="0" algn="ctr">
                        <a:lnSpc>
                          <a:spcPct val="115000"/>
                        </a:lnSpc>
                        <a:spcBef>
                          <a:spcPts val="300"/>
                        </a:spcBef>
                        <a:spcAft>
                          <a:spcPts val="0"/>
                        </a:spcAft>
                      </a:pPr>
                      <a:r>
                        <a:rPr lang="en-US" sz="2400" b="1" dirty="0" smtClean="0">
                          <a:solidFill>
                            <a:srgbClr val="000000"/>
                          </a:solidFill>
                          <a:latin typeface="Arial"/>
                          <a:ea typeface="Calibri"/>
                          <a:cs typeface="Times New Roman"/>
                        </a:rPr>
                        <a:t>Treatment  </a:t>
                      </a:r>
                    </a:p>
                    <a:p>
                      <a:pPr marL="0" marR="0" algn="ctr">
                        <a:lnSpc>
                          <a:spcPct val="115000"/>
                        </a:lnSpc>
                        <a:spcBef>
                          <a:spcPts val="300"/>
                        </a:spcBef>
                        <a:spcAft>
                          <a:spcPts val="0"/>
                        </a:spcAft>
                      </a:pPr>
                      <a:r>
                        <a:rPr lang="en-US" sz="1600" b="1" dirty="0" smtClean="0">
                          <a:solidFill>
                            <a:srgbClr val="000000"/>
                          </a:solidFill>
                          <a:latin typeface="Arial"/>
                          <a:ea typeface="Calibri"/>
                          <a:cs typeface="Times New Roman"/>
                        </a:rPr>
                        <a:t>Residuals applied May 23 alone followed by P or G</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2400" b="1" dirty="0">
                          <a:solidFill>
                            <a:srgbClr val="000000"/>
                          </a:solidFill>
                          <a:latin typeface="Arial"/>
                          <a:ea typeface="Calibri"/>
                          <a:cs typeface="Times New Roman"/>
                        </a:rPr>
                        <a:t>DAT</a:t>
                      </a:r>
                      <a:endParaRPr lang="en-US" sz="44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2400" b="1" dirty="0">
                          <a:solidFill>
                            <a:srgbClr val="000000"/>
                          </a:solidFill>
                          <a:latin typeface="Arial"/>
                          <a:ea typeface="Calibri"/>
                          <a:cs typeface="Times New Roman"/>
                        </a:rPr>
                        <a:t># P sprays</a:t>
                      </a:r>
                      <a:endParaRPr lang="en-US" sz="44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2000" b="1" dirty="0" err="1" smtClean="0">
                          <a:solidFill>
                            <a:srgbClr val="000000"/>
                          </a:solidFill>
                          <a:latin typeface="Arial"/>
                          <a:ea typeface="Calibri"/>
                          <a:cs typeface="Times New Roman"/>
                        </a:rPr>
                        <a:t>Avg</a:t>
                      </a:r>
                      <a:r>
                        <a:rPr lang="en-US" sz="2000" b="1" dirty="0" smtClean="0">
                          <a:solidFill>
                            <a:srgbClr val="000000"/>
                          </a:solidFill>
                          <a:latin typeface="Arial"/>
                          <a:ea typeface="Calibri"/>
                          <a:cs typeface="Times New Roman"/>
                        </a:rPr>
                        <a:t> </a:t>
                      </a:r>
                      <a:r>
                        <a:rPr lang="en-US" sz="2000" b="1" dirty="0">
                          <a:solidFill>
                            <a:srgbClr val="000000"/>
                          </a:solidFill>
                          <a:latin typeface="Arial"/>
                          <a:ea typeface="Calibri"/>
                          <a:cs typeface="Times New Roman"/>
                        </a:rPr>
                        <a:t>% </a:t>
                      </a:r>
                      <a:r>
                        <a:rPr lang="en-US" sz="2000" b="1" dirty="0" smtClean="0">
                          <a:solidFill>
                            <a:srgbClr val="000000"/>
                          </a:solidFill>
                          <a:latin typeface="Arial"/>
                          <a:ea typeface="Calibri"/>
                          <a:cs typeface="Times New Roman"/>
                        </a:rPr>
                        <a:t>WC</a:t>
                      </a:r>
                      <a:r>
                        <a:rPr lang="en-US" sz="4000" b="1" dirty="0" smtClean="0">
                          <a:solidFill>
                            <a:srgbClr val="000000"/>
                          </a:solidFill>
                          <a:latin typeface="Arial"/>
                          <a:ea typeface="Calibri"/>
                          <a:cs typeface="Times New Roman"/>
                        </a:rPr>
                        <a:t>*</a:t>
                      </a:r>
                      <a:endParaRPr lang="en-US" sz="40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tcPr>
                </a:tc>
                <a:tc>
                  <a:txBody>
                    <a:bodyPr/>
                    <a:lstStyle/>
                    <a:p>
                      <a:r>
                        <a:rPr lang="en-US" sz="2400" b="1" dirty="0" smtClean="0">
                          <a:latin typeface="Arial" pitchFamily="34" charset="0"/>
                          <a:cs typeface="Arial" pitchFamily="34" charset="0"/>
                        </a:rPr>
                        <a:t>TCA</a:t>
                      </a:r>
                      <a:endParaRPr lang="en-US" sz="2400" b="1" dirty="0">
                        <a:latin typeface="Arial" pitchFamily="34" charset="0"/>
                        <a:cs typeface="Arial" pitchFamily="34" charset="0"/>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Untreated</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endParaRPr lang="en-US" sz="1800" b="1" dirty="0">
                        <a:solidFill>
                          <a:srgbClr val="000000"/>
                        </a:solidFill>
                        <a:latin typeface="Arial"/>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endParaRPr lang="en-US" sz="1800" b="1" dirty="0">
                        <a:solidFill>
                          <a:srgbClr val="000000"/>
                        </a:solidFill>
                        <a:latin typeface="Arial"/>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74  a</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1.9           e</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paraquat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40</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14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2.7     </a:t>
                      </a:r>
                      <a:r>
                        <a:rPr lang="en-US" sz="2000" b="1" spc="20" baseline="0" dirty="0" err="1" smtClean="0">
                          <a:solidFill>
                            <a:srgbClr val="000000"/>
                          </a:solidFill>
                          <a:latin typeface="Arial"/>
                          <a:ea typeface="Calibri"/>
                          <a:cs typeface="Times New Roman"/>
                        </a:rPr>
                        <a:t>bcd</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13989">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40</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l">
                        <a:lnSpc>
                          <a:spcPct val="115000"/>
                        </a:lnSpc>
                        <a:spcBef>
                          <a:spcPts val="300"/>
                        </a:spcBef>
                        <a:spcAft>
                          <a:spcPts val="0"/>
                        </a:spcAft>
                      </a:pP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4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l">
                        <a:lnSpc>
                          <a:spcPct val="115000"/>
                        </a:lnSpc>
                        <a:spcBef>
                          <a:spcPts val="300"/>
                        </a:spcBef>
                        <a:spcAft>
                          <a:spcPts val="0"/>
                        </a:spcAft>
                        <a:tabLst>
                          <a:tab pos="287655" algn="l"/>
                        </a:tabLst>
                      </a:pPr>
                      <a:r>
                        <a:rPr lang="en-US" sz="2000" b="1" spc="20" baseline="0" dirty="0" smtClean="0">
                          <a:solidFill>
                            <a:srgbClr val="000000"/>
                          </a:solidFill>
                          <a:latin typeface="Arial"/>
                          <a:ea typeface="Calibri"/>
                          <a:cs typeface="Times New Roman"/>
                        </a:rPr>
                        <a:t>2.9     </a:t>
                      </a:r>
                      <a:r>
                        <a:rPr lang="en-US" sz="2000" b="1" spc="20" baseline="0" dirty="0" err="1" smtClean="0">
                          <a:solidFill>
                            <a:srgbClr val="000000"/>
                          </a:solidFill>
                          <a:latin typeface="Arial"/>
                          <a:ea typeface="Calibri"/>
                          <a:cs typeface="Times New Roman"/>
                        </a:rPr>
                        <a:t>bc</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87354">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Chateau +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65</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10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2.9   </a:t>
                      </a:r>
                      <a:r>
                        <a:rPr lang="en-US" sz="2000" b="1" spc="20" baseline="0" dirty="0" err="1" smtClean="0">
                          <a:solidFill>
                            <a:srgbClr val="000000"/>
                          </a:solidFill>
                          <a:latin typeface="Arial"/>
                          <a:ea typeface="Calibri"/>
                          <a:cs typeface="Times New Roman"/>
                        </a:rPr>
                        <a:t>abc</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Chateau +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40</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  7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l">
                        <a:lnSpc>
                          <a:spcPct val="115000"/>
                        </a:lnSpc>
                        <a:spcBef>
                          <a:spcPts val="300"/>
                        </a:spcBef>
                        <a:spcAft>
                          <a:spcPts val="0"/>
                        </a:spcAft>
                        <a:tabLst>
                          <a:tab pos="2576830" algn="ctr"/>
                        </a:tabLst>
                      </a:pPr>
                      <a:r>
                        <a:rPr lang="en-US" sz="2000" b="1" spc="20" baseline="0" dirty="0" smtClean="0">
                          <a:solidFill>
                            <a:srgbClr val="000000"/>
                          </a:solidFill>
                          <a:latin typeface="Arial"/>
                          <a:ea typeface="Calibri"/>
                          <a:cs typeface="Times New Roman"/>
                        </a:rPr>
                        <a:t>2.9   </a:t>
                      </a:r>
                      <a:r>
                        <a:rPr lang="en-US" sz="2000" b="1" spc="20" baseline="0" dirty="0" err="1" smtClean="0">
                          <a:solidFill>
                            <a:srgbClr val="000000"/>
                          </a:solidFill>
                          <a:latin typeface="Arial"/>
                          <a:ea typeface="Calibri"/>
                          <a:cs typeface="Times New Roman"/>
                        </a:rPr>
                        <a:t>abc</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a:t>
                      </a:r>
                      <a:r>
                        <a:rPr lang="en-US" sz="1800" b="1" dirty="0" smtClean="0">
                          <a:solidFill>
                            <a:srgbClr val="000000"/>
                          </a:solidFill>
                          <a:latin typeface="Arial"/>
                          <a:ea typeface="Calibri"/>
                          <a:cs typeface="Times New Roman"/>
                        </a:rPr>
                        <a:t>glyphosate (G)</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40</a:t>
                      </a:r>
                      <a:endParaRPr lang="en-US" sz="3200" b="1" dirty="0">
                        <a:latin typeface="Calibri"/>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11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lnSpc>
                          <a:spcPct val="115000"/>
                        </a:lnSpc>
                        <a:spcBef>
                          <a:spcPts val="300"/>
                        </a:spcBef>
                        <a:spcAft>
                          <a:spcPts val="0"/>
                        </a:spcAft>
                        <a:tabLst>
                          <a:tab pos="496570" algn="l"/>
                        </a:tabLst>
                      </a:pPr>
                      <a:r>
                        <a:rPr lang="en-US" sz="2000" b="1" spc="20" baseline="0" dirty="0" smtClean="0">
                          <a:solidFill>
                            <a:srgbClr val="000000"/>
                          </a:solidFill>
                          <a:latin typeface="Arial"/>
                          <a:ea typeface="Calibri"/>
                          <a:cs typeface="Times New Roman"/>
                        </a:rPr>
                        <a:t>3.5   a</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Chateau + </a:t>
                      </a:r>
                      <a:r>
                        <a:rPr lang="en-US" sz="1800" b="1" dirty="0" smtClean="0">
                          <a:solidFill>
                            <a:srgbClr val="000000"/>
                          </a:solidFill>
                          <a:latin typeface="Arial"/>
                          <a:ea typeface="Calibri"/>
                          <a:cs typeface="Times New Roman"/>
                        </a:rPr>
                        <a:t>G</a:t>
                      </a: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52</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lnSpc>
                          <a:spcPct val="115000"/>
                        </a:lnSpc>
                        <a:spcBef>
                          <a:spcPts val="300"/>
                        </a:spcBef>
                        <a:spcAft>
                          <a:spcPts val="0"/>
                        </a:spcAft>
                      </a:pP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2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rPr>
                        <a:t>3.1   </a:t>
                      </a:r>
                      <a:r>
                        <a:rPr lang="en-US" sz="2000" b="1" spc="20" baseline="0" dirty="0" err="1" smtClean="0">
                          <a:solidFill>
                            <a:srgbClr val="000000"/>
                          </a:solidFill>
                          <a:latin typeface="Arial"/>
                          <a:ea typeface="Calibri"/>
                        </a:rPr>
                        <a:t>ab</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GoalTender +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57</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l">
                        <a:lnSpc>
                          <a:spcPct val="115000"/>
                        </a:lnSpc>
                        <a:spcBef>
                          <a:spcPts val="300"/>
                        </a:spcBef>
                        <a:spcAft>
                          <a:spcPts val="0"/>
                        </a:spcAft>
                      </a:pP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8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2.9   </a:t>
                      </a:r>
                      <a:r>
                        <a:rPr lang="en-US" sz="2000" b="1" spc="20" baseline="0" dirty="0" err="1" smtClean="0">
                          <a:solidFill>
                            <a:srgbClr val="000000"/>
                          </a:solidFill>
                          <a:latin typeface="Arial"/>
                          <a:ea typeface="Calibri"/>
                          <a:cs typeface="Times New Roman"/>
                        </a:rPr>
                        <a:t>abc</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Goaltender +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57</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  7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3.0   </a:t>
                      </a:r>
                      <a:r>
                        <a:rPr lang="en-US" sz="2000" b="1" spc="20" baseline="0" dirty="0" err="1" smtClean="0">
                          <a:solidFill>
                            <a:srgbClr val="000000"/>
                          </a:solidFill>
                          <a:latin typeface="Arial"/>
                          <a:ea typeface="Calibri"/>
                          <a:cs typeface="Times New Roman"/>
                        </a:rPr>
                        <a:t>abc</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Sinbar + P</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40</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3</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12   b</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2.4        </a:t>
                      </a:r>
                      <a:r>
                        <a:rPr lang="en-US" sz="2000" b="1" spc="20" baseline="0" dirty="0" err="1" smtClean="0">
                          <a:solidFill>
                            <a:srgbClr val="000000"/>
                          </a:solidFill>
                          <a:latin typeface="Arial"/>
                          <a:ea typeface="Calibri"/>
                          <a:cs typeface="Times New Roman"/>
                        </a:rPr>
                        <a:t>cde</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097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Green </a:t>
                      </a:r>
                      <a:r>
                        <a:rPr lang="en-US" sz="1800" b="1" dirty="0" smtClean="0">
                          <a:solidFill>
                            <a:srgbClr val="000000"/>
                          </a:solidFill>
                          <a:latin typeface="Arial"/>
                          <a:ea typeface="Calibri"/>
                          <a:cs typeface="Times New Roman"/>
                        </a:rPr>
                        <a:t>Match - Post</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12</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3</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300"/>
                        </a:spcBef>
                        <a:spcAft>
                          <a:spcPts val="0"/>
                        </a:spcAft>
                      </a:pPr>
                      <a:r>
                        <a:rPr lang="en-US" sz="1800" b="1" dirty="0" smtClean="0">
                          <a:solidFill>
                            <a:srgbClr val="000000"/>
                          </a:solidFill>
                          <a:latin typeface="Arial"/>
                          <a:ea typeface="Calibri"/>
                          <a:cs typeface="Times New Roman"/>
                        </a:rPr>
                        <a:t>68 a</a:t>
                      </a:r>
                      <a:endParaRPr lang="en-US" sz="3200" b="1" dirty="0">
                        <a:latin typeface="Calibri"/>
                        <a:ea typeface="Calibri"/>
                        <a:cs typeface="Times New Roman"/>
                      </a:endParaRPr>
                    </a:p>
                  </a:txBody>
                  <a:tcPr marL="67525" marR="67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300"/>
                        </a:spcBef>
                        <a:spcAft>
                          <a:spcPts val="0"/>
                        </a:spcAft>
                      </a:pPr>
                      <a:r>
                        <a:rPr lang="en-US" sz="2000" b="1" spc="20" baseline="0" dirty="0" smtClean="0">
                          <a:solidFill>
                            <a:srgbClr val="000000"/>
                          </a:solidFill>
                          <a:latin typeface="Arial"/>
                          <a:ea typeface="Calibri"/>
                          <a:cs typeface="Times New Roman"/>
                        </a:rPr>
                        <a:t>2.2          de</a:t>
                      </a:r>
                      <a:endParaRPr lang="en-US" sz="2000" b="1" spc="20" baseline="0" dirty="0">
                        <a:latin typeface="Calibri"/>
                        <a:ea typeface="Calibri"/>
                        <a:cs typeface="Times New Roman"/>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6925">
                <a:tc gridSpan="5">
                  <a:txBody>
                    <a:bodyPr/>
                    <a:lstStyle/>
                    <a:p>
                      <a:pPr marL="304800" marR="0">
                        <a:lnSpc>
                          <a:spcPct val="115000"/>
                        </a:lnSpc>
                        <a:spcBef>
                          <a:spcPts val="300"/>
                        </a:spcBef>
                        <a:spcAft>
                          <a:spcPts val="0"/>
                        </a:spcAft>
                      </a:pPr>
                      <a:r>
                        <a:rPr lang="en-US" sz="2400" dirty="0">
                          <a:solidFill>
                            <a:srgbClr val="000000"/>
                          </a:solidFill>
                          <a:latin typeface="Arial"/>
                          <a:ea typeface="Calibri"/>
                          <a:cs typeface="Times New Roman"/>
                        </a:rPr>
                        <a:t>*</a:t>
                      </a:r>
                      <a:r>
                        <a:rPr lang="en-US" sz="1400" dirty="0">
                          <a:solidFill>
                            <a:srgbClr val="000000"/>
                          </a:solidFill>
                          <a:latin typeface="Arial"/>
                          <a:ea typeface="Calibri"/>
                          <a:cs typeface="Times New Roman"/>
                        </a:rPr>
                        <a:t>   =  values with the same letters are not statistically different, Tukey HSD All-Pairwise Comparison</a:t>
                      </a:r>
                      <a:endParaRPr lang="en-US" sz="2400" dirty="0">
                        <a:latin typeface="Calibri"/>
                        <a:ea typeface="Calibri"/>
                        <a:cs typeface="Times New Roman"/>
                      </a:endParaRPr>
                    </a:p>
                  </a:txBody>
                  <a:tcPr marL="67525" marR="675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Oval 2"/>
          <p:cNvSpPr/>
          <p:nvPr/>
        </p:nvSpPr>
        <p:spPr>
          <a:xfrm>
            <a:off x="6553200" y="38862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1</a:t>
            </a:r>
            <a:r>
              <a:rPr lang="en-US" baseline="30000" dirty="0" smtClean="0">
                <a:effectLst/>
              </a:rPr>
              <a:t>st</a:t>
            </a:r>
            <a:r>
              <a:rPr lang="en-US" dirty="0" smtClean="0">
                <a:effectLst/>
              </a:rPr>
              <a:t> Leaf planting Data</a:t>
            </a:r>
            <a:endParaRPr lang="en-US" dirty="0">
              <a:effectLst/>
            </a:endParaRPr>
          </a:p>
        </p:txBody>
      </p:sp>
      <p:sp>
        <p:nvSpPr>
          <p:cNvPr id="3" name="Content Placeholder 2"/>
          <p:cNvSpPr>
            <a:spLocks noGrp="1"/>
          </p:cNvSpPr>
          <p:nvPr>
            <p:ph idx="1"/>
          </p:nvPr>
        </p:nvSpPr>
        <p:spPr>
          <a:xfrm>
            <a:off x="304800" y="1371600"/>
            <a:ext cx="8686800" cy="5105400"/>
          </a:xfrm>
        </p:spPr>
        <p:txBody>
          <a:bodyPr>
            <a:normAutofit fontScale="92500" lnSpcReduction="20000"/>
          </a:bodyPr>
          <a:lstStyle/>
          <a:p>
            <a:r>
              <a:rPr lang="en-US" b="1" dirty="0" smtClean="0"/>
              <a:t>No significant difference in %WC among </a:t>
            </a:r>
            <a:r>
              <a:rPr lang="en-US" b="1" dirty="0" err="1" smtClean="0"/>
              <a:t>trts</a:t>
            </a:r>
            <a:r>
              <a:rPr lang="en-US" b="1" dirty="0" smtClean="0"/>
              <a:t> </a:t>
            </a:r>
            <a:r>
              <a:rPr lang="en-US" b="1" dirty="0"/>
              <a:t>before </a:t>
            </a:r>
            <a:r>
              <a:rPr lang="en-US" b="1" dirty="0" smtClean="0"/>
              <a:t>mid-Aug, all below 20% , 1-3 more sprays</a:t>
            </a:r>
          </a:p>
          <a:p>
            <a:r>
              <a:rPr lang="en-US" b="1" dirty="0" smtClean="0"/>
              <a:t>All </a:t>
            </a:r>
            <a:r>
              <a:rPr lang="en-US" b="1" dirty="0" err="1"/>
              <a:t>trts</a:t>
            </a:r>
            <a:r>
              <a:rPr lang="en-US" b="1" dirty="0"/>
              <a:t> </a:t>
            </a:r>
            <a:r>
              <a:rPr lang="en-US" b="1" dirty="0" smtClean="0"/>
              <a:t>had significantly </a:t>
            </a:r>
            <a:r>
              <a:rPr lang="en-US" b="1" dirty="0"/>
              <a:t>less % weed </a:t>
            </a:r>
            <a:r>
              <a:rPr lang="en-US" b="1" dirty="0" smtClean="0"/>
              <a:t>cover compared to Untreated and Post-emergent plots</a:t>
            </a:r>
          </a:p>
          <a:p>
            <a:r>
              <a:rPr lang="en-US" b="1" dirty="0" smtClean="0"/>
              <a:t>Best </a:t>
            </a:r>
            <a:r>
              <a:rPr lang="en-US" b="1" dirty="0" err="1" smtClean="0"/>
              <a:t>trt</a:t>
            </a:r>
            <a:r>
              <a:rPr lang="en-US" b="1" dirty="0" smtClean="0"/>
              <a:t> =lowest % WC, Prowl + Chateau + 1 </a:t>
            </a:r>
            <a:r>
              <a:rPr lang="en-US" b="1" dirty="0" err="1" smtClean="0"/>
              <a:t>gly</a:t>
            </a:r>
            <a:endParaRPr lang="en-US" b="1" dirty="0" smtClean="0"/>
          </a:p>
          <a:p>
            <a:r>
              <a:rPr lang="en-US" b="1" dirty="0" smtClean="0"/>
              <a:t>Not different from Surflan/Prowl + GoalTender /Chateau + 1 paraquat</a:t>
            </a:r>
          </a:p>
          <a:p>
            <a:r>
              <a:rPr lang="en-US" b="1" dirty="0" smtClean="0"/>
              <a:t>Prowl + </a:t>
            </a:r>
            <a:r>
              <a:rPr lang="en-US" b="1" dirty="0" err="1" smtClean="0"/>
              <a:t>gly</a:t>
            </a:r>
            <a:r>
              <a:rPr lang="en-US" b="1" dirty="0" smtClean="0"/>
              <a:t> had greatest tree trunk growth, better than Sinbar but not better than other combinations.  </a:t>
            </a:r>
            <a:r>
              <a:rPr lang="en-US" b="1" u="sng" dirty="0" smtClean="0">
                <a:solidFill>
                  <a:srgbClr val="C00000"/>
                </a:solidFill>
              </a:rPr>
              <a:t>Potential crop - 12 apples/tree</a:t>
            </a:r>
          </a:p>
          <a:p>
            <a:r>
              <a:rPr lang="en-US" b="1" dirty="0" smtClean="0"/>
              <a:t>Least increase in tree growth in untreated checks and post-emergent plots</a:t>
            </a:r>
            <a:r>
              <a:rPr lang="en-US" b="1" dirty="0"/>
              <a:t>. </a:t>
            </a:r>
            <a:r>
              <a:rPr lang="en-US" b="1" u="sng" dirty="0">
                <a:solidFill>
                  <a:srgbClr val="C00000"/>
                </a:solidFill>
              </a:rPr>
              <a:t>7-8 </a:t>
            </a:r>
            <a:r>
              <a:rPr lang="en-US" b="1" u="sng" dirty="0" smtClean="0">
                <a:solidFill>
                  <a:srgbClr val="C00000"/>
                </a:solidFill>
              </a:rPr>
              <a:t> apples/tree</a:t>
            </a:r>
          </a:p>
          <a:p>
            <a:endParaRPr lang="en-US" dirty="0"/>
          </a:p>
        </p:txBody>
      </p:sp>
    </p:spTree>
    <p:extLst>
      <p:ext uri="{BB962C8B-B14F-4D97-AF65-F5344CB8AC3E}">
        <p14:creationId xmlns:p14="http://schemas.microsoft.com/office/powerpoint/2010/main" val="984687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2</a:t>
            </a:r>
            <a:r>
              <a:rPr lang="en-US" baseline="30000" dirty="0" smtClean="0">
                <a:effectLst/>
              </a:rPr>
              <a:t>rd</a:t>
            </a:r>
            <a:r>
              <a:rPr lang="en-US" dirty="0" smtClean="0">
                <a:effectLst/>
              </a:rPr>
              <a:t> leaf options: established 1 year</a:t>
            </a:r>
            <a:endParaRPr lang="en-US" dirty="0">
              <a:effectLst/>
            </a:endParaRPr>
          </a:p>
        </p:txBody>
      </p:sp>
      <p:sp>
        <p:nvSpPr>
          <p:cNvPr id="3" name="Content Placeholder 2"/>
          <p:cNvSpPr>
            <a:spLocks noGrp="1"/>
          </p:cNvSpPr>
          <p:nvPr>
            <p:ph idx="1"/>
          </p:nvPr>
        </p:nvSpPr>
        <p:spPr/>
        <p:txBody>
          <a:bodyPr/>
          <a:lstStyle/>
          <a:p>
            <a:r>
              <a:rPr lang="en-US" b="1" dirty="0" smtClean="0">
                <a:latin typeface="Arial" pitchFamily="34" charset="0"/>
                <a:cs typeface="Arial" pitchFamily="34" charset="0"/>
              </a:rPr>
              <a:t>All year-of-planting options</a:t>
            </a:r>
          </a:p>
          <a:p>
            <a:r>
              <a:rPr lang="en-US" b="1" dirty="0">
                <a:latin typeface="Arial" pitchFamily="34" charset="0"/>
                <a:cs typeface="Arial" pitchFamily="34" charset="0"/>
              </a:rPr>
              <a:t>Simazine and </a:t>
            </a:r>
            <a:r>
              <a:rPr lang="en-US" b="1" dirty="0" smtClean="0">
                <a:latin typeface="Arial" pitchFamily="34" charset="0"/>
                <a:cs typeface="Arial" pitchFamily="34" charset="0"/>
              </a:rPr>
              <a:t>diuron, lower rates</a:t>
            </a:r>
            <a:endParaRPr lang="en-US" b="1" dirty="0">
              <a:latin typeface="Arial" pitchFamily="34" charset="0"/>
              <a:cs typeface="Arial" pitchFamily="34" charset="0"/>
            </a:endParaRPr>
          </a:p>
          <a:p>
            <a:r>
              <a:rPr lang="en-US" b="1" dirty="0" smtClean="0">
                <a:latin typeface="Arial" pitchFamily="34" charset="0"/>
                <a:cs typeface="Arial" pitchFamily="34" charset="0"/>
              </a:rPr>
              <a:t>Matrix</a:t>
            </a:r>
          </a:p>
          <a:p>
            <a:r>
              <a:rPr lang="en-US" b="1" dirty="0" err="1" smtClean="0">
                <a:latin typeface="Arial" pitchFamily="34" charset="0"/>
                <a:cs typeface="Arial" pitchFamily="34" charset="0"/>
              </a:rPr>
              <a:t>Sandea</a:t>
            </a:r>
            <a:r>
              <a:rPr lang="en-US" b="1" dirty="0" smtClean="0">
                <a:latin typeface="Arial" pitchFamily="34" charset="0"/>
                <a:cs typeface="Arial" pitchFamily="34" charset="0"/>
              </a:rPr>
              <a:t>, especially if </a:t>
            </a:r>
            <a:r>
              <a:rPr lang="en-US" b="1" dirty="0" err="1" smtClean="0">
                <a:latin typeface="Arial" pitchFamily="34" charset="0"/>
                <a:cs typeface="Arial" pitchFamily="34" charset="0"/>
              </a:rPr>
              <a:t>nutsedge</a:t>
            </a:r>
            <a:r>
              <a:rPr lang="en-US" b="1" dirty="0" smtClean="0">
                <a:latin typeface="Arial" pitchFamily="34" charset="0"/>
                <a:cs typeface="Arial" pitchFamily="34" charset="0"/>
              </a:rPr>
              <a:t> infestation</a:t>
            </a:r>
          </a:p>
          <a:p>
            <a:r>
              <a:rPr lang="en-US" b="1" dirty="0" err="1" smtClean="0">
                <a:latin typeface="Arial" pitchFamily="34" charset="0"/>
                <a:cs typeface="Arial" pitchFamily="34" charset="0"/>
              </a:rPr>
              <a:t>Casoron</a:t>
            </a:r>
            <a:r>
              <a:rPr lang="en-US" b="1" dirty="0" smtClean="0">
                <a:latin typeface="Arial" pitchFamily="34" charset="0"/>
                <a:cs typeface="Arial" pitchFamily="34" charset="0"/>
              </a:rPr>
              <a:t> CS</a:t>
            </a:r>
          </a:p>
          <a:p>
            <a:r>
              <a:rPr lang="en-US" b="1" dirty="0" smtClean="0">
                <a:latin typeface="Arial" pitchFamily="34" charset="0"/>
                <a:cs typeface="Arial" pitchFamily="34" charset="0"/>
              </a:rPr>
              <a:t>Post-emergence:  Rely, 2,4-D, </a:t>
            </a:r>
            <a:r>
              <a:rPr lang="en-US" b="1" dirty="0" err="1" smtClean="0">
                <a:latin typeface="Arial" pitchFamily="34" charset="0"/>
                <a:cs typeface="Arial" pitchFamily="34" charset="0"/>
              </a:rPr>
              <a:t>TreeVix</a:t>
            </a:r>
            <a:endParaRPr lang="en-US"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2427614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4089533"/>
              </p:ext>
            </p:extLst>
          </p:nvPr>
        </p:nvGraphicFramePr>
        <p:xfrm>
          <a:off x="304800" y="990600"/>
          <a:ext cx="8610601" cy="5619750"/>
        </p:xfrm>
        <a:graphic>
          <a:graphicData uri="http://schemas.openxmlformats.org/drawingml/2006/table">
            <a:tbl>
              <a:tblPr/>
              <a:tblGrid>
                <a:gridCol w="4114800"/>
                <a:gridCol w="838200"/>
                <a:gridCol w="914400"/>
                <a:gridCol w="1371600"/>
                <a:gridCol w="1371601"/>
              </a:tblGrid>
              <a:tr h="595661">
                <a:tc>
                  <a:txBody>
                    <a:bodyPr/>
                    <a:lstStyle/>
                    <a:p>
                      <a:pPr algn="l" rtl="0" fontAlgn="ctr"/>
                      <a:r>
                        <a:rPr lang="en-US" sz="1800" b="1" i="0" u="none" strike="noStrike" dirty="0" smtClean="0">
                          <a:solidFill>
                            <a:srgbClr val="000000"/>
                          </a:solidFill>
                          <a:effectLst/>
                          <a:latin typeface="Arial"/>
                        </a:rPr>
                        <a:t>Materials:</a:t>
                      </a:r>
                      <a:endParaRPr lang="en-US" sz="1800" b="1" i="0" u="none" strike="noStrike" dirty="0">
                        <a:solidFill>
                          <a:srgbClr val="000000"/>
                        </a:solidFill>
                        <a:effectLst/>
                        <a:latin typeface="Arial"/>
                      </a:endParaRPr>
                    </a:p>
                  </a:txBody>
                  <a:tcPr marL="9525" marR="9525"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Arial"/>
                        </a:rPr>
                        <a:t>**DAT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Arial"/>
                        </a:rPr>
                        <a:t># Post-Apps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Calibri"/>
                        </a:rPr>
                        <a:t>Avg.     </a:t>
                      </a:r>
                      <a:endParaRPr lang="en-US" sz="2000" b="1" i="0" u="none" strike="noStrike" dirty="0" smtClean="0">
                        <a:solidFill>
                          <a:srgbClr val="000000"/>
                        </a:solidFill>
                        <a:effectLst/>
                        <a:latin typeface="Calibri"/>
                      </a:endParaRPr>
                    </a:p>
                    <a:p>
                      <a:pPr algn="ctr" rtl="0" fontAlgn="ctr"/>
                      <a:r>
                        <a:rPr lang="en-US" sz="2000" b="1" i="0" u="none" strike="noStrike" dirty="0" smtClean="0">
                          <a:solidFill>
                            <a:srgbClr val="000000"/>
                          </a:solidFill>
                          <a:effectLst/>
                          <a:latin typeface="Calibri"/>
                        </a:rPr>
                        <a:t>% </a:t>
                      </a:r>
                      <a:r>
                        <a:rPr lang="en-US" sz="2000" b="1" i="0" u="none" strike="noStrike" dirty="0">
                          <a:solidFill>
                            <a:srgbClr val="000000"/>
                          </a:solidFill>
                          <a:effectLst/>
                          <a:latin typeface="Calibri"/>
                        </a:rPr>
                        <a:t>WC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smtClean="0">
                          <a:solidFill>
                            <a:srgbClr val="000000"/>
                          </a:solidFill>
                          <a:effectLst/>
                          <a:latin typeface="Calibri"/>
                        </a:rPr>
                        <a:t>TCA</a:t>
                      </a:r>
                      <a:endParaRPr lang="en-US" sz="2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494">
                <a:tc>
                  <a:txBody>
                    <a:bodyPr/>
                    <a:lstStyle/>
                    <a:p>
                      <a:pPr algn="l" rtl="0" fontAlgn="ctr"/>
                      <a:r>
                        <a:rPr lang="en-US" sz="1600" b="1" i="0" u="none" strike="noStrike" dirty="0">
                          <a:solidFill>
                            <a:srgbClr val="000000"/>
                          </a:solidFill>
                          <a:effectLst/>
                          <a:latin typeface="Arial"/>
                        </a:rPr>
                        <a:t>Untreated check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2400" b="1" i="0" u="none" strike="noStrike" dirty="0">
                          <a:solidFill>
                            <a:srgbClr val="000000"/>
                          </a:solidFill>
                          <a:effectLst/>
                          <a:latin typeface="Calibri"/>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2400" b="1" i="0" u="none" strike="noStrike" dirty="0">
                          <a:solidFill>
                            <a:srgbClr val="000000"/>
                          </a:solidFill>
                          <a:effectLst/>
                          <a:latin typeface="Calibri"/>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2400" b="1" i="0" u="none" strike="noStrike" dirty="0" smtClean="0">
                          <a:solidFill>
                            <a:srgbClr val="000000"/>
                          </a:solidFill>
                          <a:effectLst/>
                          <a:latin typeface="Calibri"/>
                        </a:rPr>
                        <a:t>97 a</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2400" b="1" i="0" u="none" strike="noStrike" dirty="0" smtClean="0">
                          <a:solidFill>
                            <a:srgbClr val="000000"/>
                          </a:solidFill>
                          <a:effectLst/>
                          <a:latin typeface="Calibri"/>
                        </a:rPr>
                        <a:t>3.8          g</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5494">
                <a:tc>
                  <a:txBody>
                    <a:bodyPr/>
                    <a:lstStyle/>
                    <a:p>
                      <a:pPr algn="l" rtl="0" fontAlgn="ctr"/>
                      <a:r>
                        <a:rPr lang="en-US" sz="1600" b="1" i="0" u="none" strike="noStrike" dirty="0">
                          <a:solidFill>
                            <a:srgbClr val="000000"/>
                          </a:solidFill>
                          <a:effectLst/>
                          <a:latin typeface="Arial"/>
                        </a:rPr>
                        <a:t>Prowl 4 qt. + paraquat (P), Rely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ctr"/>
                      <a:r>
                        <a:rPr lang="en-US" sz="2400" b="1" i="0" u="none" strike="noStrike" dirty="0">
                          <a:solidFill>
                            <a:srgbClr val="000000"/>
                          </a:solidFill>
                          <a:effectLst/>
                          <a:latin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ctr"/>
                      <a:r>
                        <a:rPr lang="en-US" sz="2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rtl="0" fontAlgn="ctr"/>
                      <a:r>
                        <a:rPr lang="en-US" sz="2400" b="1" i="0" u="none" strike="noStrike" dirty="0" smtClean="0">
                          <a:solidFill>
                            <a:srgbClr val="000000"/>
                          </a:solidFill>
                          <a:effectLst/>
                          <a:latin typeface="Calibri"/>
                        </a:rPr>
                        <a:t>18   de</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rtl="0" fontAlgn="ctr"/>
                      <a:r>
                        <a:rPr lang="en-US" sz="2400" b="1" i="0" u="none" strike="noStrike" dirty="0" smtClean="0">
                          <a:solidFill>
                            <a:srgbClr val="000000"/>
                          </a:solidFill>
                          <a:effectLst/>
                          <a:latin typeface="Calibri"/>
                        </a:rPr>
                        <a:t>6.2 </a:t>
                      </a:r>
                      <a:r>
                        <a:rPr lang="en-US" sz="2400" b="1" i="0" u="none" strike="noStrike" dirty="0" err="1" smtClean="0">
                          <a:solidFill>
                            <a:srgbClr val="000000"/>
                          </a:solidFill>
                          <a:effectLst/>
                          <a:latin typeface="Calibri"/>
                        </a:rPr>
                        <a:t>bcdef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55494">
                <a:tc>
                  <a:txBody>
                    <a:bodyPr/>
                    <a:lstStyle/>
                    <a:p>
                      <a:pPr algn="l" rtl="0" fontAlgn="ctr"/>
                      <a:r>
                        <a:rPr lang="en-US" sz="1600" b="1" i="0" u="none" strike="noStrike" dirty="0">
                          <a:solidFill>
                            <a:srgbClr val="000000"/>
                          </a:solidFill>
                          <a:effectLst/>
                          <a:latin typeface="Arial"/>
                        </a:rPr>
                        <a:t>Surflan 4 qt. + P, Rely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ctr"/>
                      <a:r>
                        <a:rPr lang="en-US" sz="2400" b="1" i="0" u="none" strike="noStrike" dirty="0">
                          <a:solidFill>
                            <a:srgbClr val="000000"/>
                          </a:solidFill>
                          <a:effectLst/>
                          <a:latin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ctr"/>
                      <a:r>
                        <a:rPr lang="en-US" sz="24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rtl="0" fontAlgn="ctr"/>
                      <a:r>
                        <a:rPr lang="en-US" sz="2400" b="1" i="0" u="none" strike="noStrike" dirty="0" smtClean="0">
                          <a:solidFill>
                            <a:srgbClr val="000000"/>
                          </a:solidFill>
                          <a:effectLst/>
                          <a:latin typeface="Calibri"/>
                        </a:rPr>
                        <a:t>15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rtl="0" fontAlgn="ctr"/>
                      <a:r>
                        <a:rPr lang="en-US" sz="2400" b="1" i="0" u="none" strike="noStrike" dirty="0" smtClean="0">
                          <a:solidFill>
                            <a:srgbClr val="000000"/>
                          </a:solidFill>
                          <a:effectLst/>
                          <a:latin typeface="Calibri"/>
                        </a:rPr>
                        <a:t>5.4   </a:t>
                      </a:r>
                      <a:r>
                        <a:rPr lang="en-US" sz="2400" b="1" i="0" u="none" strike="noStrike" dirty="0" err="1" smtClean="0">
                          <a:solidFill>
                            <a:srgbClr val="000000"/>
                          </a:solidFill>
                          <a:effectLst/>
                          <a:latin typeface="Calibri"/>
                        </a:rPr>
                        <a:t>cdef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55494">
                <a:tc>
                  <a:txBody>
                    <a:bodyPr/>
                    <a:lstStyle/>
                    <a:p>
                      <a:pPr algn="l" rtl="0" fontAlgn="ctr"/>
                      <a:r>
                        <a:rPr lang="en-US" sz="1600" b="1" i="0" u="none" strike="noStrike" dirty="0">
                          <a:solidFill>
                            <a:srgbClr val="000000"/>
                          </a:solidFill>
                          <a:effectLst/>
                          <a:latin typeface="Arial"/>
                        </a:rPr>
                        <a:t>Prowl 4 qt. + Chateau 12 oz. + P,  Rely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ctr" rtl="0" fontAlgn="ctr"/>
                      <a:r>
                        <a:rPr lang="en-US" sz="2400" b="1" i="0" u="none" strike="noStrike" dirty="0">
                          <a:solidFill>
                            <a:srgbClr val="000000"/>
                          </a:solidFill>
                          <a:effectLst/>
                          <a:latin typeface="Arial"/>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ctr" rtl="0" fontAlgn="ctr"/>
                      <a:r>
                        <a:rPr lang="en-US" sz="2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l" rtl="0" fontAlgn="ctr"/>
                      <a:r>
                        <a:rPr lang="en-US" sz="2400" b="1" i="0" u="none" strike="noStrike" dirty="0" smtClean="0">
                          <a:solidFill>
                            <a:srgbClr val="000000"/>
                          </a:solidFill>
                          <a:effectLst/>
                          <a:latin typeface="Calibri"/>
                        </a:rPr>
                        <a:t>21  cd</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l" rtl="0" fontAlgn="ctr"/>
                      <a:r>
                        <a:rPr lang="en-US" sz="2400" b="1" i="0" u="none" strike="noStrike" dirty="0" smtClean="0">
                          <a:solidFill>
                            <a:srgbClr val="000000"/>
                          </a:solidFill>
                          <a:effectLst/>
                          <a:latin typeface="Calibri"/>
                        </a:rPr>
                        <a:t>6.5 </a:t>
                      </a:r>
                      <a:r>
                        <a:rPr lang="en-US" sz="2400" b="1" i="0" u="none" strike="noStrike" dirty="0" err="1" smtClean="0">
                          <a:solidFill>
                            <a:srgbClr val="000000"/>
                          </a:solidFill>
                          <a:effectLst/>
                          <a:latin typeface="Calibri"/>
                        </a:rPr>
                        <a:t>abcd</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255494">
                <a:tc>
                  <a:txBody>
                    <a:bodyPr/>
                    <a:lstStyle/>
                    <a:p>
                      <a:pPr algn="l" rtl="0" fontAlgn="ctr"/>
                      <a:r>
                        <a:rPr lang="en-US" sz="1600" b="1" i="0" u="none" strike="noStrike" dirty="0">
                          <a:solidFill>
                            <a:srgbClr val="000000"/>
                          </a:solidFill>
                          <a:effectLst/>
                          <a:latin typeface="Arial"/>
                        </a:rPr>
                        <a:t>Surflan 3 qt. + Chateau 12 oz. + P, Rely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ctr" rtl="0" fontAlgn="ctr"/>
                      <a:r>
                        <a:rPr lang="en-US" sz="2400" b="1" i="0" u="none" strike="noStrike" dirty="0">
                          <a:solidFill>
                            <a:srgbClr val="000000"/>
                          </a:solidFill>
                          <a:effectLst/>
                          <a:latin typeface="Arial"/>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ctr" rtl="0" fontAlgn="ctr"/>
                      <a:r>
                        <a:rPr lang="en-US" sz="2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l" rtl="0" fontAlgn="ctr"/>
                      <a:r>
                        <a:rPr lang="en-US" sz="2400" b="1" i="0" u="none" strike="noStrike" dirty="0" smtClean="0">
                          <a:solidFill>
                            <a:srgbClr val="000000"/>
                          </a:solidFill>
                          <a:effectLst/>
                          <a:latin typeface="Calibri"/>
                        </a:rPr>
                        <a:t>17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algn="l" rtl="0" fontAlgn="ctr"/>
                      <a:r>
                        <a:rPr lang="en-US" sz="2400" b="1" i="0" u="none" strike="noStrike" dirty="0" smtClean="0">
                          <a:solidFill>
                            <a:srgbClr val="000000"/>
                          </a:solidFill>
                          <a:effectLst/>
                          <a:latin typeface="Calibri"/>
                        </a:rPr>
                        <a:t>6.1 </a:t>
                      </a:r>
                      <a:r>
                        <a:rPr lang="en-US" sz="2400" b="1" i="0" u="none" strike="noStrike" dirty="0" err="1" smtClean="0">
                          <a:solidFill>
                            <a:srgbClr val="000000"/>
                          </a:solidFill>
                          <a:effectLst/>
                          <a:latin typeface="Calibri"/>
                        </a:rPr>
                        <a:t>bcdef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255494">
                <a:tc>
                  <a:txBody>
                    <a:bodyPr/>
                    <a:lstStyle/>
                    <a:p>
                      <a:pPr algn="l" rtl="0" fontAlgn="ctr"/>
                      <a:r>
                        <a:rPr lang="en-US" sz="1600" b="1" i="0" u="none" strike="noStrike" dirty="0">
                          <a:solidFill>
                            <a:srgbClr val="000000"/>
                          </a:solidFill>
                          <a:effectLst/>
                          <a:latin typeface="Arial"/>
                        </a:rPr>
                        <a:t>Prowl 4 qt. + GoalTender 3 </a:t>
                      </a:r>
                      <a:r>
                        <a:rPr lang="en-US" sz="1600" b="1" i="0" u="none" strike="noStrike" dirty="0" err="1">
                          <a:solidFill>
                            <a:srgbClr val="000000"/>
                          </a:solidFill>
                          <a:effectLst/>
                          <a:latin typeface="Arial"/>
                        </a:rPr>
                        <a:t>pt</a:t>
                      </a:r>
                      <a:r>
                        <a:rPr lang="en-US" sz="1600" b="1" i="0" u="none" strike="noStrike" dirty="0">
                          <a:solidFill>
                            <a:srgbClr val="000000"/>
                          </a:solidFill>
                          <a:effectLst/>
                          <a:latin typeface="Arial"/>
                        </a:rPr>
                        <a:t> + P, Rely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2400" b="1" i="0" u="none" strike="noStrike">
                          <a:solidFill>
                            <a:srgbClr val="000000"/>
                          </a:solidFill>
                          <a:effectLst/>
                          <a:latin typeface="Arial"/>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2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rtl="0" fontAlgn="ctr"/>
                      <a:r>
                        <a:rPr lang="en-US" sz="2400" b="1" i="0" u="none" strike="noStrike" dirty="0" smtClean="0">
                          <a:solidFill>
                            <a:srgbClr val="000000"/>
                          </a:solidFill>
                          <a:effectLst/>
                          <a:latin typeface="Calibri"/>
                        </a:rPr>
                        <a:t>  8        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rtl="0" fontAlgn="ctr"/>
                      <a:r>
                        <a:rPr lang="en-US" sz="2400" b="1" i="0" u="none" strike="noStrike" dirty="0" smtClean="0">
                          <a:solidFill>
                            <a:srgbClr val="000000"/>
                          </a:solidFill>
                          <a:effectLst/>
                          <a:latin typeface="Calibri"/>
                        </a:rPr>
                        <a:t>6.3 </a:t>
                      </a:r>
                      <a:r>
                        <a:rPr lang="en-US" sz="2400" b="1" i="0" u="none" strike="noStrike" dirty="0" err="1" smtClean="0">
                          <a:solidFill>
                            <a:srgbClr val="000000"/>
                          </a:solidFill>
                          <a:effectLst/>
                          <a:latin typeface="Calibri"/>
                        </a:rPr>
                        <a:t>bcde</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1522">
                <a:tc>
                  <a:txBody>
                    <a:bodyPr/>
                    <a:lstStyle/>
                    <a:p>
                      <a:pPr algn="l" rtl="0" fontAlgn="ctr"/>
                      <a:r>
                        <a:rPr lang="en-US" sz="1600" b="1" i="0" u="none" strike="noStrike" dirty="0">
                          <a:solidFill>
                            <a:srgbClr val="000000"/>
                          </a:solidFill>
                          <a:effectLst/>
                          <a:latin typeface="Arial"/>
                        </a:rPr>
                        <a:t>Surflan 3 qt. + Goal Tender 3 pt. + P, Rely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ctr"/>
                      <a:r>
                        <a:rPr lang="en-US" sz="2400" b="1" i="0" u="none" strike="noStrike" dirty="0">
                          <a:solidFill>
                            <a:srgbClr val="000000"/>
                          </a:solidFill>
                          <a:effectLst/>
                          <a:latin typeface="Arial"/>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ctr"/>
                      <a:r>
                        <a:rPr lang="en-US" sz="24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rtl="0" fontAlgn="ctr"/>
                      <a:r>
                        <a:rPr lang="en-US" sz="2400" b="1" i="0" u="none" strike="noStrike" dirty="0" smtClean="0">
                          <a:solidFill>
                            <a:srgbClr val="000000"/>
                          </a:solidFill>
                          <a:effectLst/>
                          <a:latin typeface="Calibri"/>
                        </a:rPr>
                        <a:t>11     </a:t>
                      </a:r>
                      <a:r>
                        <a:rPr lang="en-US" sz="2400" b="1" i="0" u="none" strike="noStrike" dirty="0" err="1" smtClean="0">
                          <a:solidFill>
                            <a:srgbClr val="000000"/>
                          </a:solidFill>
                          <a:effectLst/>
                          <a:latin typeface="Calibri"/>
                        </a:rPr>
                        <a:t>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rtl="0" fontAlgn="ctr"/>
                      <a:r>
                        <a:rPr lang="en-US" sz="2400" b="1" i="0" u="none" strike="noStrike" dirty="0" smtClean="0">
                          <a:solidFill>
                            <a:srgbClr val="000000"/>
                          </a:solidFill>
                          <a:effectLst/>
                          <a:latin typeface="Calibri"/>
                        </a:rPr>
                        <a:t>6.8 </a:t>
                      </a:r>
                      <a:r>
                        <a:rPr lang="en-US" sz="2400" b="1" i="0" u="none" strike="noStrike" dirty="0" err="1" smtClean="0">
                          <a:solidFill>
                            <a:srgbClr val="000000"/>
                          </a:solidFill>
                          <a:effectLst/>
                          <a:latin typeface="Calibri"/>
                        </a:rPr>
                        <a:t>ab</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5494">
                <a:tc>
                  <a:txBody>
                    <a:bodyPr/>
                    <a:lstStyle/>
                    <a:p>
                      <a:pPr algn="l" rtl="0" fontAlgn="ctr"/>
                      <a:r>
                        <a:rPr lang="en-US" sz="1600" b="1" i="0" u="none" strike="noStrike" dirty="0">
                          <a:solidFill>
                            <a:srgbClr val="000000"/>
                          </a:solidFill>
                          <a:effectLst/>
                          <a:latin typeface="Arial"/>
                        </a:rPr>
                        <a:t>Prowl 4 qt. + glyphosate (G)*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B3"/>
                    </a:solidFill>
                  </a:tcPr>
                </a:tc>
                <a:tc>
                  <a:txBody>
                    <a:bodyPr/>
                    <a:lstStyle/>
                    <a:p>
                      <a:pPr algn="ctr" rtl="0" fontAlgn="ctr"/>
                      <a:r>
                        <a:rPr lang="en-US" sz="2400" b="1" i="0" u="none" strike="noStrike" dirty="0">
                          <a:solidFill>
                            <a:srgbClr val="000000"/>
                          </a:solidFill>
                          <a:effectLst/>
                          <a:latin typeface="Arial"/>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B3"/>
                    </a:solidFill>
                  </a:tcPr>
                </a:tc>
                <a:tc>
                  <a:txBody>
                    <a:bodyPr/>
                    <a:lstStyle/>
                    <a:p>
                      <a:pPr algn="ctr" rtl="0" fontAlgn="ctr"/>
                      <a:r>
                        <a:rPr lang="en-US" sz="2400" b="1"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B3"/>
                    </a:solidFill>
                  </a:tcPr>
                </a:tc>
                <a:tc>
                  <a:txBody>
                    <a:bodyPr/>
                    <a:lstStyle/>
                    <a:p>
                      <a:pPr algn="l" rtl="0" fontAlgn="ctr"/>
                      <a:r>
                        <a:rPr lang="en-US" sz="2400" b="1" i="0" u="none" strike="noStrike" dirty="0" smtClean="0">
                          <a:solidFill>
                            <a:srgbClr val="000000"/>
                          </a:solidFill>
                          <a:effectLst/>
                          <a:latin typeface="Calibri"/>
                        </a:rPr>
                        <a:t>14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B3"/>
                    </a:solidFill>
                  </a:tcPr>
                </a:tc>
                <a:tc>
                  <a:txBody>
                    <a:bodyPr/>
                    <a:lstStyle/>
                    <a:p>
                      <a:pPr algn="l" rtl="0" fontAlgn="ctr"/>
                      <a:r>
                        <a:rPr lang="en-US" sz="2400" b="1" i="0" u="none" strike="noStrike" dirty="0" smtClean="0">
                          <a:solidFill>
                            <a:srgbClr val="000000"/>
                          </a:solidFill>
                          <a:effectLst/>
                          <a:latin typeface="Calibri"/>
                        </a:rPr>
                        <a:t>7.7 a</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B3"/>
                    </a:solidFill>
                  </a:tcPr>
                </a:tc>
              </a:tr>
              <a:tr h="255494">
                <a:tc>
                  <a:txBody>
                    <a:bodyPr/>
                    <a:lstStyle/>
                    <a:p>
                      <a:pPr algn="l" rtl="0" fontAlgn="ctr"/>
                      <a:r>
                        <a:rPr lang="fr-FR" sz="1600" b="1" i="0" u="none" strike="noStrike" dirty="0" err="1">
                          <a:solidFill>
                            <a:srgbClr val="000000"/>
                          </a:solidFill>
                          <a:effectLst/>
                          <a:latin typeface="Arial"/>
                        </a:rPr>
                        <a:t>Prowl</a:t>
                      </a:r>
                      <a:r>
                        <a:rPr lang="fr-FR" sz="1600" b="1" i="0" u="none" strike="noStrike" dirty="0">
                          <a:solidFill>
                            <a:srgbClr val="000000"/>
                          </a:solidFill>
                          <a:effectLst/>
                          <a:latin typeface="Arial"/>
                        </a:rPr>
                        <a:t> 4 </a:t>
                      </a:r>
                      <a:r>
                        <a:rPr lang="fr-FR" sz="1600" b="1" i="0" u="none" strike="noStrike" dirty="0" err="1">
                          <a:solidFill>
                            <a:srgbClr val="000000"/>
                          </a:solidFill>
                          <a:effectLst/>
                          <a:latin typeface="Arial"/>
                        </a:rPr>
                        <a:t>qt</a:t>
                      </a:r>
                      <a:r>
                        <a:rPr lang="fr-FR" sz="1600" b="1" i="0" u="none" strike="noStrike" dirty="0">
                          <a:solidFill>
                            <a:srgbClr val="000000"/>
                          </a:solidFill>
                          <a:effectLst/>
                          <a:latin typeface="Arial"/>
                        </a:rPr>
                        <a:t>. + </a:t>
                      </a:r>
                      <a:r>
                        <a:rPr lang="fr-FR" sz="1600" b="1" i="0" u="none" strike="noStrike" dirty="0" err="1">
                          <a:solidFill>
                            <a:srgbClr val="000000"/>
                          </a:solidFill>
                          <a:effectLst/>
                          <a:latin typeface="Arial"/>
                        </a:rPr>
                        <a:t>Chateau</a:t>
                      </a:r>
                      <a:r>
                        <a:rPr lang="fr-FR" sz="1600" b="1" i="0" u="none" strike="noStrike" dirty="0">
                          <a:solidFill>
                            <a:srgbClr val="000000"/>
                          </a:solidFill>
                          <a:effectLst/>
                          <a:latin typeface="Arial"/>
                        </a:rPr>
                        <a:t> 12 oz. + 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algn="ctr" rtl="0" fontAlgn="ctr"/>
                      <a:r>
                        <a:rPr lang="en-US" sz="2400" b="1" i="0" u="none" strike="noStrike" dirty="0">
                          <a:solidFill>
                            <a:srgbClr val="000000"/>
                          </a:solidFill>
                          <a:effectLst/>
                          <a:latin typeface="Arial"/>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algn="ctr" rtl="0" fontAlgn="ctr"/>
                      <a:r>
                        <a:rPr lang="en-US" sz="2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algn="l" rtl="0" fontAlgn="ctr"/>
                      <a:r>
                        <a:rPr lang="en-US" sz="2400" b="1" i="0" u="none" strike="noStrike" dirty="0" smtClean="0">
                          <a:solidFill>
                            <a:srgbClr val="000000"/>
                          </a:solidFill>
                          <a:effectLst/>
                          <a:latin typeface="Calibri"/>
                        </a:rPr>
                        <a:t>14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algn="l" rtl="0" fontAlgn="ctr"/>
                      <a:r>
                        <a:rPr lang="en-US" sz="2400" b="1" i="0" u="none" strike="noStrike" dirty="0" smtClean="0">
                          <a:solidFill>
                            <a:srgbClr val="000000"/>
                          </a:solidFill>
                          <a:effectLst/>
                          <a:latin typeface="Calibri"/>
                        </a:rPr>
                        <a:t>6.7 </a:t>
                      </a:r>
                      <a:r>
                        <a:rPr lang="en-US" sz="2400" b="1" i="0" u="none" strike="noStrike" dirty="0" err="1" smtClean="0">
                          <a:solidFill>
                            <a:srgbClr val="000000"/>
                          </a:solidFill>
                          <a:effectLst/>
                          <a:latin typeface="Calibri"/>
                        </a:rPr>
                        <a:t>abc</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255494">
                <a:tc>
                  <a:txBody>
                    <a:bodyPr/>
                    <a:lstStyle/>
                    <a:p>
                      <a:pPr algn="l" rtl="0" fontAlgn="ctr"/>
                      <a:r>
                        <a:rPr lang="fr-FR" sz="1600" b="1" i="0" u="none" strike="noStrike" dirty="0">
                          <a:solidFill>
                            <a:srgbClr val="000000"/>
                          </a:solidFill>
                          <a:effectLst/>
                          <a:latin typeface="Arial"/>
                        </a:rPr>
                        <a:t>Surflan 3 </a:t>
                      </a:r>
                      <a:r>
                        <a:rPr lang="fr-FR" sz="1600" b="1" i="0" u="none" strike="noStrike" dirty="0" err="1">
                          <a:solidFill>
                            <a:srgbClr val="000000"/>
                          </a:solidFill>
                          <a:effectLst/>
                          <a:latin typeface="Arial"/>
                        </a:rPr>
                        <a:t>qt</a:t>
                      </a:r>
                      <a:r>
                        <a:rPr lang="fr-FR" sz="1600" b="1" i="0" u="none" strike="noStrike" dirty="0">
                          <a:solidFill>
                            <a:srgbClr val="000000"/>
                          </a:solidFill>
                          <a:effectLst/>
                          <a:latin typeface="Arial"/>
                        </a:rPr>
                        <a:t>. + Matrix 4 oz. + 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ctr" rtl="0" fontAlgn="ctr"/>
                      <a:r>
                        <a:rPr lang="en-US" sz="2400" b="1" i="0" u="none" strike="noStrike" dirty="0">
                          <a:solidFill>
                            <a:srgbClr val="000000"/>
                          </a:solidFill>
                          <a:effectLst/>
                          <a:latin typeface="Arial"/>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ctr" rtl="0" fontAlgn="ctr"/>
                      <a:r>
                        <a:rPr lang="en-US" sz="2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l" rtl="0" fontAlgn="ctr"/>
                      <a:r>
                        <a:rPr lang="en-US" sz="2400" b="1" i="0" u="none" strike="noStrike" dirty="0" smtClean="0">
                          <a:solidFill>
                            <a:srgbClr val="000000"/>
                          </a:solidFill>
                          <a:effectLst/>
                          <a:latin typeface="Calibri"/>
                        </a:rPr>
                        <a:t>20  de</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l" rtl="0" fontAlgn="ctr"/>
                      <a:r>
                        <a:rPr lang="en-US" sz="2400" b="1" i="0" u="none" strike="noStrike" dirty="0" smtClean="0">
                          <a:solidFill>
                            <a:srgbClr val="000000"/>
                          </a:solidFill>
                          <a:effectLst/>
                          <a:latin typeface="Calibri"/>
                        </a:rPr>
                        <a:t>5.2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r>
              <a:tr h="294720">
                <a:tc>
                  <a:txBody>
                    <a:bodyPr/>
                    <a:lstStyle/>
                    <a:p>
                      <a:pPr algn="l" rtl="0" fontAlgn="ctr"/>
                      <a:r>
                        <a:rPr lang="en-US" sz="1600" b="1" i="0" u="none" strike="noStrike" dirty="0">
                          <a:solidFill>
                            <a:srgbClr val="000000"/>
                          </a:solidFill>
                          <a:effectLst/>
                          <a:latin typeface="Arial"/>
                        </a:rPr>
                        <a:t>Surflan 3 qt. + Matrix 4 oz. + </a:t>
                      </a:r>
                      <a:r>
                        <a:rPr lang="en-US" sz="1600" b="1" i="0" u="none" strike="noStrike" dirty="0" smtClean="0">
                          <a:solidFill>
                            <a:srgbClr val="000000"/>
                          </a:solidFill>
                          <a:effectLst/>
                          <a:latin typeface="Arial"/>
                        </a:rPr>
                        <a:t>Goaltender</a:t>
                      </a:r>
                    </a:p>
                    <a:p>
                      <a:pPr algn="l" rtl="0" fontAlgn="ctr"/>
                      <a:r>
                        <a:rPr lang="en-US" sz="1600" b="1" i="0" u="none" strike="noStrike" dirty="0" smtClean="0">
                          <a:solidFill>
                            <a:srgbClr val="000000"/>
                          </a:solidFill>
                          <a:effectLst/>
                          <a:latin typeface="Arial"/>
                        </a:rPr>
                        <a:t> </a:t>
                      </a:r>
                      <a:r>
                        <a:rPr lang="en-US" sz="1600" b="1" i="0" u="none" strike="noStrike" dirty="0">
                          <a:solidFill>
                            <a:srgbClr val="000000"/>
                          </a:solidFill>
                          <a:effectLst/>
                          <a:latin typeface="Arial"/>
                        </a:rPr>
                        <a:t>3 pt. + 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ctr" rtl="0" fontAlgn="ctr"/>
                      <a:r>
                        <a:rPr lang="en-US" sz="2400" b="1" i="0" u="none" strike="noStrike" dirty="0">
                          <a:solidFill>
                            <a:srgbClr val="000000"/>
                          </a:solidFill>
                          <a:effectLst/>
                          <a:latin typeface="Arial"/>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ctr" rtl="0" fontAlgn="ctr"/>
                      <a:r>
                        <a:rPr lang="en-US" sz="24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l" rtl="0" fontAlgn="ctr"/>
                      <a:r>
                        <a:rPr lang="en-US" sz="2400" b="1" i="0" u="none" strike="noStrike" dirty="0" smtClean="0">
                          <a:solidFill>
                            <a:srgbClr val="000000"/>
                          </a:solidFill>
                          <a:effectLst/>
                          <a:latin typeface="Calibri"/>
                        </a:rPr>
                        <a:t>14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algn="l" rtl="0" fontAlgn="ctr"/>
                      <a:r>
                        <a:rPr lang="en-US" sz="2400" b="1" i="0" u="none" strike="noStrike" dirty="0" smtClean="0">
                          <a:solidFill>
                            <a:srgbClr val="000000"/>
                          </a:solidFill>
                          <a:effectLst/>
                          <a:latin typeface="Calibri"/>
                        </a:rPr>
                        <a:t>5.2 </a:t>
                      </a:r>
                      <a:r>
                        <a:rPr lang="en-US" sz="2400" b="1" i="0" u="none" strike="noStrike" dirty="0" err="1" smtClean="0">
                          <a:solidFill>
                            <a:srgbClr val="000000"/>
                          </a:solidFill>
                          <a:effectLst/>
                          <a:latin typeface="Calibri"/>
                        </a:rPr>
                        <a:t>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r>
              <a:tr h="304800">
                <a:tc>
                  <a:txBody>
                    <a:bodyPr/>
                    <a:lstStyle/>
                    <a:p>
                      <a:pPr algn="l" rtl="0" fontAlgn="ctr"/>
                      <a:r>
                        <a:rPr lang="en-US" sz="1600" b="1" i="0" u="none" strike="noStrike" dirty="0">
                          <a:solidFill>
                            <a:srgbClr val="000000"/>
                          </a:solidFill>
                          <a:effectLst/>
                          <a:latin typeface="Arial"/>
                        </a:rPr>
                        <a:t>Sinbar 8 oz. + P, Rely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en-US" sz="2400" b="1" i="0" u="none" strike="noStrike" dirty="0">
                          <a:solidFill>
                            <a:srgbClr val="000000"/>
                          </a:solidFill>
                          <a:effectLst/>
                          <a:latin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en-US" sz="24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rtl="0" fontAlgn="ctr"/>
                      <a:r>
                        <a:rPr lang="en-US" sz="2400" b="1" i="0" u="none" strike="noStrike" dirty="0" smtClean="0">
                          <a:solidFill>
                            <a:srgbClr val="000000"/>
                          </a:solidFill>
                          <a:effectLst/>
                          <a:latin typeface="Calibri"/>
                        </a:rPr>
                        <a:t>17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rtl="0" fontAlgn="ctr"/>
                      <a:r>
                        <a:rPr lang="en-US" sz="2400" b="1" i="0" u="none" strike="noStrike" dirty="0" smtClean="0">
                          <a:solidFill>
                            <a:srgbClr val="000000"/>
                          </a:solidFill>
                          <a:effectLst/>
                          <a:latin typeface="Calibri"/>
                        </a:rPr>
                        <a:t>5.0  </a:t>
                      </a:r>
                      <a:r>
                        <a:rPr lang="en-US" sz="2400" b="1" i="0" u="none" strike="noStrike" dirty="0" err="1" smtClean="0">
                          <a:solidFill>
                            <a:srgbClr val="000000"/>
                          </a:solidFill>
                          <a:effectLst/>
                          <a:latin typeface="Calibri"/>
                        </a:rPr>
                        <a:t>fg</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10408">
                <a:tc>
                  <a:txBody>
                    <a:bodyPr/>
                    <a:lstStyle/>
                    <a:p>
                      <a:pPr algn="l" rtl="0" fontAlgn="ctr"/>
                      <a:r>
                        <a:rPr lang="en-US" sz="1600" b="1" i="0" u="none" strike="noStrike" dirty="0">
                          <a:solidFill>
                            <a:srgbClr val="000000"/>
                          </a:solidFill>
                          <a:effectLst/>
                          <a:latin typeface="Arial"/>
                        </a:rPr>
                        <a:t>paraquat, Rely - Post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2400" b="1" i="0" u="none" strike="noStrike" dirty="0">
                          <a:solidFill>
                            <a:srgbClr val="000000"/>
                          </a:solidFill>
                          <a:effectLst/>
                          <a:latin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24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2400" b="1" i="0" u="none" strike="noStrike" dirty="0" smtClean="0">
                          <a:solidFill>
                            <a:srgbClr val="000000"/>
                          </a:solidFill>
                          <a:effectLst/>
                          <a:latin typeface="Calibri"/>
                        </a:rPr>
                        <a:t>37 </a:t>
                      </a:r>
                      <a:r>
                        <a:rPr lang="en-US" sz="2400" b="1" i="0" u="none" strike="noStrike" dirty="0" err="1" smtClean="0">
                          <a:solidFill>
                            <a:srgbClr val="000000"/>
                          </a:solidFill>
                          <a:effectLst/>
                          <a:latin typeface="Calibri"/>
                        </a:rPr>
                        <a:t>bc</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2400" b="1" i="0" u="none" strike="noStrike" dirty="0" smtClean="0">
                          <a:solidFill>
                            <a:srgbClr val="000000"/>
                          </a:solidFill>
                          <a:effectLst/>
                          <a:latin typeface="Calibri"/>
                        </a:rPr>
                        <a:t>5.3 </a:t>
                      </a:r>
                      <a:r>
                        <a:rPr lang="en-US" sz="2400" b="1" i="0" u="none" strike="noStrike" dirty="0" err="1" smtClean="0">
                          <a:solidFill>
                            <a:srgbClr val="000000"/>
                          </a:solidFill>
                          <a:effectLst/>
                          <a:latin typeface="Calibri"/>
                        </a:rPr>
                        <a:t>def</a:t>
                      </a:r>
                      <a:endParaRPr lang="en-US"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Title 2"/>
          <p:cNvSpPr>
            <a:spLocks noGrp="1"/>
          </p:cNvSpPr>
          <p:nvPr>
            <p:ph type="title"/>
          </p:nvPr>
        </p:nvSpPr>
        <p:spPr>
          <a:xfrm>
            <a:off x="304800" y="152400"/>
            <a:ext cx="8686800" cy="685800"/>
          </a:xfrm>
        </p:spPr>
        <p:txBody>
          <a:bodyPr>
            <a:normAutofit/>
          </a:bodyPr>
          <a:lstStyle/>
          <a:p>
            <a:r>
              <a:rPr lang="en-US" b="1" dirty="0">
                <a:solidFill>
                  <a:srgbClr val="000000"/>
                </a:solidFill>
                <a:effectLst/>
                <a:latin typeface="Arial"/>
                <a:ea typeface="Calibri"/>
                <a:cs typeface="Times New Roman"/>
              </a:rPr>
              <a:t>2</a:t>
            </a:r>
            <a:r>
              <a:rPr lang="en-US" b="1" baseline="30000" dirty="0">
                <a:solidFill>
                  <a:srgbClr val="000000"/>
                </a:solidFill>
                <a:effectLst/>
                <a:latin typeface="Arial"/>
                <a:ea typeface="Calibri"/>
                <a:cs typeface="Times New Roman"/>
              </a:rPr>
              <a:t>nd</a:t>
            </a:r>
            <a:r>
              <a:rPr lang="en-US" b="1" dirty="0">
                <a:solidFill>
                  <a:srgbClr val="000000"/>
                </a:solidFill>
                <a:effectLst/>
                <a:latin typeface="Arial"/>
                <a:ea typeface="Calibri"/>
                <a:cs typeface="Times New Roman"/>
              </a:rPr>
              <a:t> leaf Summary – Lamont </a:t>
            </a:r>
            <a:r>
              <a:rPr lang="en-US" b="1" dirty="0" smtClean="0">
                <a:solidFill>
                  <a:srgbClr val="000000"/>
                </a:solidFill>
                <a:effectLst/>
                <a:latin typeface="Arial"/>
                <a:ea typeface="Calibri"/>
                <a:cs typeface="Times New Roman"/>
              </a:rPr>
              <a:t>2012</a:t>
            </a:r>
            <a:endParaRPr lang="en-US" dirty="0"/>
          </a:p>
        </p:txBody>
      </p:sp>
      <p:sp>
        <p:nvSpPr>
          <p:cNvPr id="4" name="Rectangle 3"/>
          <p:cNvSpPr/>
          <p:nvPr/>
        </p:nvSpPr>
        <p:spPr>
          <a:xfrm>
            <a:off x="304800" y="4191000"/>
            <a:ext cx="8686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6475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2040384"/>
              </p:ext>
            </p:extLst>
          </p:nvPr>
        </p:nvGraphicFramePr>
        <p:xfrm>
          <a:off x="304801" y="228605"/>
          <a:ext cx="8534399" cy="6262862"/>
        </p:xfrm>
        <a:graphic>
          <a:graphicData uri="http://schemas.openxmlformats.org/drawingml/2006/table">
            <a:tbl>
              <a:tblPr/>
              <a:tblGrid>
                <a:gridCol w="3809999"/>
                <a:gridCol w="838200"/>
                <a:gridCol w="914400"/>
                <a:gridCol w="1219200"/>
                <a:gridCol w="1752600"/>
              </a:tblGrid>
              <a:tr h="361779">
                <a:tc gridSpan="5">
                  <a:txBody>
                    <a:bodyPr/>
                    <a:lstStyle/>
                    <a:p>
                      <a:pPr marL="0" marR="0" algn="ctr">
                        <a:lnSpc>
                          <a:spcPct val="115000"/>
                        </a:lnSpc>
                        <a:spcBef>
                          <a:spcPts val="0"/>
                        </a:spcBef>
                        <a:spcAft>
                          <a:spcPts val="0"/>
                        </a:spcAft>
                      </a:pPr>
                      <a:r>
                        <a:rPr lang="en-US" sz="2000" b="1" dirty="0" smtClean="0">
                          <a:solidFill>
                            <a:srgbClr val="0070C0"/>
                          </a:solidFill>
                          <a:latin typeface="Arial"/>
                          <a:ea typeface="Calibri"/>
                          <a:cs typeface="Times New Roman"/>
                        </a:rPr>
                        <a:t>Mason </a:t>
                      </a:r>
                      <a:r>
                        <a:rPr lang="en-US" sz="2000" b="1" dirty="0">
                          <a:solidFill>
                            <a:srgbClr val="0070C0"/>
                          </a:solidFill>
                          <a:latin typeface="Arial"/>
                          <a:ea typeface="Calibri"/>
                          <a:cs typeface="Times New Roman"/>
                        </a:rPr>
                        <a:t>Farms - established 1 year</a:t>
                      </a:r>
                      <a:endParaRPr lang="en-US" sz="2000" b="1" dirty="0">
                        <a:solidFill>
                          <a:srgbClr val="0070C0"/>
                        </a:solidFill>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9816">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Times New Roman"/>
                        </a:rPr>
                        <a:t>Treatment</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Calibri"/>
                          <a:cs typeface="Times New Roman"/>
                        </a:rPr>
                        <a:t>Residuals applied April 22 alone followed by P or G</a:t>
                      </a:r>
                      <a:endParaRPr lang="en-US" sz="2800" b="1" dirty="0" smtClean="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latin typeface="Arial"/>
                          <a:ea typeface="Calibri"/>
                          <a:cs typeface="Times New Roman"/>
                        </a:rPr>
                        <a:t>DAT</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b="1" dirty="0">
                          <a:solidFill>
                            <a:srgbClr val="000000"/>
                          </a:solidFill>
                          <a:latin typeface="Arial"/>
                          <a:ea typeface="Calibri"/>
                          <a:cs typeface="Times New Roman"/>
                        </a:rPr>
                        <a:t># P </a:t>
                      </a:r>
                      <a:r>
                        <a:rPr lang="en-US" sz="1600" b="1" dirty="0" smtClean="0">
                          <a:solidFill>
                            <a:srgbClr val="000000"/>
                          </a:solidFill>
                          <a:latin typeface="Arial"/>
                          <a:ea typeface="Calibri"/>
                          <a:cs typeface="Times New Roman"/>
                        </a:rPr>
                        <a:t> sprays</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latin typeface="Arial"/>
                          <a:ea typeface="Calibri"/>
                          <a:cs typeface="Times New Roman"/>
                        </a:rPr>
                        <a:t>Average </a:t>
                      </a:r>
                      <a:r>
                        <a:rPr lang="en-US" sz="1600" b="1" dirty="0" smtClean="0">
                          <a:solidFill>
                            <a:srgbClr val="000000"/>
                          </a:solidFill>
                          <a:latin typeface="Arial"/>
                          <a:ea typeface="Calibri"/>
                          <a:cs typeface="Times New Roman"/>
                        </a:rPr>
                        <a:t>  % WC</a:t>
                      </a:r>
                      <a:r>
                        <a:rPr lang="en-US" sz="2800" b="1" baseline="14000" dirty="0" smtClean="0">
                          <a:solidFill>
                            <a:srgbClr val="000000"/>
                          </a:solidFill>
                          <a:latin typeface="Arial"/>
                          <a:ea typeface="Calibri"/>
                          <a:cs typeface="Times New Roman"/>
                        </a:rPr>
                        <a:t>*</a:t>
                      </a:r>
                      <a:endParaRPr lang="en-US" sz="2800" b="1" baseline="14000"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i="0" u="none" strike="noStrike" dirty="0" smtClean="0">
                          <a:solidFill>
                            <a:srgbClr val="000000"/>
                          </a:solidFill>
                          <a:effectLst/>
                          <a:latin typeface="Calibri"/>
                        </a:rPr>
                        <a:t>TCA</a:t>
                      </a: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Untreated</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endParaRPr lang="en-US" sz="1800" b="1" dirty="0">
                        <a:solidFill>
                          <a:srgbClr val="000000"/>
                        </a:solidFill>
                        <a:latin typeface="Arial"/>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82 </a:t>
                      </a:r>
                      <a:r>
                        <a:rPr lang="en-US" sz="1800" b="1" dirty="0">
                          <a:solidFill>
                            <a:srgbClr val="000000"/>
                          </a:solidFill>
                          <a:latin typeface="Arial"/>
                          <a:ea typeface="Calibri"/>
                          <a:cs typeface="Times New Roman"/>
                        </a:rPr>
                        <a:t>A</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3.2     </a:t>
                      </a:r>
                      <a:r>
                        <a:rPr lang="en-US" sz="2000" b="1" i="0" u="none" strike="noStrike" kern="1200" baseline="0" dirty="0" smtClean="0">
                          <a:solidFill>
                            <a:srgbClr val="000000"/>
                          </a:solidFill>
                          <a:effectLst/>
                          <a:latin typeface="Arial"/>
                          <a:ea typeface="Calibri"/>
                          <a:cs typeface="Times New Roman"/>
                        </a:rPr>
                        <a:t>  </a:t>
                      </a:r>
                      <a:r>
                        <a:rPr lang="en-US" sz="2000" b="1" i="0" u="none" strike="noStrike" kern="1200" dirty="0" smtClean="0">
                          <a:solidFill>
                            <a:srgbClr val="000000"/>
                          </a:solidFill>
                          <a:effectLst/>
                          <a:latin typeface="Arial"/>
                          <a:ea typeface="Calibri"/>
                          <a:cs typeface="Times New Roman"/>
                        </a:rPr>
                        <a:t> d</a:t>
                      </a:r>
                      <a:endParaRPr lang="en-US" sz="1800" b="0" i="0" u="none" strike="noStrike" dirty="0">
                        <a:effectLst/>
                        <a:latin typeface="Arial"/>
                      </a:endParaRPr>
                    </a:p>
                  </a:txBody>
                  <a:tcPr marL="51943" marR="51943"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30</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12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4.8  </a:t>
                      </a:r>
                      <a:r>
                        <a:rPr lang="en-US" sz="2000" b="1" i="0" u="none" strike="noStrike" kern="1200" dirty="0" err="1" smtClean="0">
                          <a:solidFill>
                            <a:srgbClr val="000000"/>
                          </a:solidFill>
                          <a:effectLst/>
                          <a:latin typeface="Arial"/>
                          <a:ea typeface="Calibri"/>
                          <a:cs typeface="Times New Roman"/>
                        </a:rPr>
                        <a:t>abc</a:t>
                      </a:r>
                      <a:endParaRPr lang="en-US" sz="1800" b="0" i="0" u="none" strike="noStrike" dirty="0">
                        <a:effectLst/>
                        <a:latin typeface="Arial"/>
                      </a:endParaRPr>
                    </a:p>
                  </a:txBody>
                  <a:tcPr marL="51943" marR="51943"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30</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17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5.9  a</a:t>
                      </a:r>
                      <a:endParaRPr lang="en-US" sz="1800" b="0" i="0" u="none" strike="noStrike" dirty="0">
                        <a:effectLst/>
                        <a:latin typeface="Arial"/>
                      </a:endParaRPr>
                    </a:p>
                  </a:txBody>
                  <a:tcPr marL="51943" marR="51943"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ECFF"/>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Chateau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11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5.1  </a:t>
                      </a:r>
                      <a:r>
                        <a:rPr lang="en-US" sz="2000" b="1" i="0" u="none" strike="noStrike" kern="1200" dirty="0" err="1" smtClean="0">
                          <a:solidFill>
                            <a:srgbClr val="000000"/>
                          </a:solidFill>
                          <a:effectLst/>
                          <a:latin typeface="Arial"/>
                          <a:ea typeface="Calibri"/>
                          <a:cs typeface="Times New Roman"/>
                        </a:rPr>
                        <a:t>abc</a:t>
                      </a:r>
                      <a:endParaRPr lang="en-US" sz="1800" b="0" i="0" u="none" strike="noStrike" dirty="0">
                        <a:effectLst/>
                        <a:latin typeface="Arial"/>
                      </a:endParaRPr>
                    </a:p>
                  </a:txBody>
                  <a:tcPr marL="51943" marR="51943"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Chateau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D9F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7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4.8  </a:t>
                      </a:r>
                      <a:r>
                        <a:rPr lang="en-US" sz="2000" b="1" i="0" u="none" strike="noStrike" kern="1200" dirty="0" err="1" smtClean="0">
                          <a:solidFill>
                            <a:srgbClr val="000000"/>
                          </a:solidFill>
                          <a:effectLst/>
                          <a:latin typeface="Arial"/>
                          <a:ea typeface="Calibri"/>
                          <a:cs typeface="Times New Roman"/>
                        </a:rPr>
                        <a:t>abc</a:t>
                      </a:r>
                      <a:endParaRPr lang="en-US" sz="1800" b="0" i="0" u="none" strike="noStrike" dirty="0">
                        <a:effectLst/>
                        <a:latin typeface="Arial"/>
                      </a:endParaRPr>
                    </a:p>
                  </a:txBody>
                  <a:tcPr marL="51943" marR="51943"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610936">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GoalTender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82</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12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5.1  </a:t>
                      </a:r>
                      <a:r>
                        <a:rPr lang="en-US" sz="2000" b="1" i="0" u="none" strike="noStrike" kern="1200" dirty="0" err="1" smtClean="0">
                          <a:solidFill>
                            <a:srgbClr val="000000"/>
                          </a:solidFill>
                          <a:effectLst/>
                          <a:latin typeface="Arial"/>
                          <a:ea typeface="Calibri"/>
                          <a:cs typeface="Times New Roman"/>
                        </a:rPr>
                        <a:t>abc</a:t>
                      </a:r>
                      <a:endParaRPr lang="en-US" sz="1800" b="0" i="0" u="none" strike="noStrike" dirty="0">
                        <a:effectLst/>
                        <a:latin typeface="Arial"/>
                      </a:endParaRPr>
                    </a:p>
                  </a:txBody>
                  <a:tcPr marL="51943" marR="51943"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Goaltender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76</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16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rtl="0" eaLnBrk="1" fontAlgn="t" latinLnBrk="0" hangingPunct="1">
                        <a:lnSpc>
                          <a:spcPct val="115000"/>
                        </a:lnSpc>
                        <a:spcBef>
                          <a:spcPts val="300"/>
                        </a:spcBef>
                        <a:spcAft>
                          <a:spcPts val="0"/>
                        </a:spcAft>
                      </a:pPr>
                      <a:r>
                        <a:rPr lang="en-US" sz="2000" b="1" i="0" u="none" strike="noStrike" kern="1200" dirty="0" smtClean="0">
                          <a:solidFill>
                            <a:srgbClr val="000000"/>
                          </a:solidFill>
                          <a:effectLst/>
                          <a:latin typeface="Arial"/>
                          <a:ea typeface="Calibri"/>
                          <a:cs typeface="Times New Roman"/>
                        </a:rPr>
                        <a:t>5.0  </a:t>
                      </a:r>
                      <a:r>
                        <a:rPr lang="en-US" sz="2000" b="1" i="0" u="none" strike="noStrike" kern="1200" dirty="0" err="1" smtClean="0">
                          <a:solidFill>
                            <a:srgbClr val="000000"/>
                          </a:solidFill>
                          <a:effectLst/>
                          <a:latin typeface="Arial"/>
                          <a:ea typeface="Calibri"/>
                          <a:cs typeface="Times New Roman"/>
                        </a:rPr>
                        <a:t>abc</a:t>
                      </a:r>
                      <a:endParaRPr lang="en-US" sz="1800" b="0" i="0" u="none" strike="noStrike" dirty="0">
                        <a:effectLst/>
                        <a:latin typeface="Arial"/>
                      </a:endParaRPr>
                    </a:p>
                  </a:txBody>
                  <a:tcPr marL="51943" marR="51943"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Sinbar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87</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8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l">
                        <a:lnSpc>
                          <a:spcPct val="115000"/>
                        </a:lnSpc>
                        <a:spcBef>
                          <a:spcPts val="300"/>
                        </a:spcBef>
                        <a:spcAft>
                          <a:spcPts val="0"/>
                        </a:spcAft>
                      </a:pPr>
                      <a:r>
                        <a:rPr lang="en-US" sz="2000" b="1" dirty="0" smtClean="0">
                          <a:solidFill>
                            <a:srgbClr val="000000"/>
                          </a:solidFill>
                          <a:latin typeface="Arial"/>
                          <a:ea typeface="Calibri"/>
                          <a:cs typeface="Times New Roman"/>
                        </a:rPr>
                        <a:t>4.6  </a:t>
                      </a:r>
                      <a:r>
                        <a:rPr lang="en-US" sz="2000" b="1" dirty="0" err="1" smtClean="0">
                          <a:solidFill>
                            <a:srgbClr val="000000"/>
                          </a:solidFill>
                          <a:latin typeface="Arial"/>
                          <a:ea typeface="Calibri"/>
                          <a:cs typeface="Times New Roman"/>
                        </a:rPr>
                        <a:t>abc</a:t>
                      </a:r>
                      <a:endParaRPr lang="en-US" sz="20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diuron + simazine + P</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73</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19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l">
                        <a:lnSpc>
                          <a:spcPct val="115000"/>
                        </a:lnSpc>
                        <a:spcBef>
                          <a:spcPts val="300"/>
                        </a:spcBef>
                        <a:spcAft>
                          <a:spcPts val="0"/>
                        </a:spcAft>
                      </a:pPr>
                      <a:r>
                        <a:rPr lang="en-US" sz="2000" b="1" dirty="0" smtClean="0">
                          <a:solidFill>
                            <a:srgbClr val="000000"/>
                          </a:solidFill>
                          <a:latin typeface="Arial"/>
                          <a:ea typeface="Calibri"/>
                          <a:cs typeface="Times New Roman"/>
                        </a:rPr>
                        <a:t>4.8  </a:t>
                      </a:r>
                      <a:r>
                        <a:rPr lang="en-US" sz="2000" b="1" dirty="0" err="1" smtClean="0">
                          <a:solidFill>
                            <a:srgbClr val="000000"/>
                          </a:solidFill>
                          <a:latin typeface="Arial"/>
                          <a:ea typeface="Calibri"/>
                          <a:cs typeface="Times New Roman"/>
                        </a:rPr>
                        <a:t>abc</a:t>
                      </a:r>
                      <a:endParaRPr lang="en-US" sz="20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4365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glyphosate</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30</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15     </a:t>
                      </a:r>
                      <a:r>
                        <a:rPr lang="en-US" sz="1800" b="1" dirty="0">
                          <a:solidFill>
                            <a:srgbClr val="000000"/>
                          </a:solidFill>
                          <a:latin typeface="Arial"/>
                          <a:ea typeface="Calibri"/>
                          <a:cs typeface="Times New Roman"/>
                        </a:rPr>
                        <a:t>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l">
                        <a:lnSpc>
                          <a:spcPct val="115000"/>
                        </a:lnSpc>
                        <a:spcBef>
                          <a:spcPts val="300"/>
                        </a:spcBef>
                        <a:spcAft>
                          <a:spcPts val="0"/>
                        </a:spcAft>
                      </a:pPr>
                      <a:r>
                        <a:rPr lang="en-US" sz="2000" b="1" dirty="0" smtClean="0">
                          <a:solidFill>
                            <a:srgbClr val="000000"/>
                          </a:solidFill>
                          <a:latin typeface="Arial"/>
                          <a:ea typeface="Calibri"/>
                          <a:cs typeface="Times New Roman"/>
                        </a:rPr>
                        <a:t>5.2  </a:t>
                      </a:r>
                      <a:r>
                        <a:rPr lang="en-US" sz="2000" b="1" dirty="0" err="1" smtClean="0">
                          <a:solidFill>
                            <a:srgbClr val="000000"/>
                          </a:solidFill>
                          <a:latin typeface="Arial"/>
                          <a:ea typeface="Calibri"/>
                          <a:cs typeface="Times New Roman"/>
                        </a:rPr>
                        <a:t>abc</a:t>
                      </a:r>
                      <a:endParaRPr lang="en-US" sz="20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444434">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 Chateau + </a:t>
                      </a:r>
                      <a:r>
                        <a:rPr lang="en-US" sz="1800" b="1" dirty="0" smtClean="0">
                          <a:solidFill>
                            <a:srgbClr val="000000"/>
                          </a:solidFill>
                          <a:latin typeface="Arial"/>
                          <a:ea typeface="Calibri"/>
                          <a:cs typeface="Times New Roman"/>
                        </a:rPr>
                        <a:t>glyphosate</a:t>
                      </a:r>
                      <a:endParaRPr lang="en-US" sz="2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5    C</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l">
                        <a:lnSpc>
                          <a:spcPct val="115000"/>
                        </a:lnSpc>
                        <a:spcBef>
                          <a:spcPts val="300"/>
                        </a:spcBef>
                        <a:spcAft>
                          <a:spcPts val="0"/>
                        </a:spcAft>
                      </a:pPr>
                      <a:r>
                        <a:rPr lang="en-US" sz="2000" b="1" dirty="0" smtClean="0">
                          <a:solidFill>
                            <a:srgbClr val="000000"/>
                          </a:solidFill>
                          <a:latin typeface="Arial"/>
                          <a:ea typeface="Calibri"/>
                          <a:cs typeface="Times New Roman"/>
                        </a:rPr>
                        <a:t>4.1       cd</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343651">
                <a:tc>
                  <a:txBody>
                    <a:bodyPr/>
                    <a:lstStyle/>
                    <a:p>
                      <a:pPr marL="0" marR="0" algn="ctr">
                        <a:lnSpc>
                          <a:spcPct val="115000"/>
                        </a:lnSpc>
                        <a:spcBef>
                          <a:spcPts val="300"/>
                        </a:spcBef>
                        <a:spcAft>
                          <a:spcPts val="0"/>
                        </a:spcAft>
                      </a:pPr>
                      <a:r>
                        <a:rPr lang="en-US" sz="1600" b="1" dirty="0">
                          <a:solidFill>
                            <a:srgbClr val="000000"/>
                          </a:solidFill>
                          <a:latin typeface="Arial"/>
                          <a:ea typeface="Calibri"/>
                          <a:cs typeface="Times New Roman"/>
                        </a:rPr>
                        <a:t>Green </a:t>
                      </a:r>
                      <a:r>
                        <a:rPr lang="en-US" sz="1600" b="1" dirty="0" smtClean="0">
                          <a:solidFill>
                            <a:srgbClr val="000000"/>
                          </a:solidFill>
                          <a:latin typeface="Arial"/>
                          <a:ea typeface="Calibri"/>
                          <a:cs typeface="Times New Roman"/>
                        </a:rPr>
                        <a:t>Match - Post</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17</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4</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43 </a:t>
                      </a:r>
                      <a:r>
                        <a:rPr lang="en-US" sz="1800" b="1" baseline="0" dirty="0">
                          <a:solidFill>
                            <a:srgbClr val="000000"/>
                          </a:solidFill>
                          <a:latin typeface="Arial"/>
                          <a:ea typeface="Calibri"/>
                          <a:cs typeface="Times New Roman"/>
                        </a:rPr>
                        <a:t> </a:t>
                      </a:r>
                      <a:r>
                        <a:rPr lang="en-US" sz="1800" b="1" baseline="0" dirty="0" smtClean="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B</a:t>
                      </a:r>
                      <a:endParaRPr lang="en-US" sz="24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Arial"/>
                          <a:ea typeface="Calibri"/>
                          <a:cs typeface="Times New Roman"/>
                        </a:rPr>
                        <a:t>4.5     </a:t>
                      </a:r>
                      <a:r>
                        <a:rPr lang="en-US" sz="1800" b="1" dirty="0" err="1" smtClean="0">
                          <a:solidFill>
                            <a:srgbClr val="000000"/>
                          </a:solidFill>
                          <a:latin typeface="Arial"/>
                          <a:ea typeface="Calibri"/>
                          <a:cs typeface="Times New Roman"/>
                        </a:rPr>
                        <a:t>bc</a:t>
                      </a:r>
                      <a:endParaRPr lang="en-US" sz="1800" b="1" dirty="0" smtClean="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9459">
                <a:tc gridSpan="5">
                  <a:txBody>
                    <a:bodyPr/>
                    <a:lstStyle/>
                    <a:p>
                      <a:pPr marL="0" marR="0">
                        <a:lnSpc>
                          <a:spcPct val="115000"/>
                        </a:lnSpc>
                        <a:spcBef>
                          <a:spcPts val="300"/>
                        </a:spcBef>
                        <a:spcAft>
                          <a:spcPts val="0"/>
                        </a:spcAft>
                      </a:pPr>
                      <a:r>
                        <a:rPr lang="en-US" sz="1600" dirty="0">
                          <a:solidFill>
                            <a:srgbClr val="000000"/>
                          </a:solidFill>
                          <a:latin typeface="Arial"/>
                          <a:ea typeface="Calibri"/>
                          <a:cs typeface="Times New Roman"/>
                        </a:rPr>
                        <a:t>*</a:t>
                      </a:r>
                      <a:r>
                        <a:rPr lang="en-US" sz="1200" dirty="0">
                          <a:solidFill>
                            <a:srgbClr val="000000"/>
                          </a:solidFill>
                          <a:latin typeface="Arial"/>
                          <a:ea typeface="Calibri"/>
                          <a:cs typeface="Times New Roman"/>
                        </a:rPr>
                        <a:t>   =  values with the same letters are not statistically different, Tukey HSD All-Pairwise Comparison</a:t>
                      </a:r>
                      <a:endParaRPr lang="en-US" sz="1600" dirty="0">
                        <a:latin typeface="Calibri"/>
                        <a:ea typeface="Calibri"/>
                        <a:cs typeface="Times New Roman"/>
                      </a:endParaRPr>
                    </a:p>
                  </a:txBody>
                  <a:tcPr marL="51959" marR="5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304800" y="2286000"/>
            <a:ext cx="8686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86200" y="3429000"/>
            <a:ext cx="1219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662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7727504"/>
              </p:ext>
            </p:extLst>
          </p:nvPr>
        </p:nvGraphicFramePr>
        <p:xfrm>
          <a:off x="533400" y="1143000"/>
          <a:ext cx="8077200" cy="4974367"/>
        </p:xfrm>
        <a:graphic>
          <a:graphicData uri="http://schemas.openxmlformats.org/drawingml/2006/table">
            <a:tbl>
              <a:tblPr/>
              <a:tblGrid>
                <a:gridCol w="3300583"/>
                <a:gridCol w="966617"/>
                <a:gridCol w="1143000"/>
                <a:gridCol w="1219200"/>
                <a:gridCol w="1447800"/>
              </a:tblGrid>
              <a:tr h="459773">
                <a:tc gridSpan="5">
                  <a:txBody>
                    <a:bodyPr/>
                    <a:lstStyle/>
                    <a:p>
                      <a:pPr marL="0" marR="0" algn="ctr">
                        <a:lnSpc>
                          <a:spcPct val="115000"/>
                        </a:lnSpc>
                        <a:spcBef>
                          <a:spcPts val="0"/>
                        </a:spcBef>
                        <a:spcAft>
                          <a:spcPts val="0"/>
                        </a:spcAft>
                      </a:pPr>
                      <a:r>
                        <a:rPr lang="en-US" sz="2400" b="1" dirty="0" smtClean="0">
                          <a:solidFill>
                            <a:srgbClr val="0070C0"/>
                          </a:solidFill>
                          <a:latin typeface="Arial"/>
                          <a:ea typeface="Calibri"/>
                          <a:cs typeface="Times New Roman"/>
                        </a:rPr>
                        <a:t>Mason </a:t>
                      </a:r>
                      <a:r>
                        <a:rPr lang="en-US" sz="2400" b="1" dirty="0">
                          <a:solidFill>
                            <a:srgbClr val="0070C0"/>
                          </a:solidFill>
                          <a:latin typeface="Arial"/>
                          <a:ea typeface="Calibri"/>
                          <a:cs typeface="Times New Roman"/>
                        </a:rPr>
                        <a:t>Farms - established 1 year</a:t>
                      </a:r>
                      <a:endParaRPr lang="en-US" sz="2400" b="1" dirty="0">
                        <a:solidFill>
                          <a:srgbClr val="0070C0"/>
                        </a:solidFill>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0460">
                <a:tc>
                  <a:txBody>
                    <a:bodyPr/>
                    <a:lstStyle/>
                    <a:p>
                      <a:pPr marL="0" marR="0" algn="ctr">
                        <a:lnSpc>
                          <a:spcPct val="115000"/>
                        </a:lnSpc>
                        <a:spcBef>
                          <a:spcPts val="0"/>
                        </a:spcBef>
                        <a:spcAft>
                          <a:spcPts val="0"/>
                        </a:spcAft>
                      </a:pPr>
                      <a:r>
                        <a:rPr lang="en-US" sz="1800" b="1" dirty="0" smtClean="0">
                          <a:solidFill>
                            <a:srgbClr val="000000"/>
                          </a:solidFill>
                          <a:latin typeface="Arial"/>
                          <a:ea typeface="Calibri"/>
                          <a:cs typeface="Times New Roman"/>
                        </a:rPr>
                        <a:t>Treatment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a:ea typeface="Calibri"/>
                          <a:cs typeface="Times New Roman"/>
                        </a:rPr>
                        <a:t>Residuals applied April 22 alone followed by P or G</a:t>
                      </a:r>
                      <a:endParaRPr kumimoji="0" lang="en-US" sz="2800" b="1" i="0" u="none" strike="noStrike" kern="1200" cap="none" spc="0" normalizeH="0" baseline="0" noProof="0" dirty="0" smtClean="0">
                        <a:ln>
                          <a:noFill/>
                        </a:ln>
                        <a:solidFill>
                          <a:prstClr val="black"/>
                        </a:solidFill>
                        <a:effectLst/>
                        <a:uLnTx/>
                        <a:uFillTx/>
                        <a:latin typeface="Calibri"/>
                        <a:ea typeface="Calibri"/>
                        <a:cs typeface="Times New Roman"/>
                      </a:endParaRPr>
                    </a:p>
                    <a:p>
                      <a:pPr marL="0" marR="0" algn="ctr">
                        <a:lnSpc>
                          <a:spcPct val="115000"/>
                        </a:lnSpc>
                        <a:spcBef>
                          <a:spcPts val="0"/>
                        </a:spcBef>
                        <a:spcAft>
                          <a:spcPts val="0"/>
                        </a:spcAft>
                      </a:pP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DAT</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Arial"/>
                          <a:ea typeface="Calibri"/>
                          <a:cs typeface="Times New Roman"/>
                        </a:rPr>
                        <a:t># P </a:t>
                      </a:r>
                      <a:r>
                        <a:rPr lang="en-US" sz="1800" b="1" dirty="0" smtClean="0">
                          <a:solidFill>
                            <a:srgbClr val="000000"/>
                          </a:solidFill>
                          <a:latin typeface="Arial"/>
                          <a:ea typeface="Calibri"/>
                          <a:cs typeface="Times New Roman"/>
                        </a:rPr>
                        <a:t> sprays</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err="1" smtClean="0">
                          <a:solidFill>
                            <a:srgbClr val="000000"/>
                          </a:solidFill>
                          <a:latin typeface="Arial"/>
                          <a:ea typeface="Calibri"/>
                          <a:cs typeface="Times New Roman"/>
                        </a:rPr>
                        <a:t>Avg</a:t>
                      </a:r>
                      <a:r>
                        <a:rPr lang="en-US" sz="1800" b="1" dirty="0" smtClean="0">
                          <a:solidFill>
                            <a:srgbClr val="000000"/>
                          </a:solidFill>
                          <a:latin typeface="Arial"/>
                          <a:ea typeface="Calibri"/>
                          <a:cs typeface="Times New Roman"/>
                        </a:rPr>
                        <a:t> </a:t>
                      </a:r>
                    </a:p>
                    <a:p>
                      <a:pPr marL="0" marR="0" algn="ctr">
                        <a:lnSpc>
                          <a:spcPct val="115000"/>
                        </a:lnSpc>
                        <a:spcBef>
                          <a:spcPts val="0"/>
                        </a:spcBef>
                        <a:spcAft>
                          <a:spcPts val="0"/>
                        </a:spcAft>
                      </a:pPr>
                      <a:r>
                        <a:rPr lang="en-US" sz="1800" b="1" dirty="0" smtClean="0">
                          <a:solidFill>
                            <a:srgbClr val="000000"/>
                          </a:solidFill>
                          <a:latin typeface="Arial"/>
                          <a:ea typeface="Calibri"/>
                          <a:cs typeface="Times New Roman"/>
                        </a:rPr>
                        <a:t>% WC*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b="1" dirty="0" smtClean="0">
                          <a:solidFill>
                            <a:srgbClr val="000000"/>
                          </a:solidFill>
                          <a:latin typeface="Arial"/>
                          <a:ea typeface="Calibri"/>
                          <a:cs typeface="Times New Roman"/>
                        </a:rPr>
                        <a:t>TCA</a:t>
                      </a:r>
                      <a:endParaRPr lang="en-US" sz="1800" b="1" dirty="0">
                        <a:solidFill>
                          <a:srgbClr val="000000"/>
                        </a:solidFill>
                        <a:latin typeface="Arial"/>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80">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Untreated</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endParaRPr lang="en-US" sz="1800" b="1" dirty="0">
                        <a:solidFill>
                          <a:srgbClr val="000000"/>
                        </a:solidFill>
                        <a:latin typeface="Arial"/>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dirty="0"/>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82 </a:t>
                      </a:r>
                      <a:r>
                        <a:rPr lang="en-US" sz="1800" b="1" dirty="0">
                          <a:solidFill>
                            <a:srgbClr val="000000"/>
                          </a:solidFill>
                          <a:latin typeface="Arial"/>
                          <a:ea typeface="Calibri"/>
                          <a:cs typeface="Times New Roman"/>
                        </a:rPr>
                        <a:t>A</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r>
                        <a:rPr lang="en-US" sz="2000" b="1" dirty="0" smtClean="0">
                          <a:latin typeface="Arial" pitchFamily="34" charset="0"/>
                          <a:cs typeface="Arial" pitchFamily="34" charset="0"/>
                        </a:rPr>
                        <a:t>3.2        d</a:t>
                      </a:r>
                      <a:endParaRPr lang="en-US" sz="2000" b="1" dirty="0">
                        <a:latin typeface="Arial" pitchFamily="34" charset="0"/>
                        <a:cs typeface="Arial" pitchFamily="34" charset="0"/>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0158">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Matrix + 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90</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3  </a:t>
                      </a:r>
                      <a:r>
                        <a:rPr lang="en-US" sz="1800" b="1" baseline="0" dirty="0" smtClean="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2000" b="1" dirty="0" smtClean="0">
                          <a:solidFill>
                            <a:srgbClr val="000000"/>
                          </a:solidFill>
                          <a:latin typeface="Arial"/>
                          <a:ea typeface="Calibri"/>
                          <a:cs typeface="Times New Roman"/>
                        </a:rPr>
                        <a:t>4.4      cd</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30158">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Matrix + 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90</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8    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2000" b="1" dirty="0" smtClean="0">
                          <a:solidFill>
                            <a:srgbClr val="000000"/>
                          </a:solidFill>
                          <a:latin typeface="Arial"/>
                          <a:ea typeface="Calibri"/>
                          <a:cs typeface="Times New Roman"/>
                        </a:rPr>
                        <a:t>5.1 </a:t>
                      </a:r>
                      <a:r>
                        <a:rPr lang="en-US" sz="2000" b="1" dirty="0" err="1" smtClean="0">
                          <a:solidFill>
                            <a:srgbClr val="000000"/>
                          </a:solidFill>
                          <a:latin typeface="Arial"/>
                          <a:ea typeface="Calibri"/>
                          <a:cs typeface="Times New Roman"/>
                        </a:rPr>
                        <a:t>abc</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30158">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 Matrix + GoalTender + 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90</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3    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300"/>
                        </a:spcBef>
                        <a:spcAft>
                          <a:spcPts val="0"/>
                        </a:spcAft>
                      </a:pPr>
                      <a:r>
                        <a:rPr lang="en-US" sz="2000" b="1" dirty="0" smtClean="0">
                          <a:solidFill>
                            <a:srgbClr val="000000"/>
                          </a:solidFill>
                          <a:latin typeface="Arial"/>
                          <a:ea typeface="Calibri"/>
                          <a:cs typeface="Times New Roman"/>
                        </a:rPr>
                        <a:t>4.3      cd</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30158">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Alion + 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79</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1</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16    </a:t>
                      </a:r>
                      <a:r>
                        <a:rPr lang="en-US" sz="1800" b="1" dirty="0">
                          <a:solidFill>
                            <a:srgbClr val="000000"/>
                          </a:solidFill>
                          <a:latin typeface="Arial"/>
                          <a:ea typeface="Calibri"/>
                          <a:cs typeface="Times New Roman"/>
                        </a:rPr>
                        <a:t>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Arial"/>
                          <a:ea typeface="Calibri"/>
                          <a:cs typeface="Times New Roman"/>
                        </a:rPr>
                        <a:t>5.7 </a:t>
                      </a:r>
                      <a:r>
                        <a:rPr lang="en-US" sz="1800" b="1" dirty="0" err="1" smtClean="0">
                          <a:solidFill>
                            <a:srgbClr val="000000"/>
                          </a:solidFill>
                          <a:latin typeface="Arial"/>
                          <a:ea typeface="Calibri"/>
                          <a:cs typeface="Times New Roman"/>
                        </a:rPr>
                        <a:t>ab</a:t>
                      </a:r>
                      <a:endParaRPr lang="en-US" sz="1800" b="1" dirty="0" smtClean="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30158">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Sinbar + 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87</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  8    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300"/>
                        </a:spcBef>
                        <a:spcAft>
                          <a:spcPts val="0"/>
                        </a:spcAft>
                      </a:pPr>
                      <a:r>
                        <a:rPr lang="en-US" sz="2000" b="1" dirty="0" smtClean="0">
                          <a:solidFill>
                            <a:srgbClr val="000000"/>
                          </a:solidFill>
                          <a:latin typeface="Arial"/>
                          <a:ea typeface="Calibri"/>
                          <a:cs typeface="Times New Roman"/>
                        </a:rPr>
                        <a:t>4.6 </a:t>
                      </a:r>
                      <a:r>
                        <a:rPr lang="en-US" sz="2000" b="1" dirty="0" err="1" smtClean="0">
                          <a:solidFill>
                            <a:srgbClr val="000000"/>
                          </a:solidFill>
                          <a:latin typeface="Arial"/>
                          <a:ea typeface="Calibri"/>
                          <a:cs typeface="Times New Roman"/>
                        </a:rPr>
                        <a:t>abc</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430158">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diuron + simazine + 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73</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2</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300"/>
                        </a:spcBef>
                        <a:spcAft>
                          <a:spcPts val="0"/>
                        </a:spcAft>
                      </a:pPr>
                      <a:r>
                        <a:rPr lang="en-US" sz="1800" b="1" dirty="0" smtClean="0">
                          <a:solidFill>
                            <a:srgbClr val="000000"/>
                          </a:solidFill>
                          <a:latin typeface="Arial"/>
                          <a:ea typeface="Calibri"/>
                          <a:cs typeface="Times New Roman"/>
                        </a:rPr>
                        <a:t>19    C</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300"/>
                        </a:spcBef>
                        <a:spcAft>
                          <a:spcPts val="0"/>
                        </a:spcAft>
                      </a:pPr>
                      <a:r>
                        <a:rPr lang="en-US" sz="2000" b="1" dirty="0" smtClean="0">
                          <a:solidFill>
                            <a:srgbClr val="000000"/>
                          </a:solidFill>
                          <a:latin typeface="Arial"/>
                          <a:ea typeface="Calibri"/>
                          <a:cs typeface="Times New Roman"/>
                        </a:rPr>
                        <a:t>4.8 </a:t>
                      </a:r>
                      <a:r>
                        <a:rPr lang="en-US" sz="2000" b="1" dirty="0" err="1" smtClean="0">
                          <a:solidFill>
                            <a:srgbClr val="000000"/>
                          </a:solidFill>
                          <a:latin typeface="Arial"/>
                          <a:ea typeface="Calibri"/>
                          <a:cs typeface="Times New Roman"/>
                        </a:rPr>
                        <a:t>abc</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95736">
                <a:tc gridSpan="5">
                  <a:txBody>
                    <a:bodyPr/>
                    <a:lstStyle/>
                    <a:p>
                      <a:pPr marL="0" marR="0">
                        <a:lnSpc>
                          <a:spcPct val="115000"/>
                        </a:lnSpc>
                        <a:spcBef>
                          <a:spcPts val="300"/>
                        </a:spcBef>
                        <a:spcAft>
                          <a:spcPts val="0"/>
                        </a:spcAft>
                      </a:pPr>
                      <a:r>
                        <a:rPr lang="en-US" sz="1400" dirty="0">
                          <a:solidFill>
                            <a:srgbClr val="000000"/>
                          </a:solidFill>
                          <a:latin typeface="Arial"/>
                          <a:ea typeface="Calibri"/>
                          <a:cs typeface="Times New Roman"/>
                        </a:rPr>
                        <a:t>*   =  values with the same letters are not statistically different, Tukey HSD All-Pairwise Comparison</a:t>
                      </a:r>
                      <a:endParaRPr lang="en-US" sz="1400" dirty="0">
                        <a:latin typeface="Calibri"/>
                        <a:ea typeface="Calibri"/>
                        <a:cs typeface="Times New Roman"/>
                      </a:endParaRPr>
                    </a:p>
                  </a:txBody>
                  <a:tcPr marL="51959" marR="5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4648200" y="3048000"/>
            <a:ext cx="13716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2</a:t>
            </a:r>
            <a:r>
              <a:rPr lang="en-US" baseline="30000" dirty="0" smtClean="0">
                <a:effectLst/>
              </a:rPr>
              <a:t>nd</a:t>
            </a:r>
            <a:r>
              <a:rPr lang="en-US" dirty="0" smtClean="0">
                <a:effectLst/>
              </a:rPr>
              <a:t> leaf Apple Data – Mason 2011</a:t>
            </a:r>
            <a:endParaRPr lang="en-US" dirty="0">
              <a:effectLst/>
            </a:endParaRPr>
          </a:p>
        </p:txBody>
      </p:sp>
      <p:sp>
        <p:nvSpPr>
          <p:cNvPr id="3" name="Content Placeholder 2"/>
          <p:cNvSpPr>
            <a:spLocks noGrp="1"/>
          </p:cNvSpPr>
          <p:nvPr>
            <p:ph idx="1"/>
          </p:nvPr>
        </p:nvSpPr>
        <p:spPr>
          <a:xfrm>
            <a:off x="304800" y="1295400"/>
            <a:ext cx="8686800" cy="5334000"/>
          </a:xfrm>
        </p:spPr>
        <p:txBody>
          <a:bodyPr>
            <a:normAutofit/>
          </a:bodyPr>
          <a:lstStyle/>
          <a:p>
            <a:r>
              <a:rPr lang="en-US" b="1" dirty="0" smtClean="0"/>
              <a:t>No irrigation</a:t>
            </a:r>
          </a:p>
          <a:p>
            <a:r>
              <a:rPr lang="en-US" b="1" dirty="0" smtClean="0"/>
              <a:t>All plots were treated the same the year of planting in 2010.  </a:t>
            </a:r>
          </a:p>
          <a:p>
            <a:r>
              <a:rPr lang="en-US" b="1" dirty="0" smtClean="0"/>
              <a:t>Average % WC for 2011 season was:</a:t>
            </a:r>
          </a:p>
          <a:p>
            <a:pPr lvl="1"/>
            <a:r>
              <a:rPr lang="en-US" b="1" dirty="0" smtClean="0"/>
              <a:t>82% in untreated check </a:t>
            </a:r>
          </a:p>
          <a:p>
            <a:pPr lvl="1"/>
            <a:r>
              <a:rPr lang="en-US" b="1" dirty="0" smtClean="0"/>
              <a:t>43% in Post treatment</a:t>
            </a:r>
          </a:p>
          <a:p>
            <a:pPr lvl="1"/>
            <a:r>
              <a:rPr lang="en-US" b="1" dirty="0" smtClean="0"/>
              <a:t>19% in simazine + diuron</a:t>
            </a:r>
          </a:p>
          <a:p>
            <a:pPr lvl="1"/>
            <a:r>
              <a:rPr lang="en-US" b="1" dirty="0" smtClean="0"/>
              <a:t>3% in Surflan/GT/Matrix </a:t>
            </a:r>
            <a:r>
              <a:rPr lang="en-US" b="1" dirty="0" err="1" smtClean="0"/>
              <a:t>trt</a:t>
            </a:r>
            <a:r>
              <a:rPr lang="en-US" b="1" dirty="0" smtClean="0"/>
              <a:t>. but not significantly different from other treatments</a:t>
            </a:r>
          </a:p>
          <a:p>
            <a:endParaRPr lang="en-US" b="1" dirty="0"/>
          </a:p>
        </p:txBody>
      </p:sp>
    </p:spTree>
    <p:extLst>
      <p:ext uri="{BB962C8B-B14F-4D97-AF65-F5344CB8AC3E}">
        <p14:creationId xmlns:p14="http://schemas.microsoft.com/office/powerpoint/2010/main" val="665771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2</a:t>
            </a:r>
            <a:r>
              <a:rPr lang="en-US" baseline="30000" dirty="0" smtClean="0">
                <a:effectLst/>
              </a:rPr>
              <a:t>nd</a:t>
            </a:r>
            <a:r>
              <a:rPr lang="en-US" dirty="0" smtClean="0">
                <a:effectLst/>
              </a:rPr>
              <a:t>  leaf options</a:t>
            </a:r>
            <a:endParaRPr lang="en-US" dirty="0">
              <a:effectLst/>
            </a:endParaRPr>
          </a:p>
        </p:txBody>
      </p:sp>
      <p:sp>
        <p:nvSpPr>
          <p:cNvPr id="3" name="Content Placeholder 2"/>
          <p:cNvSpPr>
            <a:spLocks noGrp="1"/>
          </p:cNvSpPr>
          <p:nvPr>
            <p:ph idx="1"/>
          </p:nvPr>
        </p:nvSpPr>
        <p:spPr/>
        <p:txBody>
          <a:bodyPr/>
          <a:lstStyle/>
          <a:p>
            <a:r>
              <a:rPr lang="en-US" b="1" dirty="0"/>
              <a:t>The least tree growth in untreated checks, and the best tree growth – Prowl + P , but not different from other treatments.    </a:t>
            </a:r>
          </a:p>
          <a:p>
            <a:r>
              <a:rPr lang="en-US" b="1" dirty="0"/>
              <a:t>Increase potential crop load from 50-85% </a:t>
            </a:r>
            <a:endParaRPr lang="en-US" b="1" dirty="0" smtClean="0"/>
          </a:p>
          <a:p>
            <a:r>
              <a:rPr lang="en-US" b="1" dirty="0" smtClean="0"/>
              <a:t>Irrigated orchards need more regular post-emergent herbicide than non-irrigated.  </a:t>
            </a:r>
          </a:p>
          <a:p>
            <a:endParaRPr lang="en-US" dirty="0" smtClean="0"/>
          </a:p>
          <a:p>
            <a:endParaRPr lang="en-US" dirty="0" smtClean="0"/>
          </a:p>
          <a:p>
            <a:endParaRPr lang="en-US" dirty="0"/>
          </a:p>
        </p:txBody>
      </p:sp>
    </p:spTree>
    <p:extLst>
      <p:ext uri="{BB962C8B-B14F-4D97-AF65-F5344CB8AC3E}">
        <p14:creationId xmlns:p14="http://schemas.microsoft.com/office/powerpoint/2010/main" val="2254551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3</a:t>
            </a:r>
            <a:r>
              <a:rPr lang="en-US" baseline="30000" dirty="0" smtClean="0">
                <a:effectLst/>
              </a:rPr>
              <a:t>rd</a:t>
            </a:r>
            <a:r>
              <a:rPr lang="en-US" dirty="0" smtClean="0">
                <a:effectLst/>
              </a:rPr>
              <a:t> leaf options</a:t>
            </a:r>
            <a:endParaRPr lang="en-US" dirty="0">
              <a:effectLst/>
            </a:endParaRPr>
          </a:p>
        </p:txBody>
      </p:sp>
      <p:sp>
        <p:nvSpPr>
          <p:cNvPr id="3" name="Content Placeholder 2"/>
          <p:cNvSpPr>
            <a:spLocks noGrp="1"/>
          </p:cNvSpPr>
          <p:nvPr>
            <p:ph idx="1"/>
          </p:nvPr>
        </p:nvSpPr>
        <p:spPr/>
        <p:txBody>
          <a:bodyPr/>
          <a:lstStyle/>
          <a:p>
            <a:r>
              <a:rPr lang="en-US" b="1" dirty="0" smtClean="0"/>
              <a:t>All options for new plantings</a:t>
            </a:r>
          </a:p>
          <a:p>
            <a:r>
              <a:rPr lang="en-US" b="1" dirty="0" smtClean="0"/>
              <a:t>Options for trees established 1 year</a:t>
            </a:r>
          </a:p>
          <a:p>
            <a:r>
              <a:rPr lang="en-US" b="1" dirty="0" smtClean="0"/>
              <a:t>Adjust rates for simazine + diuron</a:t>
            </a:r>
          </a:p>
          <a:p>
            <a:r>
              <a:rPr lang="en-US" b="1" dirty="0" smtClean="0"/>
              <a:t>Alion on trees established for 3 years – 4</a:t>
            </a:r>
            <a:r>
              <a:rPr lang="en-US" b="1" baseline="30000" dirty="0" smtClean="0"/>
              <a:t>th</a:t>
            </a:r>
            <a:r>
              <a:rPr lang="en-US" b="1" dirty="0" smtClean="0"/>
              <a:t> leaf?</a:t>
            </a:r>
          </a:p>
          <a:p>
            <a:pPr marL="0" indent="0">
              <a:buNone/>
            </a:pPr>
            <a:endParaRPr lang="en-US" dirty="0"/>
          </a:p>
        </p:txBody>
      </p:sp>
    </p:spTree>
    <p:extLst>
      <p:ext uri="{BB962C8B-B14F-4D97-AF65-F5344CB8AC3E}">
        <p14:creationId xmlns:p14="http://schemas.microsoft.com/office/powerpoint/2010/main" val="2736924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FFuntreated.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sp>
        <p:nvSpPr>
          <p:cNvPr id="3" name="TextBox 2"/>
          <p:cNvSpPr txBox="1"/>
          <p:nvPr/>
        </p:nvSpPr>
        <p:spPr>
          <a:xfrm>
            <a:off x="457200" y="381001"/>
            <a:ext cx="8229600" cy="1077218"/>
          </a:xfrm>
          <a:prstGeom prst="rect">
            <a:avLst/>
          </a:prstGeom>
          <a:noFill/>
        </p:spPr>
        <p:txBody>
          <a:bodyPr wrap="square" rtlCol="0">
            <a:spAutoFit/>
          </a:bodyPr>
          <a:lstStyle/>
          <a:p>
            <a:r>
              <a:rPr lang="en-US" sz="3200" b="1" dirty="0" smtClean="0"/>
              <a:t>Lamont Fruit Farm  </a:t>
            </a:r>
          </a:p>
          <a:p>
            <a:r>
              <a:rPr lang="en-US" sz="3200" b="1" dirty="0" smtClean="0"/>
              <a:t>Gala on B9, Super Spindle, 1980 trees/acre </a:t>
            </a:r>
            <a:endParaRPr lang="en-US" sz="3200" b="1" dirty="0"/>
          </a:p>
        </p:txBody>
      </p:sp>
      <p:sp>
        <p:nvSpPr>
          <p:cNvPr id="4" name="TextBox 3"/>
          <p:cNvSpPr txBox="1"/>
          <p:nvPr/>
        </p:nvSpPr>
        <p:spPr>
          <a:xfrm>
            <a:off x="381000" y="5257800"/>
            <a:ext cx="2895600" cy="523220"/>
          </a:xfrm>
          <a:prstGeom prst="rect">
            <a:avLst/>
          </a:prstGeom>
          <a:noFill/>
        </p:spPr>
        <p:txBody>
          <a:bodyPr wrap="square" rtlCol="0">
            <a:spAutoFit/>
          </a:bodyPr>
          <a:lstStyle/>
          <a:p>
            <a:r>
              <a:rPr lang="en-US" sz="2800" dirty="0" smtClean="0">
                <a:solidFill>
                  <a:schemeClr val="bg1"/>
                </a:solidFill>
              </a:rPr>
              <a:t>Untreated check</a:t>
            </a:r>
            <a:endParaRPr lang="en-US" sz="28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4665148"/>
              </p:ext>
            </p:extLst>
          </p:nvPr>
        </p:nvGraphicFramePr>
        <p:xfrm>
          <a:off x="304800" y="381000"/>
          <a:ext cx="8450681" cy="6269892"/>
        </p:xfrm>
        <a:graphic>
          <a:graphicData uri="http://schemas.openxmlformats.org/drawingml/2006/table">
            <a:tbl>
              <a:tblPr/>
              <a:tblGrid>
                <a:gridCol w="5029201"/>
                <a:gridCol w="685799"/>
                <a:gridCol w="685800"/>
                <a:gridCol w="914400"/>
                <a:gridCol w="1135481"/>
              </a:tblGrid>
              <a:tr h="609600">
                <a:tc>
                  <a:txBody>
                    <a:bodyPr/>
                    <a:lstStyle/>
                    <a:p>
                      <a:pPr marL="0" marR="0">
                        <a:lnSpc>
                          <a:spcPct val="115000"/>
                        </a:lnSpc>
                        <a:spcBef>
                          <a:spcPts val="0"/>
                        </a:spcBef>
                        <a:spcAft>
                          <a:spcPts val="0"/>
                        </a:spcAft>
                      </a:pPr>
                      <a:r>
                        <a:rPr lang="en-US" sz="1800" b="1" dirty="0" smtClean="0">
                          <a:solidFill>
                            <a:srgbClr val="000000"/>
                          </a:solidFill>
                          <a:effectLst/>
                          <a:latin typeface="Arial"/>
                          <a:ea typeface="Calibri"/>
                          <a:cs typeface="Times New Roman"/>
                        </a:rPr>
                        <a:t>3</a:t>
                      </a:r>
                      <a:r>
                        <a:rPr lang="en-US" sz="1800" b="1" baseline="30000" dirty="0" smtClean="0">
                          <a:solidFill>
                            <a:srgbClr val="000000"/>
                          </a:solidFill>
                          <a:effectLst/>
                          <a:latin typeface="Arial"/>
                          <a:ea typeface="Calibri"/>
                          <a:cs typeface="Times New Roman"/>
                        </a:rPr>
                        <a:t>rd</a:t>
                      </a:r>
                      <a:r>
                        <a:rPr lang="en-US" sz="1800" b="1" dirty="0" smtClean="0">
                          <a:solidFill>
                            <a:srgbClr val="000000"/>
                          </a:solidFill>
                          <a:effectLst/>
                          <a:latin typeface="Arial"/>
                          <a:ea typeface="Calibri"/>
                          <a:cs typeface="Times New Roman"/>
                        </a:rPr>
                        <a:t> Leaf Summary – Mason 2012</a:t>
                      </a:r>
                    </a:p>
                    <a:p>
                      <a:pPr marL="0" marR="0">
                        <a:lnSpc>
                          <a:spcPct val="115000"/>
                        </a:lnSpc>
                        <a:spcBef>
                          <a:spcPts val="0"/>
                        </a:spcBef>
                        <a:spcAft>
                          <a:spcPts val="0"/>
                        </a:spcAft>
                      </a:pPr>
                      <a:r>
                        <a:rPr lang="en-US" sz="1800" b="1" dirty="0" smtClean="0">
                          <a:solidFill>
                            <a:srgbClr val="000000"/>
                          </a:solidFill>
                          <a:effectLst/>
                          <a:latin typeface="Arial"/>
                          <a:ea typeface="Calibri"/>
                          <a:cs typeface="Times New Roman"/>
                        </a:rPr>
                        <a:t>Materials</a:t>
                      </a:r>
                      <a:endParaRPr lang="en-US" sz="1600" b="1" dirty="0">
                        <a:effectLst/>
                        <a:latin typeface="Calibri"/>
                        <a:ea typeface="Calibri"/>
                        <a:cs typeface="Times New Roman"/>
                      </a:endParaRPr>
                    </a:p>
                  </a:txBody>
                  <a:tcPr marL="43435" marR="43435"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600" b="1" dirty="0">
                          <a:solidFill>
                            <a:srgbClr val="000000"/>
                          </a:solidFill>
                          <a:effectLst/>
                          <a:latin typeface="Arial"/>
                          <a:ea typeface="Calibri"/>
                          <a:cs typeface="Times New Roman"/>
                        </a:rPr>
                        <a:t>DAT</a:t>
                      </a:r>
                      <a:r>
                        <a:rPr lang="en-US" sz="1200" b="1" dirty="0">
                          <a:solidFill>
                            <a:srgbClr val="000000"/>
                          </a:solidFill>
                          <a:effectLst/>
                          <a:latin typeface="Arial"/>
                          <a:ea typeface="Calibri"/>
                          <a:cs typeface="Times New Roman"/>
                        </a:rPr>
                        <a:t> </a:t>
                      </a:r>
                      <a:endParaRPr lang="en-US" sz="11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400" b="1" dirty="0">
                          <a:solidFill>
                            <a:srgbClr val="000000"/>
                          </a:solidFill>
                          <a:effectLst/>
                          <a:latin typeface="Arial"/>
                          <a:ea typeface="Calibri"/>
                          <a:cs typeface="Times New Roman"/>
                        </a:rPr>
                        <a:t># Post-Apps</a:t>
                      </a:r>
                      <a:endParaRPr lang="en-US" sz="12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Calibri"/>
                        </a:rPr>
                        <a:t>Avg.     % WC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smtClean="0">
                          <a:solidFill>
                            <a:srgbClr val="000000"/>
                          </a:solidFill>
                          <a:effectLst/>
                          <a:latin typeface="Calibri"/>
                        </a:rPr>
                        <a:t>TCA</a:t>
                      </a:r>
                      <a:endParaRPr lang="en-US" sz="2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494">
                <a:tc>
                  <a:txBody>
                    <a:bodyPr/>
                    <a:lstStyle/>
                    <a:p>
                      <a:pPr marL="0" marR="0">
                        <a:lnSpc>
                          <a:spcPct val="115000"/>
                        </a:lnSpc>
                        <a:spcBef>
                          <a:spcPts val="800"/>
                        </a:spcBef>
                        <a:spcAft>
                          <a:spcPts val="1000"/>
                        </a:spcAft>
                      </a:pPr>
                      <a:r>
                        <a:rPr lang="en-US" sz="1600" b="1" dirty="0" smtClean="0">
                          <a:effectLst/>
                          <a:latin typeface="Arial" pitchFamily="34" charset="0"/>
                          <a:ea typeface="Calibri"/>
                          <a:cs typeface="Arial" pitchFamily="34" charset="0"/>
                        </a:rPr>
                        <a:t>Untreated check</a:t>
                      </a:r>
                      <a:endParaRPr lang="en-US" sz="1600" b="1" dirty="0">
                        <a:effectLst/>
                        <a:latin typeface="Arial" pitchFamily="34" charset="0"/>
                        <a:ea typeface="Calibri"/>
                        <a:cs typeface="Arial" pitchFamily="34" charset="0"/>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86   a</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5.4     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Prowl 4 qt. + </a:t>
                      </a:r>
                      <a:r>
                        <a:rPr lang="en-US" sz="1600" b="1" dirty="0">
                          <a:solidFill>
                            <a:srgbClr val="000000"/>
                          </a:solidFill>
                          <a:effectLst/>
                          <a:latin typeface="Arial" pitchFamily="34" charset="0"/>
                          <a:ea typeface="Calibri"/>
                          <a:cs typeface="Arial" pitchFamily="34" charset="0"/>
                        </a:rPr>
                        <a:t>paraquat</a:t>
                      </a:r>
                      <a:r>
                        <a:rPr lang="en-US" sz="1600" b="1" dirty="0">
                          <a:solidFill>
                            <a:srgbClr val="000000"/>
                          </a:solidFill>
                          <a:effectLst/>
                          <a:latin typeface="Arial"/>
                          <a:ea typeface="Calibri"/>
                          <a:cs typeface="Times New Roman"/>
                        </a:rPr>
                        <a:t> (P), Rely </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19   d</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8.6  </a:t>
                      </a:r>
                      <a:r>
                        <a:rPr lang="en-US" sz="2000" b="1" dirty="0" err="1" smtClean="0">
                          <a:effectLst/>
                          <a:latin typeface="Arial" pitchFamily="34" charset="0"/>
                          <a:ea typeface="Calibri"/>
                          <a:cs typeface="Arial" pitchFamily="34" charset="0"/>
                        </a:rPr>
                        <a:t>ab</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Surflan 4 qt. + P, Rely </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3</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18   d</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7.4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Prowl 4 qt. + Chateau 12 oz. + P,  Rely </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62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10   </a:t>
                      </a:r>
                      <a:r>
                        <a:rPr lang="en-US" sz="2000" b="1" dirty="0" err="1" smtClean="0">
                          <a:effectLst/>
                          <a:latin typeface="Arial" pitchFamily="34" charset="0"/>
                          <a:ea typeface="Calibri"/>
                          <a:cs typeface="Arial" pitchFamily="34" charset="0"/>
                        </a:rPr>
                        <a:t>fg</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7.0</a:t>
                      </a:r>
                      <a:r>
                        <a:rPr lang="en-US" sz="2000" b="1" baseline="0" dirty="0" smtClean="0">
                          <a:effectLst/>
                          <a:latin typeface="Arial" pitchFamily="34" charset="0"/>
                          <a:ea typeface="Calibri"/>
                          <a:cs typeface="Arial" pitchFamily="34" charset="0"/>
                        </a:rPr>
                        <a:t>  </a:t>
                      </a:r>
                      <a:r>
                        <a:rPr lang="en-US" sz="2000" b="1" baseline="0"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Surflan 3 qt. + Chateau 12 oz. + P, Rely</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46</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   </a:t>
                      </a:r>
                      <a:r>
                        <a:rPr lang="en-US" sz="2000" b="1" dirty="0" err="1" smtClean="0">
                          <a:effectLst/>
                          <a:latin typeface="Arial" pitchFamily="34" charset="0"/>
                          <a:ea typeface="Calibri"/>
                          <a:cs typeface="Arial" pitchFamily="34" charset="0"/>
                        </a:rPr>
                        <a:t>ghi</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6.6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C"/>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Prowl 4 qt. + GoalTender 3 </a:t>
                      </a:r>
                      <a:r>
                        <a:rPr lang="en-US" sz="1600" b="1" dirty="0" err="1">
                          <a:solidFill>
                            <a:srgbClr val="000000"/>
                          </a:solidFill>
                          <a:effectLst/>
                          <a:latin typeface="Arial"/>
                          <a:ea typeface="Calibri"/>
                          <a:cs typeface="Times New Roman"/>
                        </a:rPr>
                        <a:t>pt</a:t>
                      </a:r>
                      <a:r>
                        <a:rPr lang="en-US" sz="1600" b="1" dirty="0">
                          <a:solidFill>
                            <a:srgbClr val="000000"/>
                          </a:solidFill>
                          <a:effectLst/>
                          <a:latin typeface="Arial"/>
                          <a:ea typeface="Calibri"/>
                          <a:cs typeface="Times New Roman"/>
                        </a:rPr>
                        <a:t> + P, Rely</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69</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3</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11   </a:t>
                      </a:r>
                      <a:r>
                        <a:rPr lang="en-US" sz="2000" b="1" dirty="0" err="1" smtClean="0">
                          <a:effectLst/>
                          <a:latin typeface="Arial" pitchFamily="34" charset="0"/>
                          <a:ea typeface="Calibri"/>
                          <a:cs typeface="Arial" pitchFamily="34" charset="0"/>
                        </a:rPr>
                        <a:t>fg</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7.2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Surflan 3 qt. + Goal Tender 3 pt. + P, Rely</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69</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10  </a:t>
                      </a:r>
                      <a:r>
                        <a:rPr lang="en-US" sz="2000" b="1" dirty="0" err="1" smtClean="0">
                          <a:effectLst/>
                          <a:latin typeface="Arial" pitchFamily="34" charset="0"/>
                          <a:ea typeface="Calibri"/>
                          <a:cs typeface="Arial" pitchFamily="34" charset="0"/>
                        </a:rPr>
                        <a:t>fgh</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7.9 </a:t>
                      </a:r>
                      <a:r>
                        <a:rPr lang="en-US" sz="2000" b="1" dirty="0" err="1" smtClean="0">
                          <a:effectLst/>
                          <a:latin typeface="Arial" pitchFamily="34" charset="0"/>
                          <a:ea typeface="Calibri"/>
                          <a:cs typeface="Arial" pitchFamily="34" charset="0"/>
                        </a:rPr>
                        <a:t>abc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Prowl 4 qt. + glyphosate (G)*</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64</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27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7.6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Prowl 4 qt. + Chateau 12 oz. + G</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62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17  de</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6.4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B3"/>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Matrix 4 oz. + P, Rely</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1</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smtClean="0">
                          <a:effectLst/>
                          <a:latin typeface="Arial" pitchFamily="34" charset="0"/>
                          <a:ea typeface="Calibri"/>
                          <a:cs typeface="Arial" pitchFamily="34" charset="0"/>
                        </a:rPr>
                        <a:t>16  de</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smtClean="0">
                          <a:effectLst/>
                          <a:latin typeface="Arial" pitchFamily="34" charset="0"/>
                          <a:ea typeface="Calibri"/>
                          <a:cs typeface="Arial" pitchFamily="34" charset="0"/>
                        </a:rPr>
                        <a:t>6.5  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r>
              <a:tr h="255494">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Surflan 3 qt. + Matrix 4 oz. + P</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smtClean="0">
                          <a:effectLst/>
                          <a:latin typeface="Arial" pitchFamily="34" charset="0"/>
                          <a:ea typeface="Calibri"/>
                          <a:cs typeface="Arial" pitchFamily="34" charset="0"/>
                        </a:rPr>
                        <a:t>17  de</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smtClean="0">
                          <a:effectLst/>
                          <a:latin typeface="Arial" pitchFamily="34" charset="0"/>
                          <a:ea typeface="Calibri"/>
                          <a:cs typeface="Arial" pitchFamily="34" charset="0"/>
                        </a:rPr>
                        <a:t>7.8 abc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r>
              <a:tr h="294720">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Surflan 3 qt. + Matrix 4 oz. + Goaltender 3 pt. + P</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105</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1</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smtClean="0">
                          <a:effectLst/>
                          <a:latin typeface="Arial" pitchFamily="34" charset="0"/>
                          <a:ea typeface="Calibri"/>
                          <a:cs typeface="Arial" pitchFamily="34" charset="0"/>
                        </a:rPr>
                        <a:t>5  hi</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F2FE"/>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6.3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8F2FE"/>
                    </a:solidFill>
                  </a:tcPr>
                </a:tc>
              </a:tr>
              <a:tr h="304800">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Alion </a:t>
                      </a:r>
                      <a:r>
                        <a:rPr lang="en-US" sz="1600" b="1" dirty="0" smtClean="0">
                          <a:solidFill>
                            <a:srgbClr val="000000"/>
                          </a:solidFill>
                          <a:effectLst/>
                          <a:latin typeface="Arial"/>
                          <a:ea typeface="Calibri"/>
                          <a:cs typeface="Times New Roman"/>
                        </a:rPr>
                        <a:t>5 </a:t>
                      </a:r>
                      <a:r>
                        <a:rPr lang="en-US" sz="1600" b="1" dirty="0">
                          <a:solidFill>
                            <a:srgbClr val="000000"/>
                          </a:solidFill>
                          <a:effectLst/>
                          <a:latin typeface="Arial"/>
                          <a:ea typeface="Calibri"/>
                          <a:cs typeface="Times New Roman"/>
                        </a:rPr>
                        <a:t>oz. + P, Rely</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5FF"/>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4E5FF"/>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1</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4E5FF"/>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4  i</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5FF"/>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10.2 a</a:t>
                      </a:r>
                      <a:endParaRPr lang="en-US" sz="2000" b="1" dirty="0">
                        <a:effectLst/>
                        <a:latin typeface="Arial" pitchFamily="34" charset="0"/>
                        <a:ea typeface="Calibri"/>
                        <a:cs typeface="Arial" pitchFamily="34" charset="0"/>
                      </a:endParaRPr>
                    </a:p>
                  </a:txBody>
                  <a:tcPr marL="43435" marR="43435"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4E5FF"/>
                    </a:solidFill>
                  </a:tcPr>
                </a:tc>
              </a:tr>
              <a:tr h="304800">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Sinbar 8 oz. + P, Rely </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3</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13  </a:t>
                      </a:r>
                      <a:r>
                        <a:rPr lang="en-US" sz="2000" b="1" dirty="0" err="1" smtClean="0">
                          <a:effectLst/>
                          <a:latin typeface="Arial" pitchFamily="34" charset="0"/>
                          <a:ea typeface="Calibri"/>
                          <a:cs typeface="Arial" pitchFamily="34" charset="0"/>
                        </a:rPr>
                        <a:t>ef</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6.4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65838">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diuron 4L + simazine 4L  + P</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64</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30  b</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7.8 </a:t>
                      </a:r>
                      <a:r>
                        <a:rPr lang="en-US" sz="2000" b="1" dirty="0" err="1" smtClean="0">
                          <a:effectLst/>
                          <a:latin typeface="Arial" pitchFamily="34" charset="0"/>
                          <a:ea typeface="Calibri"/>
                          <a:cs typeface="Arial" pitchFamily="34" charset="0"/>
                        </a:rPr>
                        <a:t>abc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65838">
                <a:tc>
                  <a:txBody>
                    <a:bodyPr/>
                    <a:lstStyle/>
                    <a:p>
                      <a:pPr marL="0" marR="0">
                        <a:lnSpc>
                          <a:spcPct val="115000"/>
                        </a:lnSpc>
                        <a:spcBef>
                          <a:spcPts val="800"/>
                        </a:spcBef>
                        <a:spcAft>
                          <a:spcPts val="1000"/>
                        </a:spcAft>
                      </a:pPr>
                      <a:r>
                        <a:rPr lang="en-US" sz="1600" b="1" dirty="0">
                          <a:solidFill>
                            <a:srgbClr val="000000"/>
                          </a:solidFill>
                          <a:effectLst/>
                          <a:latin typeface="Arial"/>
                          <a:ea typeface="Calibri"/>
                          <a:cs typeface="Times New Roman"/>
                        </a:rPr>
                        <a:t>paraquat, Rely </a:t>
                      </a:r>
                      <a:r>
                        <a:rPr lang="en-US" sz="1600" b="1" dirty="0" smtClean="0">
                          <a:solidFill>
                            <a:srgbClr val="000000"/>
                          </a:solidFill>
                          <a:effectLst/>
                          <a:latin typeface="Arial"/>
                          <a:ea typeface="Calibri"/>
                          <a:cs typeface="Times New Roman"/>
                        </a:rPr>
                        <a:t>- Post</a:t>
                      </a:r>
                      <a:endParaRPr lang="en-US" sz="1400" b="1" dirty="0">
                        <a:effectLst/>
                        <a:latin typeface="Calibri"/>
                        <a:ea typeface="Calibri"/>
                        <a:cs typeface="Times New Roman"/>
                      </a:endParaRPr>
                    </a:p>
                  </a:txBody>
                  <a:tcPr marL="43435" marR="4343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44</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r>
                        <a:rPr lang="en-US" sz="2000" b="1" dirty="0">
                          <a:solidFill>
                            <a:srgbClr val="000000"/>
                          </a:solidFill>
                          <a:effectLst/>
                          <a:latin typeface="Arial" pitchFamily="34" charset="0"/>
                          <a:ea typeface="Calibri"/>
                          <a:cs typeface="Arial" pitchFamily="34" charset="0"/>
                        </a:rPr>
                        <a:t>2</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31  b</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1000"/>
                        </a:spcAft>
                      </a:pPr>
                      <a:r>
                        <a:rPr lang="en-US" sz="2000" b="1" dirty="0" smtClean="0">
                          <a:effectLst/>
                          <a:latin typeface="Arial" pitchFamily="34" charset="0"/>
                          <a:ea typeface="Calibri"/>
                          <a:cs typeface="Arial" pitchFamily="34" charset="0"/>
                        </a:rPr>
                        <a:t>7.6  </a:t>
                      </a:r>
                      <a:r>
                        <a:rPr lang="en-US" sz="2000" b="1" dirty="0" err="1" smtClean="0">
                          <a:effectLst/>
                          <a:latin typeface="Arial" pitchFamily="34" charset="0"/>
                          <a:ea typeface="Calibri"/>
                          <a:cs typeface="Arial" pitchFamily="34" charset="0"/>
                        </a:rPr>
                        <a:t>bc</a:t>
                      </a:r>
                      <a:endParaRPr lang="en-US" sz="2000" b="1" dirty="0">
                        <a:effectLst/>
                        <a:latin typeface="Arial" pitchFamily="34" charset="0"/>
                        <a:ea typeface="Calibri"/>
                        <a:cs typeface="Arial" pitchFamily="34" charset="0"/>
                      </a:endParaRPr>
                    </a:p>
                  </a:txBody>
                  <a:tcPr marL="43435" marR="43435"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ctangle 2"/>
          <p:cNvSpPr/>
          <p:nvPr/>
        </p:nvSpPr>
        <p:spPr>
          <a:xfrm>
            <a:off x="6629400" y="5181600"/>
            <a:ext cx="2133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71834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Alion – no winter annuals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51663"/>
            <a:ext cx="7086600" cy="5332318"/>
          </a:xfrm>
        </p:spPr>
      </p:pic>
    </p:spTree>
    <p:extLst>
      <p:ext uri="{BB962C8B-B14F-4D97-AF65-F5344CB8AC3E}">
        <p14:creationId xmlns:p14="http://schemas.microsoft.com/office/powerpoint/2010/main" val="54831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3</a:t>
            </a:r>
            <a:r>
              <a:rPr lang="en-US" baseline="30000" dirty="0" smtClean="0">
                <a:effectLst/>
              </a:rPr>
              <a:t>rd</a:t>
            </a:r>
            <a:r>
              <a:rPr lang="en-US" dirty="0" smtClean="0">
                <a:effectLst/>
              </a:rPr>
              <a:t> leaf</a:t>
            </a:r>
            <a:endParaRPr lang="en-US" dirty="0">
              <a:effectLst/>
            </a:endParaRPr>
          </a:p>
        </p:txBody>
      </p:sp>
      <p:sp>
        <p:nvSpPr>
          <p:cNvPr id="3" name="Content Placeholder 2"/>
          <p:cNvSpPr>
            <a:spLocks noGrp="1"/>
          </p:cNvSpPr>
          <p:nvPr>
            <p:ph idx="1"/>
          </p:nvPr>
        </p:nvSpPr>
        <p:spPr>
          <a:xfrm>
            <a:off x="304800" y="1295400"/>
            <a:ext cx="8686800" cy="5334000"/>
          </a:xfrm>
        </p:spPr>
        <p:txBody>
          <a:bodyPr>
            <a:normAutofit/>
          </a:bodyPr>
          <a:lstStyle/>
          <a:p>
            <a:r>
              <a:rPr lang="en-US" dirty="0"/>
              <a:t>The best tree size and lowest  average % weed cover was Alion. No winter annuals  in herbicide strip in spring – moss</a:t>
            </a:r>
            <a:r>
              <a:rPr lang="en-US" dirty="0" smtClean="0"/>
              <a:t>…   40 fruit /tree</a:t>
            </a:r>
          </a:p>
          <a:p>
            <a:r>
              <a:rPr lang="en-US" dirty="0" smtClean="0"/>
              <a:t>The smallest tree size was the untreated check  21 fruit/tree </a:t>
            </a:r>
          </a:p>
          <a:p>
            <a:r>
              <a:rPr lang="en-US" dirty="0" smtClean="0"/>
              <a:t>Do we get more competition from weeds early in spring compared to later in the season?</a:t>
            </a:r>
          </a:p>
          <a:p>
            <a:endParaRPr lang="en-US" dirty="0"/>
          </a:p>
        </p:txBody>
      </p:sp>
    </p:spTree>
    <p:extLst>
      <p:ext uri="{BB962C8B-B14F-4D97-AF65-F5344CB8AC3E}">
        <p14:creationId xmlns:p14="http://schemas.microsoft.com/office/powerpoint/2010/main" val="497459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5702171"/>
              </p:ext>
            </p:extLst>
          </p:nvPr>
        </p:nvGraphicFramePr>
        <p:xfrm>
          <a:off x="304800" y="285552"/>
          <a:ext cx="8610600" cy="6516779"/>
        </p:xfrm>
        <a:graphic>
          <a:graphicData uri="http://schemas.openxmlformats.org/drawingml/2006/table">
            <a:tbl>
              <a:tblPr/>
              <a:tblGrid>
                <a:gridCol w="6759724"/>
                <a:gridCol w="1850876"/>
              </a:tblGrid>
              <a:tr h="426001">
                <a:tc gridSpan="2">
                  <a:txBody>
                    <a:bodyPr/>
                    <a:lstStyle/>
                    <a:p>
                      <a:pPr marL="0" marR="0" algn="ctr">
                        <a:lnSpc>
                          <a:spcPct val="115000"/>
                        </a:lnSpc>
                        <a:spcBef>
                          <a:spcPts val="0"/>
                        </a:spcBef>
                        <a:spcAft>
                          <a:spcPts val="0"/>
                        </a:spcAft>
                      </a:pPr>
                      <a:r>
                        <a:rPr lang="en-US" sz="3200" b="1" dirty="0" smtClean="0">
                          <a:solidFill>
                            <a:srgbClr val="0070C0"/>
                          </a:solidFill>
                          <a:latin typeface="Arial"/>
                          <a:ea typeface="Calibri"/>
                          <a:cs typeface="Times New Roman"/>
                        </a:rPr>
                        <a:t>Treatment costs</a:t>
                      </a:r>
                      <a:endParaRPr lang="en-US" sz="3200" b="1" dirty="0">
                        <a:solidFill>
                          <a:srgbClr val="0070C0"/>
                        </a:solidFill>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solidFill>
                          <a:srgbClr val="000000"/>
                        </a:solidFill>
                        <a:latin typeface="Arial"/>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07647">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Times New Roman"/>
                        </a:rPr>
                        <a:t>Treatment</a:t>
                      </a:r>
                      <a:endParaRPr lang="en-US" sz="20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2000" b="1" dirty="0" smtClean="0">
                          <a:solidFill>
                            <a:srgbClr val="000000"/>
                          </a:solidFill>
                          <a:latin typeface="Arial"/>
                          <a:ea typeface="Calibri"/>
                          <a:cs typeface="Times New Roman"/>
                        </a:rPr>
                        <a:t>$/treated acre</a:t>
                      </a:r>
                      <a:endParaRPr lang="en-US" sz="2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Untreated</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lost production?</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a:t>
                      </a:r>
                      <a:r>
                        <a:rPr lang="en-US" sz="1800" b="1" dirty="0" smtClean="0">
                          <a:solidFill>
                            <a:srgbClr val="000000"/>
                          </a:solidFill>
                          <a:latin typeface="Arial"/>
                          <a:ea typeface="Calibri"/>
                          <a:cs typeface="Times New Roman"/>
                        </a:rPr>
                        <a:t> (4 qts/a)</a:t>
                      </a:r>
                      <a:r>
                        <a:rPr lang="en-US" sz="1800" b="1" baseline="0" dirty="0" smtClean="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+ 3P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64</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9501">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Prowl H2O (4 qts/a) +3P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60</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a:t>
                      </a:r>
                      <a:r>
                        <a:rPr lang="en-US" sz="1800" b="1" dirty="0" smtClean="0">
                          <a:solidFill>
                            <a:srgbClr val="000000"/>
                          </a:solidFill>
                          <a:latin typeface="Arial"/>
                          <a:ea typeface="Calibri"/>
                          <a:cs typeface="Times New Roman"/>
                        </a:rPr>
                        <a:t>(3 qts/a) + Chateau (8 oz/a) + 2P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91</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Prowl H2O (4 qts/a) + </a:t>
                      </a:r>
                      <a:r>
                        <a:rPr lang="en-US" sz="1800" b="1" dirty="0">
                          <a:solidFill>
                            <a:srgbClr val="000000"/>
                          </a:solidFill>
                          <a:latin typeface="Arial"/>
                          <a:ea typeface="Calibri"/>
                          <a:cs typeface="Times New Roman"/>
                        </a:rPr>
                        <a:t>Chateau </a:t>
                      </a:r>
                      <a:r>
                        <a:rPr lang="en-US" sz="1800" b="1" dirty="0" smtClean="0">
                          <a:solidFill>
                            <a:srgbClr val="000000"/>
                          </a:solidFill>
                          <a:latin typeface="Arial"/>
                          <a:ea typeface="Calibri"/>
                          <a:cs typeface="Times New Roman"/>
                        </a:rPr>
                        <a:t>(8 oz/a) + 2P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97</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Surflan (3 qts/a)  </a:t>
                      </a: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GoalTender (3 pt/a) + 2P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$106</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a:t>
                      </a:r>
                      <a:r>
                        <a:rPr lang="en-US" sz="1800" b="1" dirty="0" smtClean="0">
                          <a:solidFill>
                            <a:srgbClr val="000000"/>
                          </a:solidFill>
                          <a:latin typeface="Arial"/>
                          <a:ea typeface="Calibri"/>
                          <a:cs typeface="Times New Roman"/>
                        </a:rPr>
                        <a:t>H2O (4 qts/a) + Goaltender (3 pt/a)  </a:t>
                      </a: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2P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$112</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Matrix </a:t>
                      </a:r>
                      <a:r>
                        <a:rPr lang="en-US" sz="1800" b="1" dirty="0" smtClean="0">
                          <a:solidFill>
                            <a:srgbClr val="000000"/>
                          </a:solidFill>
                          <a:latin typeface="Arial"/>
                          <a:ea typeface="Calibri"/>
                          <a:cs typeface="Times New Roman"/>
                        </a:rPr>
                        <a:t>(4 oz/a) + 1P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64</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a:t>
                      </a:r>
                      <a:r>
                        <a:rPr lang="en-US" sz="1800" b="1" dirty="0" smtClean="0">
                          <a:solidFill>
                            <a:srgbClr val="000000"/>
                          </a:solidFill>
                          <a:latin typeface="Arial"/>
                          <a:ea typeface="Calibri"/>
                          <a:cs typeface="Times New Roman"/>
                        </a:rPr>
                        <a:t>(3 qts/a) + </a:t>
                      </a:r>
                      <a:r>
                        <a:rPr lang="en-US" sz="1800" b="1" dirty="0">
                          <a:solidFill>
                            <a:srgbClr val="000000"/>
                          </a:solidFill>
                          <a:latin typeface="Arial"/>
                          <a:ea typeface="Calibri"/>
                          <a:cs typeface="Times New Roman"/>
                        </a:rPr>
                        <a:t>Matrix </a:t>
                      </a:r>
                      <a:r>
                        <a:rPr lang="en-US" sz="1800" b="1" dirty="0" smtClean="0">
                          <a:solidFill>
                            <a:srgbClr val="000000"/>
                          </a:solidFill>
                          <a:latin typeface="Arial"/>
                          <a:ea typeface="Calibri"/>
                          <a:cs typeface="Times New Roman"/>
                        </a:rPr>
                        <a:t>(4 oz/a) + 1P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94</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506">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Surflan </a:t>
                      </a:r>
                      <a:r>
                        <a:rPr lang="en-US" sz="1800" b="1" dirty="0" smtClean="0">
                          <a:solidFill>
                            <a:srgbClr val="000000"/>
                          </a:solidFill>
                          <a:latin typeface="Arial"/>
                          <a:ea typeface="Calibri"/>
                          <a:cs typeface="Times New Roman"/>
                        </a:rPr>
                        <a:t>(3 qts/a) + </a:t>
                      </a:r>
                      <a:r>
                        <a:rPr lang="en-US" sz="1800" b="1" dirty="0">
                          <a:solidFill>
                            <a:srgbClr val="000000"/>
                          </a:solidFill>
                          <a:latin typeface="Arial"/>
                          <a:ea typeface="Calibri"/>
                          <a:cs typeface="Times New Roman"/>
                        </a:rPr>
                        <a:t>Matrix </a:t>
                      </a:r>
                      <a:r>
                        <a:rPr lang="en-US" sz="1800" b="1" dirty="0" smtClean="0">
                          <a:solidFill>
                            <a:srgbClr val="000000"/>
                          </a:solidFill>
                          <a:latin typeface="Arial"/>
                          <a:ea typeface="Calibri"/>
                          <a:cs typeface="Times New Roman"/>
                        </a:rPr>
                        <a:t>(4 oz/a) + GoalTender (3 pt/a)  + 1P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$154</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Sinbar (8 oz/a) </a:t>
                      </a: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2P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36</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Diuron 4L</a:t>
                      </a:r>
                      <a:r>
                        <a:rPr lang="en-US" sz="1800" b="1" baseline="0" dirty="0" smtClean="0">
                          <a:solidFill>
                            <a:srgbClr val="000000"/>
                          </a:solidFill>
                          <a:latin typeface="Arial"/>
                          <a:ea typeface="Calibri"/>
                          <a:cs typeface="Times New Roman"/>
                        </a:rPr>
                        <a:t> (1.6 pt/a)</a:t>
                      </a:r>
                      <a:r>
                        <a:rPr lang="en-US" sz="1800" b="1" dirty="0" smtClean="0">
                          <a:solidFill>
                            <a:srgbClr val="000000"/>
                          </a:solidFill>
                          <a:latin typeface="Arial"/>
                          <a:ea typeface="Calibri"/>
                          <a:cs typeface="Times New Roman"/>
                        </a:rPr>
                        <a:t> </a:t>
                      </a: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simazine 4L (1 qt/a) </a:t>
                      </a:r>
                      <a:r>
                        <a:rPr lang="en-US" sz="1800" b="1" dirty="0">
                          <a:solidFill>
                            <a:srgbClr val="000000"/>
                          </a:solidFill>
                          <a:latin typeface="Arial"/>
                          <a:ea typeface="Calibri"/>
                          <a:cs typeface="Times New Roman"/>
                        </a:rPr>
                        <a:t>+ </a:t>
                      </a:r>
                      <a:r>
                        <a:rPr lang="en-US" sz="1800" b="1" dirty="0" smtClean="0">
                          <a:solidFill>
                            <a:srgbClr val="000000"/>
                          </a:solidFill>
                          <a:latin typeface="Arial"/>
                          <a:ea typeface="Calibri"/>
                          <a:cs typeface="Times New Roman"/>
                        </a:rPr>
                        <a:t>2P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26</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a:t>
                      </a:r>
                      <a:r>
                        <a:rPr lang="en-US" sz="1800" b="1" dirty="0" smtClean="0">
                          <a:solidFill>
                            <a:srgbClr val="000000"/>
                          </a:solidFill>
                          <a:latin typeface="Arial"/>
                          <a:ea typeface="Calibri"/>
                          <a:cs typeface="Times New Roman"/>
                        </a:rPr>
                        <a:t>H2O (4 qts/a) + 2 glyphosate</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  55</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82">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Prowl </a:t>
                      </a:r>
                      <a:r>
                        <a:rPr lang="en-US" sz="1800" b="1" dirty="0" smtClean="0">
                          <a:solidFill>
                            <a:srgbClr val="000000"/>
                          </a:solidFill>
                          <a:latin typeface="Arial"/>
                          <a:ea typeface="Calibri"/>
                          <a:cs typeface="Times New Roman"/>
                        </a:rPr>
                        <a:t>H2O (4 qts/a) + </a:t>
                      </a:r>
                      <a:r>
                        <a:rPr lang="en-US" sz="1800" b="1" dirty="0">
                          <a:solidFill>
                            <a:srgbClr val="000000"/>
                          </a:solidFill>
                          <a:latin typeface="Arial"/>
                          <a:ea typeface="Calibri"/>
                          <a:cs typeface="Times New Roman"/>
                        </a:rPr>
                        <a:t>Chateau </a:t>
                      </a:r>
                      <a:r>
                        <a:rPr lang="en-US" sz="1800" b="1" dirty="0" smtClean="0">
                          <a:solidFill>
                            <a:srgbClr val="000000"/>
                          </a:solidFill>
                          <a:latin typeface="Arial"/>
                          <a:ea typeface="Calibri"/>
                          <a:cs typeface="Times New Roman"/>
                        </a:rPr>
                        <a:t>(8 oz/a) + 2 glyphosate</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$100</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01">
                <a:tc>
                  <a:txBody>
                    <a:bodyPr/>
                    <a:lstStyle/>
                    <a:p>
                      <a:pPr marL="0" marR="0" algn="ctr">
                        <a:lnSpc>
                          <a:spcPct val="115000"/>
                        </a:lnSpc>
                        <a:spcBef>
                          <a:spcPts val="300"/>
                        </a:spcBef>
                        <a:spcAft>
                          <a:spcPts val="0"/>
                        </a:spcAft>
                      </a:pPr>
                      <a:r>
                        <a:rPr lang="en-US" sz="1800" b="1" dirty="0">
                          <a:solidFill>
                            <a:srgbClr val="000000"/>
                          </a:solidFill>
                          <a:latin typeface="Arial"/>
                          <a:ea typeface="Calibri"/>
                          <a:cs typeface="Times New Roman"/>
                        </a:rPr>
                        <a:t>Alion + </a:t>
                      </a:r>
                      <a:r>
                        <a:rPr lang="en-US" sz="1800" b="1" dirty="0" smtClean="0">
                          <a:solidFill>
                            <a:srgbClr val="000000"/>
                          </a:solidFill>
                          <a:latin typeface="Arial"/>
                          <a:ea typeface="Calibri"/>
                          <a:cs typeface="Times New Roman"/>
                        </a:rPr>
                        <a:t>1P</a:t>
                      </a:r>
                      <a:endParaRPr lang="en-US" sz="1800" b="1" dirty="0">
                        <a:latin typeface="Calibri"/>
                        <a:ea typeface="Calibri"/>
                        <a:cs typeface="Times New Roman"/>
                      </a:endParaRPr>
                    </a:p>
                  </a:txBody>
                  <a:tcPr marL="51959" marR="5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300"/>
                        </a:spcBef>
                        <a:spcAft>
                          <a:spcPts val="0"/>
                        </a:spcAft>
                      </a:pPr>
                      <a:r>
                        <a:rPr lang="en-US" sz="1800" b="1" dirty="0" smtClean="0">
                          <a:solidFill>
                            <a:srgbClr val="000000"/>
                          </a:solidFill>
                          <a:latin typeface="Arial"/>
                          <a:ea typeface="Calibri"/>
                          <a:cs typeface="Times New Roman"/>
                        </a:rPr>
                        <a:t>$60</a:t>
                      </a:r>
                      <a:endParaRPr lang="en-US" sz="1800" b="1" dirty="0">
                        <a:latin typeface="Calibri"/>
                        <a:ea typeface="Calibri"/>
                        <a:cs typeface="Times New Roman"/>
                      </a:endParaRPr>
                    </a:p>
                  </a:txBody>
                  <a:tcPr marL="51959" marR="5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3902">
                <a:tc gridSpan="2">
                  <a:txBody>
                    <a:bodyPr/>
                    <a:lstStyle/>
                    <a:p>
                      <a:pPr marL="0" marR="0">
                        <a:lnSpc>
                          <a:spcPct val="115000"/>
                        </a:lnSpc>
                        <a:spcBef>
                          <a:spcPts val="300"/>
                        </a:spcBef>
                        <a:spcAft>
                          <a:spcPts val="0"/>
                        </a:spcAft>
                      </a:pPr>
                      <a:endParaRPr lang="en-US" sz="1400" dirty="0">
                        <a:latin typeface="Calibri"/>
                        <a:ea typeface="Calibri"/>
                        <a:cs typeface="Times New Roman"/>
                      </a:endParaRPr>
                    </a:p>
                  </a:txBody>
                  <a:tcPr marL="51959" marR="5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3" name="TextBox 2"/>
          <p:cNvSpPr txBox="1"/>
          <p:nvPr/>
        </p:nvSpPr>
        <p:spPr>
          <a:xfrm>
            <a:off x="1600200" y="3048000"/>
            <a:ext cx="4419600" cy="1323439"/>
          </a:xfrm>
          <a:prstGeom prst="rect">
            <a:avLst/>
          </a:prstGeom>
          <a:noFill/>
        </p:spPr>
        <p:txBody>
          <a:bodyPr wrap="square" rtlCol="0">
            <a:spAutoFit/>
          </a:bodyPr>
          <a:lstStyle/>
          <a:p>
            <a:r>
              <a:rPr lang="en-US" sz="8000" dirty="0" smtClean="0">
                <a:solidFill>
                  <a:srgbClr val="FF0000"/>
                </a:solidFill>
              </a:rPr>
              <a:t>$60/acre</a:t>
            </a:r>
            <a:endParaRPr lang="en-US" sz="80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024079"/>
              </p:ext>
            </p:extLst>
          </p:nvPr>
        </p:nvGraphicFramePr>
        <p:xfrm>
          <a:off x="152400" y="304800"/>
          <a:ext cx="8763000" cy="6329866"/>
        </p:xfrm>
        <a:graphic>
          <a:graphicData uri="http://schemas.openxmlformats.org/drawingml/2006/table">
            <a:tbl>
              <a:tblPr/>
              <a:tblGrid>
                <a:gridCol w="2667001"/>
                <a:gridCol w="1600200"/>
                <a:gridCol w="1295399"/>
                <a:gridCol w="1600200"/>
                <a:gridCol w="1600200"/>
              </a:tblGrid>
              <a:tr h="203861">
                <a:tc rowSpan="2">
                  <a:txBody>
                    <a:bodyPr/>
                    <a:lstStyle/>
                    <a:p>
                      <a:pPr algn="ctr" fontAlgn="b"/>
                      <a:r>
                        <a:rPr lang="en-US" sz="2800" b="0" i="0" u="none" strike="noStrike" dirty="0">
                          <a:solidFill>
                            <a:srgbClr val="000000"/>
                          </a:solidFill>
                          <a:effectLst/>
                          <a:latin typeface="Arial"/>
                        </a:rPr>
                        <a:t>TRT</a:t>
                      </a: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800" b="0" i="0" u="none" strike="noStrike">
                          <a:solidFill>
                            <a:srgbClr val="000000"/>
                          </a:solidFill>
                          <a:effectLst/>
                          <a:latin typeface="Arial"/>
                        </a:rPr>
                        <a:t>Mason</a:t>
                      </a: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0" i="0" u="none" strike="noStrike">
                          <a:solidFill>
                            <a:srgbClr val="000000"/>
                          </a:solidFill>
                          <a:effectLst/>
                          <a:latin typeface="Arial"/>
                        </a:rPr>
                        <a:t>Lamont</a:t>
                      </a: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609292">
                <a:tc vMerge="1">
                  <a:txBody>
                    <a:bodyPr/>
                    <a:lstStyle/>
                    <a:p>
                      <a:endParaRPr lang="en-US"/>
                    </a:p>
                  </a:txBody>
                  <a:tcPr/>
                </a:tc>
                <a:tc>
                  <a:txBody>
                    <a:bodyPr/>
                    <a:lstStyle/>
                    <a:p>
                      <a:pPr algn="l" fontAlgn="b"/>
                      <a:r>
                        <a:rPr lang="en-US" sz="1800" b="0" i="0" u="none" strike="noStrike" dirty="0">
                          <a:solidFill>
                            <a:srgbClr val="000000"/>
                          </a:solidFill>
                          <a:effectLst/>
                          <a:latin typeface="Arial"/>
                        </a:rPr>
                        <a:t>Total % increase </a:t>
                      </a:r>
                      <a:r>
                        <a:rPr lang="en-US" sz="1800" b="0" i="0" u="none" strike="noStrike" dirty="0" smtClean="0">
                          <a:solidFill>
                            <a:srgbClr val="000000"/>
                          </a:solidFill>
                          <a:effectLst/>
                          <a:latin typeface="Arial"/>
                        </a:rPr>
                        <a:t>TCA</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Arial"/>
                        </a:rPr>
                        <a:t>    TCA</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Total % increase </a:t>
                      </a:r>
                      <a:r>
                        <a:rPr lang="en-US" sz="1800" b="0" i="0" u="none" strike="noStrike" dirty="0" smtClean="0">
                          <a:solidFill>
                            <a:srgbClr val="000000"/>
                          </a:solidFill>
                          <a:effectLst/>
                          <a:latin typeface="Arial"/>
                        </a:rPr>
                        <a:t>TCA</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Arial"/>
                        </a:rPr>
                        <a:t>    TCA</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810">
                <a:tc>
                  <a:txBody>
                    <a:bodyPr/>
                    <a:lstStyle/>
                    <a:p>
                      <a:pPr algn="l" fontAlgn="b"/>
                      <a:r>
                        <a:rPr lang="en-US" sz="1800" b="1" i="0" u="none" strike="noStrike" dirty="0">
                          <a:solidFill>
                            <a:srgbClr val="000000"/>
                          </a:solidFill>
                          <a:effectLst/>
                          <a:latin typeface="Arial"/>
                        </a:rPr>
                        <a:t>Untreated</a:t>
                      </a: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smtClean="0">
                          <a:solidFill>
                            <a:srgbClr val="000000"/>
                          </a:solidFill>
                          <a:effectLst/>
                          <a:latin typeface="Arial"/>
                        </a:rPr>
                        <a:t>252 b</a:t>
                      </a:r>
                      <a:endParaRPr lang="en-US" sz="1800" b="1"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1" i="0" u="none" strike="noStrike" dirty="0">
                          <a:solidFill>
                            <a:srgbClr val="000000"/>
                          </a:solidFill>
                          <a:effectLst/>
                          <a:latin typeface="Arial"/>
                        </a:rPr>
                        <a:t>  5.4    c</a:t>
                      </a:r>
                    </a:p>
                  </a:txBody>
                  <a:tcPr marL="9294" marR="9294" marT="92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1" i="0" u="none" strike="noStrike" dirty="0">
                          <a:solidFill>
                            <a:srgbClr val="000000"/>
                          </a:solidFill>
                          <a:effectLst/>
                          <a:latin typeface="Arial"/>
                        </a:rPr>
                        <a:t>157     c</a:t>
                      </a:r>
                    </a:p>
                  </a:txBody>
                  <a:tcPr marL="9294" marR="9294" marT="92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1" i="0" u="none" strike="noStrike" dirty="0">
                          <a:solidFill>
                            <a:srgbClr val="000000"/>
                          </a:solidFill>
                          <a:effectLst/>
                          <a:latin typeface="Arial"/>
                        </a:rPr>
                        <a:t>3.8        e</a:t>
                      </a:r>
                    </a:p>
                  </a:txBody>
                  <a:tcPr marL="9294" marR="9294" marT="92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9810">
                <a:tc>
                  <a:txBody>
                    <a:bodyPr/>
                    <a:lstStyle/>
                    <a:p>
                      <a:pPr algn="l" fontAlgn="b"/>
                      <a:r>
                        <a:rPr lang="en-US" sz="1800" b="0" i="0" u="none" strike="noStrike" dirty="0" err="1">
                          <a:solidFill>
                            <a:srgbClr val="000000"/>
                          </a:solidFill>
                          <a:effectLst/>
                          <a:latin typeface="Arial"/>
                        </a:rPr>
                        <a:t>Prowl+P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800" b="0" i="0" u="none" strike="noStrike" dirty="0" smtClean="0">
                          <a:solidFill>
                            <a:srgbClr val="000000"/>
                          </a:solidFill>
                          <a:effectLst/>
                          <a:latin typeface="Arial"/>
                        </a:rPr>
                        <a:t>272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800" b="0" i="0" u="none" strike="noStrike" dirty="0">
                          <a:solidFill>
                            <a:srgbClr val="000000"/>
                          </a:solidFill>
                          <a:effectLst/>
                          <a:latin typeface="Arial"/>
                        </a:rPr>
                        <a:t>  8.6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800" b="0" i="0" u="none" strike="noStrike" dirty="0">
                          <a:solidFill>
                            <a:srgbClr val="000000"/>
                          </a:solidFill>
                          <a:effectLst/>
                          <a:latin typeface="Arial"/>
                        </a:rPr>
                        <a:t>395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800" b="0" i="0" u="none" strike="noStrike" dirty="0">
                          <a:solidFill>
                            <a:srgbClr val="000000"/>
                          </a:solidFill>
                          <a:effectLst/>
                          <a:latin typeface="Arial"/>
                        </a:rPr>
                        <a:t>6.2   </a:t>
                      </a:r>
                      <a:r>
                        <a:rPr lang="en-US" sz="1800" b="0" i="0" u="none" strike="noStrike" dirty="0" err="1">
                          <a:solidFill>
                            <a:srgbClr val="000000"/>
                          </a:solidFill>
                          <a:effectLst/>
                          <a:latin typeface="Arial"/>
                        </a:rPr>
                        <a:t>bcd</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r>
              <a:tr h="339810">
                <a:tc>
                  <a:txBody>
                    <a:bodyPr/>
                    <a:lstStyle/>
                    <a:p>
                      <a:pPr algn="l" fontAlgn="b"/>
                      <a:r>
                        <a:rPr lang="en-US" sz="1800" b="0" i="0" u="none" strike="noStrike" dirty="0" err="1">
                          <a:solidFill>
                            <a:srgbClr val="000000"/>
                          </a:solidFill>
                          <a:effectLst/>
                          <a:latin typeface="Arial"/>
                        </a:rPr>
                        <a:t>Prowl+G</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solidFill>
                            <a:srgbClr val="000000"/>
                          </a:solidFill>
                          <a:effectLst/>
                          <a:latin typeface="Arial"/>
                        </a:rPr>
                        <a:t>258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a:solidFill>
                            <a:srgbClr val="000000"/>
                          </a:solidFill>
                          <a:effectLst/>
                          <a:latin typeface="Arial"/>
                        </a:rPr>
                        <a:t>  7.6 </a:t>
                      </a:r>
                      <a:r>
                        <a:rPr lang="en-US" sz="1800" b="0" i="0" u="none" strike="noStrike" baseline="0" dirty="0">
                          <a:solidFill>
                            <a:srgbClr val="000000"/>
                          </a:solidFill>
                          <a:effectLst/>
                          <a:latin typeface="Arial"/>
                        </a:rPr>
                        <a:t> </a:t>
                      </a:r>
                      <a:r>
                        <a:rPr lang="en-US" sz="1800" b="0" i="0" u="none" strike="noStrike" baseline="0" dirty="0" smtClean="0">
                          <a:solidFill>
                            <a:srgbClr val="000000"/>
                          </a:solidFill>
                          <a:effectLst/>
                          <a:latin typeface="Arial"/>
                        </a:rPr>
                        <a:t> </a:t>
                      </a:r>
                      <a:r>
                        <a:rPr lang="en-US" sz="1800" b="0" i="0" u="none" strike="noStrike" dirty="0" err="1" smtClean="0">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solidFill>
                            <a:srgbClr val="000000"/>
                          </a:solidFill>
                          <a:effectLst/>
                          <a:latin typeface="Arial"/>
                        </a:rPr>
                        <a:t>437 a</a:t>
                      </a: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solidFill>
                            <a:srgbClr val="000000"/>
                          </a:solidFill>
                          <a:effectLst/>
                          <a:latin typeface="Arial"/>
                        </a:rPr>
                        <a:t>7.7 a</a:t>
                      </a: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tcPr>
                </a:tc>
              </a:tr>
              <a:tr h="339810">
                <a:tc>
                  <a:txBody>
                    <a:bodyPr/>
                    <a:lstStyle/>
                    <a:p>
                      <a:pPr algn="l" fontAlgn="b"/>
                      <a:r>
                        <a:rPr lang="en-US" sz="1800" b="0" i="0" u="none" strike="noStrike" dirty="0" err="1">
                          <a:solidFill>
                            <a:srgbClr val="000000"/>
                          </a:solidFill>
                          <a:effectLst/>
                          <a:latin typeface="Arial"/>
                        </a:rPr>
                        <a:t>Prowl+Chat+P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ctr" fontAlgn="b"/>
                      <a:r>
                        <a:rPr lang="en-US" sz="1800" b="0" i="0" u="none" strike="noStrike" dirty="0" smtClean="0">
                          <a:solidFill>
                            <a:srgbClr val="000000"/>
                          </a:solidFill>
                          <a:effectLst/>
                          <a:latin typeface="Arial"/>
                        </a:rPr>
                        <a:t>248 </a:t>
                      </a:r>
                      <a:r>
                        <a:rPr lang="en-US" sz="1800" b="0" i="0" u="none" strike="noStrike" baseline="0" dirty="0" smtClean="0">
                          <a:solidFill>
                            <a:srgbClr val="000000"/>
                          </a:solidFill>
                          <a:effectLst/>
                          <a:latin typeface="Arial"/>
                        </a:rPr>
                        <a:t>  </a:t>
                      </a:r>
                      <a:r>
                        <a:rPr lang="en-US" sz="1800" b="0" i="0" u="none" strike="noStrike" dirty="0" smtClean="0">
                          <a:solidFill>
                            <a:srgbClr val="000000"/>
                          </a:solidFill>
                          <a:effectLst/>
                          <a:latin typeface="Arial"/>
                        </a:rPr>
                        <a:t>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1800" b="0" i="0" u="none" strike="noStrike" dirty="0">
                          <a:solidFill>
                            <a:srgbClr val="000000"/>
                          </a:solidFill>
                          <a:effectLst/>
                          <a:latin typeface="Arial"/>
                        </a:rPr>
                        <a:t>  7.0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1800" b="0" i="0" u="none" strike="noStrike" dirty="0">
                          <a:solidFill>
                            <a:srgbClr val="000000"/>
                          </a:solidFill>
                          <a:effectLst/>
                          <a:latin typeface="Arial"/>
                        </a:rPr>
                        <a:t>382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1800" b="0" i="0" u="none" strike="noStrike" dirty="0">
                          <a:solidFill>
                            <a:srgbClr val="000000"/>
                          </a:solidFill>
                          <a:effectLst/>
                          <a:latin typeface="Arial"/>
                        </a:rPr>
                        <a:t>6.5 </a:t>
                      </a:r>
                      <a:r>
                        <a:rPr lang="en-US" sz="1800" b="0" i="0" u="none" strike="noStrike" dirty="0" err="1">
                          <a:solidFill>
                            <a:srgbClr val="000000"/>
                          </a:solidFill>
                          <a:effectLst/>
                          <a:latin typeface="Arial"/>
                        </a:rPr>
                        <a:t>abc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339810">
                <a:tc>
                  <a:txBody>
                    <a:bodyPr/>
                    <a:lstStyle/>
                    <a:p>
                      <a:pPr algn="l" fontAlgn="b"/>
                      <a:r>
                        <a:rPr lang="en-US" sz="1800" b="0" i="0" u="none" strike="noStrike" dirty="0" err="1">
                          <a:solidFill>
                            <a:srgbClr val="000000"/>
                          </a:solidFill>
                          <a:effectLst/>
                          <a:latin typeface="Arial"/>
                        </a:rPr>
                        <a:t>Prowl+Chat+G</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solidFill>
                            <a:srgbClr val="000000"/>
                          </a:solidFill>
                          <a:effectLst/>
                          <a:latin typeface="Arial"/>
                        </a:rPr>
                        <a:t>225   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a:solidFill>
                            <a:srgbClr val="000000"/>
                          </a:solidFill>
                          <a:effectLst/>
                          <a:latin typeface="Arial"/>
                        </a:rPr>
                        <a:t>  6.4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solidFill>
                            <a:srgbClr val="000000"/>
                          </a:solidFill>
                          <a:effectLst/>
                          <a:latin typeface="Arial"/>
                        </a:rPr>
                        <a:t>366 ab</a:t>
                      </a: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solidFill>
                            <a:srgbClr val="000000"/>
                          </a:solidFill>
                          <a:effectLst/>
                          <a:latin typeface="Arial"/>
                        </a:rPr>
                        <a:t>6.7 ab</a:t>
                      </a: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tcPr>
                </a:tc>
              </a:tr>
              <a:tr h="339810">
                <a:tc>
                  <a:txBody>
                    <a:bodyPr/>
                    <a:lstStyle/>
                    <a:p>
                      <a:pPr algn="l" fontAlgn="b"/>
                      <a:r>
                        <a:rPr lang="en-US" sz="1800" b="0" i="0" u="none" strike="noStrike" dirty="0" err="1" smtClean="0">
                          <a:solidFill>
                            <a:srgbClr val="000000"/>
                          </a:solidFill>
                          <a:effectLst/>
                          <a:latin typeface="Arial"/>
                        </a:rPr>
                        <a:t>Prowl+GoalT+P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ctr" fontAlgn="b"/>
                      <a:r>
                        <a:rPr lang="en-US" sz="1800" b="0" i="0" u="none" strike="noStrike" dirty="0" smtClean="0">
                          <a:solidFill>
                            <a:srgbClr val="000000"/>
                          </a:solidFill>
                          <a:effectLst/>
                          <a:latin typeface="Arial"/>
                        </a:rPr>
                        <a:t>223   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l" fontAlgn="b"/>
                      <a:r>
                        <a:rPr lang="en-US" sz="1800" b="0" i="0" u="none" strike="noStrike" dirty="0">
                          <a:solidFill>
                            <a:srgbClr val="000000"/>
                          </a:solidFill>
                          <a:effectLst/>
                          <a:latin typeface="Arial"/>
                        </a:rPr>
                        <a:t>  7.2 </a:t>
                      </a:r>
                      <a:r>
                        <a:rPr lang="en-US" sz="1800" b="0" i="0" u="none" strike="noStrike" baseline="0" dirty="0">
                          <a:solidFill>
                            <a:srgbClr val="000000"/>
                          </a:solidFill>
                          <a:effectLst/>
                          <a:latin typeface="Arial"/>
                        </a:rPr>
                        <a:t> </a:t>
                      </a:r>
                      <a:r>
                        <a:rPr lang="en-US" sz="1800" b="0" i="0" u="none" strike="noStrike" baseline="0" dirty="0" smtClean="0">
                          <a:solidFill>
                            <a:srgbClr val="000000"/>
                          </a:solidFill>
                          <a:effectLst/>
                          <a:latin typeface="Arial"/>
                        </a:rPr>
                        <a:t> </a:t>
                      </a:r>
                      <a:r>
                        <a:rPr lang="en-US" sz="1800" b="0" i="0" u="none" strike="noStrike" dirty="0" err="1" smtClean="0">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FFCCFF"/>
                    </a:solidFill>
                  </a:tcPr>
                </a:tc>
                <a:tc>
                  <a:txBody>
                    <a:bodyPr/>
                    <a:lstStyle/>
                    <a:p>
                      <a:pPr algn="l" fontAlgn="b"/>
                      <a:r>
                        <a:rPr lang="en-US" sz="1800" b="0" i="0" u="none" strike="noStrike" dirty="0">
                          <a:solidFill>
                            <a:srgbClr val="000000"/>
                          </a:solidFill>
                          <a:effectLst/>
                          <a:latin typeface="Arial"/>
                        </a:rPr>
                        <a:t>351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l" fontAlgn="b"/>
                      <a:r>
                        <a:rPr lang="en-US" sz="1800" b="0" i="0" u="none" strike="noStrike" dirty="0">
                          <a:solidFill>
                            <a:srgbClr val="000000"/>
                          </a:solidFill>
                          <a:effectLst/>
                          <a:latin typeface="Arial"/>
                        </a:rPr>
                        <a:t>6.3 </a:t>
                      </a:r>
                      <a:r>
                        <a:rPr lang="en-US" sz="1800" b="0" i="0" u="none" strike="noStrike" dirty="0" err="1">
                          <a:solidFill>
                            <a:srgbClr val="000000"/>
                          </a:solidFill>
                          <a:effectLst/>
                          <a:latin typeface="Arial"/>
                        </a:rPr>
                        <a:t>abcd</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FFCCFF"/>
                    </a:solidFill>
                  </a:tcPr>
                </a:tc>
              </a:tr>
              <a:tr h="339810">
                <a:tc>
                  <a:txBody>
                    <a:bodyPr/>
                    <a:lstStyle/>
                    <a:p>
                      <a:pPr algn="l" fontAlgn="b"/>
                      <a:r>
                        <a:rPr lang="en-US" sz="1800" b="0" i="0" u="none" strike="noStrike" dirty="0" err="1">
                          <a:solidFill>
                            <a:srgbClr val="000000"/>
                          </a:solidFill>
                          <a:effectLst/>
                          <a:latin typeface="Arial"/>
                        </a:rPr>
                        <a:t>Surflan+P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b"/>
                      <a:r>
                        <a:rPr lang="en-US" sz="1800" b="0" i="0" u="none" strike="noStrike" dirty="0" smtClean="0">
                          <a:solidFill>
                            <a:srgbClr val="000000"/>
                          </a:solidFill>
                          <a:effectLst/>
                          <a:latin typeface="Arial"/>
                        </a:rPr>
                        <a:t>293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n-US" sz="1800" b="0" i="0" u="none" strike="noStrike" dirty="0">
                          <a:solidFill>
                            <a:srgbClr val="000000"/>
                          </a:solidFill>
                          <a:effectLst/>
                          <a:latin typeface="Arial"/>
                        </a:rPr>
                        <a:t>  </a:t>
                      </a:r>
                      <a:r>
                        <a:rPr lang="en-US" sz="1800" b="0" i="0" u="none" strike="noStrike" dirty="0" smtClean="0">
                          <a:solidFill>
                            <a:srgbClr val="000000"/>
                          </a:solidFill>
                          <a:effectLst/>
                          <a:latin typeface="Arial"/>
                        </a:rPr>
                        <a:t>7.4</a:t>
                      </a:r>
                      <a:r>
                        <a:rPr lang="en-US" sz="1800" b="0" i="0" u="none" strike="noStrike" baseline="0" dirty="0" smtClean="0">
                          <a:solidFill>
                            <a:srgbClr val="000000"/>
                          </a:solidFill>
                          <a:effectLst/>
                          <a:latin typeface="Arial"/>
                        </a:rPr>
                        <a:t>   </a:t>
                      </a:r>
                      <a:r>
                        <a:rPr lang="en-US" sz="1800" b="0" i="0" u="none" strike="noStrike" baseline="0" dirty="0" err="1" smtClean="0">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800" b="0" i="0" u="none" strike="noStrike" dirty="0">
                          <a:solidFill>
                            <a:srgbClr val="000000"/>
                          </a:solidFill>
                          <a:effectLst/>
                          <a:latin typeface="Arial"/>
                        </a:rPr>
                        <a:t>293   b</a:t>
                      </a: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n-US" sz="1800" b="0" i="0" u="none" strike="noStrike" dirty="0">
                          <a:solidFill>
                            <a:srgbClr val="000000"/>
                          </a:solidFill>
                          <a:effectLst/>
                          <a:latin typeface="Arial"/>
                        </a:rPr>
                        <a:t>5.4   </a:t>
                      </a:r>
                      <a:r>
                        <a:rPr lang="en-US" sz="1800" b="0" i="0" u="none" strike="noStrike" dirty="0" err="1">
                          <a:solidFill>
                            <a:srgbClr val="000000"/>
                          </a:solidFill>
                          <a:effectLst/>
                          <a:latin typeface="Arial"/>
                        </a:rPr>
                        <a:t>bcd</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FFFF99"/>
                    </a:solidFill>
                  </a:tcPr>
                </a:tc>
              </a:tr>
              <a:tr h="339810">
                <a:tc>
                  <a:txBody>
                    <a:bodyPr/>
                    <a:lstStyle/>
                    <a:p>
                      <a:pPr algn="l" fontAlgn="b"/>
                      <a:r>
                        <a:rPr lang="en-US" sz="1800" b="0" i="0" u="none" strike="noStrike" dirty="0" err="1">
                          <a:solidFill>
                            <a:srgbClr val="000000"/>
                          </a:solidFill>
                          <a:effectLst/>
                          <a:latin typeface="Arial"/>
                        </a:rPr>
                        <a:t>Surflan+Chat+P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ctr" fontAlgn="b"/>
                      <a:r>
                        <a:rPr lang="en-US" sz="1800" b="0" i="0" u="none" strike="noStrike" dirty="0" smtClean="0">
                          <a:solidFill>
                            <a:srgbClr val="000000"/>
                          </a:solidFill>
                          <a:effectLst/>
                          <a:latin typeface="Arial"/>
                        </a:rPr>
                        <a:t>241   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1800" b="0" i="0" u="none" strike="noStrike" dirty="0">
                          <a:solidFill>
                            <a:srgbClr val="000000"/>
                          </a:solidFill>
                          <a:effectLst/>
                          <a:latin typeface="Arial"/>
                        </a:rPr>
                        <a:t>  6.6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1800" b="0" i="0" u="none" strike="noStrike" dirty="0">
                          <a:solidFill>
                            <a:srgbClr val="000000"/>
                          </a:solidFill>
                          <a:effectLst/>
                          <a:latin typeface="Arial"/>
                        </a:rPr>
                        <a:t>380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1800" b="0" i="0" u="none" strike="noStrike" dirty="0">
                          <a:solidFill>
                            <a:srgbClr val="000000"/>
                          </a:solidFill>
                          <a:effectLst/>
                          <a:latin typeface="Arial"/>
                        </a:rPr>
                        <a:t>6.1   </a:t>
                      </a:r>
                      <a:r>
                        <a:rPr lang="en-US" sz="1800" b="0" i="0" u="none" strike="noStrike" dirty="0" err="1">
                          <a:solidFill>
                            <a:srgbClr val="000000"/>
                          </a:solidFill>
                          <a:effectLst/>
                          <a:latin typeface="Arial"/>
                        </a:rPr>
                        <a:t>bcd</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r>
              <a:tr h="339810">
                <a:tc>
                  <a:txBody>
                    <a:bodyPr/>
                    <a:lstStyle/>
                    <a:p>
                      <a:pPr algn="l" fontAlgn="b"/>
                      <a:r>
                        <a:rPr lang="en-US" sz="1800" b="0" i="0" u="none" strike="noStrike" dirty="0" err="1">
                          <a:solidFill>
                            <a:srgbClr val="000000"/>
                          </a:solidFill>
                          <a:effectLst/>
                          <a:latin typeface="Arial"/>
                        </a:rPr>
                        <a:t>Surflan+GoalT+P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800" b="0" i="0" u="none" strike="noStrike" dirty="0" smtClean="0">
                          <a:solidFill>
                            <a:srgbClr val="000000"/>
                          </a:solidFill>
                          <a:effectLst/>
                          <a:latin typeface="Arial"/>
                        </a:rPr>
                        <a:t>314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l" fontAlgn="b"/>
                      <a:r>
                        <a:rPr lang="en-US" sz="1800" b="0" i="0" u="none" strike="noStrike" dirty="0">
                          <a:solidFill>
                            <a:srgbClr val="000000"/>
                          </a:solidFill>
                          <a:effectLst/>
                          <a:latin typeface="Arial"/>
                        </a:rPr>
                        <a:t>  7.9 </a:t>
                      </a:r>
                      <a:r>
                        <a:rPr lang="en-US" sz="1800" b="0" i="0" u="none" strike="noStrike" dirty="0" err="1">
                          <a:solidFill>
                            <a:srgbClr val="000000"/>
                          </a:solidFill>
                          <a:effectLst/>
                          <a:latin typeface="Arial"/>
                        </a:rPr>
                        <a:t>abc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l" fontAlgn="b"/>
                      <a:r>
                        <a:rPr lang="en-US" sz="1800" b="0" i="0" u="none" strike="noStrike" dirty="0">
                          <a:solidFill>
                            <a:srgbClr val="000000"/>
                          </a:solidFill>
                          <a:effectLst/>
                          <a:latin typeface="Arial"/>
                        </a:rPr>
                        <a:t>408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l" fontAlgn="b"/>
                      <a:r>
                        <a:rPr lang="en-US" sz="1800" b="0" i="0" u="none" strike="noStrike" dirty="0">
                          <a:solidFill>
                            <a:srgbClr val="000000"/>
                          </a:solidFill>
                          <a:effectLst/>
                          <a:latin typeface="Arial"/>
                        </a:rPr>
                        <a:t>6.8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r>
              <a:tr h="339810">
                <a:tc>
                  <a:txBody>
                    <a:bodyPr/>
                    <a:lstStyle/>
                    <a:p>
                      <a:pPr algn="l" fontAlgn="b"/>
                      <a:r>
                        <a:rPr lang="en-US" sz="1800" b="0" i="0" u="none" strike="noStrike" dirty="0" err="1">
                          <a:solidFill>
                            <a:srgbClr val="000000"/>
                          </a:solidFill>
                          <a:effectLst/>
                          <a:latin typeface="Arial"/>
                        </a:rPr>
                        <a:t>Surflan+Matrix+P</a:t>
                      </a:r>
                      <a:endParaRPr lang="en-US" sz="1800" b="0" i="0" u="none" strike="noStrike" dirty="0">
                        <a:solidFill>
                          <a:srgbClr val="000000"/>
                        </a:solidFill>
                        <a:effectLst/>
                        <a:latin typeface="Arial"/>
                      </a:endParaRPr>
                    </a:p>
                  </a:txBody>
                  <a:tcPr marL="9294" marR="9294" marT="929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Arial"/>
                        </a:rPr>
                        <a:t>270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  </a:t>
                      </a:r>
                      <a:r>
                        <a:rPr lang="en-US" sz="1800" b="0" i="0" u="none" strike="noStrike" dirty="0" smtClean="0">
                          <a:solidFill>
                            <a:srgbClr val="000000"/>
                          </a:solidFill>
                          <a:effectLst/>
                          <a:latin typeface="Arial"/>
                        </a:rPr>
                        <a:t>7.8 </a:t>
                      </a:r>
                      <a:r>
                        <a:rPr lang="en-US" sz="1800" b="0" i="0" u="none" strike="noStrike" dirty="0" err="1">
                          <a:solidFill>
                            <a:srgbClr val="000000"/>
                          </a:solidFill>
                          <a:effectLst/>
                          <a:latin typeface="Arial"/>
                        </a:rPr>
                        <a:t>abc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313 </a:t>
                      </a:r>
                      <a:r>
                        <a:rPr lang="en-US" sz="1800" b="0" i="0" u="none" strike="noStrike" dirty="0" err="1">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5.2     cd</a:t>
                      </a:r>
                    </a:p>
                  </a:txBody>
                  <a:tcPr marL="9294" marR="9294" marT="929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810">
                <a:tc>
                  <a:txBody>
                    <a:bodyPr/>
                    <a:lstStyle/>
                    <a:p>
                      <a:pPr algn="l" fontAlgn="b"/>
                      <a:r>
                        <a:rPr lang="en-US" sz="1800" b="0" i="0" u="none" strike="noStrike" dirty="0" err="1">
                          <a:solidFill>
                            <a:srgbClr val="000000"/>
                          </a:solidFill>
                          <a:effectLst/>
                          <a:latin typeface="Arial"/>
                        </a:rPr>
                        <a:t>Surflan+GoalT+Matrix+P</a:t>
                      </a:r>
                      <a:endParaRPr lang="en-US" sz="1800" b="0" i="0" u="none" strike="noStrike" dirty="0">
                        <a:solidFill>
                          <a:srgbClr val="000000"/>
                        </a:solidFill>
                        <a:effectLst/>
                        <a:latin typeface="Arial"/>
                      </a:endParaRPr>
                    </a:p>
                  </a:txBody>
                  <a:tcPr marL="9294" marR="9294" marT="929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n-US" sz="1800" b="0" i="0" u="none" strike="noStrike" dirty="0" smtClean="0">
                          <a:solidFill>
                            <a:srgbClr val="000000"/>
                          </a:solidFill>
                          <a:effectLst/>
                          <a:latin typeface="Arial"/>
                        </a:rPr>
                        <a:t>240   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fontAlgn="b"/>
                      <a:r>
                        <a:rPr lang="en-US" sz="1800" b="0" i="0" u="none" strike="noStrike" dirty="0">
                          <a:solidFill>
                            <a:srgbClr val="000000"/>
                          </a:solidFill>
                          <a:effectLst/>
                          <a:latin typeface="Arial"/>
                        </a:rPr>
                        <a:t>  6.3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fontAlgn="b"/>
                      <a:r>
                        <a:rPr lang="en-US" sz="1800" b="0" i="0" u="none" strike="noStrike" dirty="0">
                          <a:solidFill>
                            <a:srgbClr val="000000"/>
                          </a:solidFill>
                          <a:effectLst/>
                          <a:latin typeface="Arial"/>
                        </a:rPr>
                        <a:t>304   b</a:t>
                      </a: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fontAlgn="b"/>
                      <a:r>
                        <a:rPr lang="en-US" sz="1800" b="0" i="0" u="none" strike="noStrike" dirty="0">
                          <a:solidFill>
                            <a:srgbClr val="000000"/>
                          </a:solidFill>
                          <a:effectLst/>
                          <a:latin typeface="Arial"/>
                        </a:rPr>
                        <a:t>5.2     </a:t>
                      </a:r>
                      <a:r>
                        <a:rPr lang="en-US" sz="1800" b="0" i="0" u="none" strike="noStrike" dirty="0" err="1">
                          <a:solidFill>
                            <a:srgbClr val="000000"/>
                          </a:solidFill>
                          <a:effectLst/>
                          <a:latin typeface="Arial"/>
                        </a:rPr>
                        <a:t>cde</a:t>
                      </a:r>
                      <a:endParaRPr lang="en-US" sz="1800" b="0" i="0" u="none" strike="noStrike" dirty="0">
                        <a:solidFill>
                          <a:srgbClr val="000000"/>
                        </a:solidFill>
                        <a:effectLst/>
                        <a:latin typeface="Arial"/>
                      </a:endParaRPr>
                    </a:p>
                  </a:txBody>
                  <a:tcPr marL="9294" marR="9294" marT="929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r>
              <a:tr h="339810">
                <a:tc>
                  <a:txBody>
                    <a:bodyPr/>
                    <a:lstStyle/>
                    <a:p>
                      <a:pPr algn="l" fontAlgn="b"/>
                      <a:r>
                        <a:rPr lang="en-US" sz="1800" b="0" i="0" u="none" strike="noStrike" dirty="0" err="1">
                          <a:solidFill>
                            <a:srgbClr val="000000"/>
                          </a:solidFill>
                          <a:effectLst/>
                          <a:latin typeface="Arial"/>
                        </a:rPr>
                        <a:t>Sinbar+P</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800" b="0" i="0" u="none" strike="noStrike" dirty="0" smtClean="0">
                          <a:solidFill>
                            <a:srgbClr val="000000"/>
                          </a:solidFill>
                          <a:effectLst/>
                          <a:latin typeface="Arial"/>
                        </a:rPr>
                        <a:t>223   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Arial"/>
                        </a:rPr>
                        <a:t>  6.4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305 b</a:t>
                      </a: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5.0       de</a:t>
                      </a: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39810">
                <a:tc>
                  <a:txBody>
                    <a:bodyPr/>
                    <a:lstStyle/>
                    <a:p>
                      <a:pPr algn="l" fontAlgn="b"/>
                      <a:r>
                        <a:rPr lang="en-US" sz="1800" b="0" i="0" u="none" strike="noStrike" dirty="0">
                          <a:solidFill>
                            <a:srgbClr val="000000"/>
                          </a:solidFill>
                          <a:effectLst/>
                          <a:latin typeface="Arial"/>
                        </a:rPr>
                        <a:t>P/Rely</a:t>
                      </a: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Arial"/>
                        </a:rPr>
                        <a:t>305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  </a:t>
                      </a:r>
                      <a:r>
                        <a:rPr lang="en-US" sz="1800" b="0" i="0" u="none" strike="noStrike" dirty="0" smtClean="0">
                          <a:solidFill>
                            <a:srgbClr val="000000"/>
                          </a:solidFill>
                          <a:effectLst/>
                          <a:latin typeface="Arial"/>
                        </a:rPr>
                        <a:t>7.6 </a:t>
                      </a:r>
                      <a:r>
                        <a:rPr lang="en-US" sz="1800" b="0" i="0" u="none" strike="noStrike" baseline="0" dirty="0">
                          <a:solidFill>
                            <a:srgbClr val="000000"/>
                          </a:solidFill>
                          <a:effectLst/>
                          <a:latin typeface="Arial"/>
                        </a:rPr>
                        <a:t> </a:t>
                      </a:r>
                      <a:r>
                        <a:rPr lang="en-US" sz="1800" b="0" i="0" u="none" strike="noStrike" baseline="0" dirty="0" smtClean="0">
                          <a:solidFill>
                            <a:srgbClr val="000000"/>
                          </a:solidFill>
                          <a:effectLst/>
                          <a:latin typeface="Arial"/>
                        </a:rPr>
                        <a:t> </a:t>
                      </a:r>
                      <a:r>
                        <a:rPr lang="en-US" sz="1800" b="0" i="0" u="none" strike="noStrike" dirty="0" err="1" smtClean="0">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285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5.3     cd</a:t>
                      </a:r>
                    </a:p>
                  </a:txBody>
                  <a:tcPr marL="9294" marR="9294" marT="9294"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39810">
                <a:tc>
                  <a:txBody>
                    <a:bodyPr/>
                    <a:lstStyle/>
                    <a:p>
                      <a:pPr algn="l" fontAlgn="b"/>
                      <a:r>
                        <a:rPr lang="en-US" sz="1800" b="0" i="0" u="none" strike="noStrike" dirty="0">
                          <a:solidFill>
                            <a:srgbClr val="000000"/>
                          </a:solidFill>
                          <a:effectLst/>
                          <a:latin typeface="Arial"/>
                        </a:rPr>
                        <a:t>Matrix</a:t>
                      </a:r>
                    </a:p>
                  </a:txBody>
                  <a:tcPr marL="9294" marR="9294" marT="929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Arial"/>
                        </a:rPr>
                        <a:t>274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a:rPr>
                        <a:t>  6.5   </a:t>
                      </a:r>
                      <a:r>
                        <a:rPr lang="en-US" sz="1800" b="0" i="0" u="none" strike="noStrike" dirty="0" err="1">
                          <a:solidFill>
                            <a:srgbClr val="000000"/>
                          </a:solidFill>
                          <a:effectLst/>
                          <a:latin typeface="Arial"/>
                        </a:rPr>
                        <a:t>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err="1">
                          <a:solidFill>
                            <a:srgbClr val="000000"/>
                          </a:solidFill>
                          <a:effectLst/>
                          <a:latin typeface="Arial"/>
                        </a:rPr>
                        <a:t>nd</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err="1">
                          <a:solidFill>
                            <a:srgbClr val="000000"/>
                          </a:solidFill>
                          <a:effectLst/>
                          <a:latin typeface="Arial"/>
                        </a:rPr>
                        <a:t>nd</a:t>
                      </a:r>
                      <a:endParaRPr lang="en-US" sz="1800" b="0" i="0" u="none" strike="noStrike" dirty="0">
                        <a:solidFill>
                          <a:srgbClr val="000000"/>
                        </a:solidFill>
                        <a:effectLst/>
                        <a:latin typeface="Arial"/>
                      </a:endParaRPr>
                    </a:p>
                  </a:txBody>
                  <a:tcPr marL="9294" marR="9294" marT="929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810">
                <a:tc>
                  <a:txBody>
                    <a:bodyPr/>
                    <a:lstStyle/>
                    <a:p>
                      <a:pPr algn="l" fontAlgn="b"/>
                      <a:r>
                        <a:rPr lang="en-US" sz="1800" b="1" i="0" u="none" strike="noStrike" dirty="0">
                          <a:solidFill>
                            <a:srgbClr val="000000"/>
                          </a:solidFill>
                          <a:effectLst/>
                          <a:latin typeface="Arial"/>
                        </a:rPr>
                        <a:t>Alion</a:t>
                      </a: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ctr" fontAlgn="b"/>
                      <a:r>
                        <a:rPr lang="en-US" sz="1800" b="1" i="0" u="none" strike="noStrike" dirty="0" smtClean="0">
                          <a:solidFill>
                            <a:srgbClr val="000000"/>
                          </a:solidFill>
                          <a:effectLst/>
                          <a:latin typeface="Arial"/>
                        </a:rPr>
                        <a:t>390 a</a:t>
                      </a:r>
                      <a:endParaRPr lang="en-US" sz="1800" b="1"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l" fontAlgn="b"/>
                      <a:r>
                        <a:rPr lang="en-US" sz="1800" b="1" i="0" u="none" strike="noStrike" dirty="0">
                          <a:solidFill>
                            <a:srgbClr val="000000"/>
                          </a:solidFill>
                          <a:effectLst/>
                          <a:latin typeface="Arial"/>
                        </a:rPr>
                        <a:t>10.2 a</a:t>
                      </a: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l" fontAlgn="b"/>
                      <a:r>
                        <a:rPr lang="en-US" sz="1800" b="0" i="0" u="none" strike="noStrike" dirty="0" err="1">
                          <a:solidFill>
                            <a:srgbClr val="000000"/>
                          </a:solidFill>
                          <a:effectLst/>
                          <a:latin typeface="Arial"/>
                        </a:rPr>
                        <a:t>nd</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nd</a:t>
                      </a:r>
                    </a:p>
                  </a:txBody>
                  <a:tcPr marL="9294" marR="9294" marT="9294"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39810">
                <a:tc>
                  <a:txBody>
                    <a:bodyPr/>
                    <a:lstStyle/>
                    <a:p>
                      <a:pPr algn="l" fontAlgn="b"/>
                      <a:r>
                        <a:rPr lang="en-US" sz="1800" b="0" i="0" u="none" strike="noStrike" dirty="0" err="1">
                          <a:solidFill>
                            <a:srgbClr val="000000"/>
                          </a:solidFill>
                          <a:effectLst/>
                          <a:latin typeface="Arial"/>
                        </a:rPr>
                        <a:t>Simazine+diuron</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solidFill>
                            <a:srgbClr val="000000"/>
                          </a:solidFill>
                          <a:effectLst/>
                          <a:latin typeface="Arial"/>
                        </a:rPr>
                        <a:t>310 </a:t>
                      </a:r>
                      <a:r>
                        <a:rPr lang="en-US" sz="1800" b="0" i="0" u="none" strike="noStrike" dirty="0" err="1" smtClean="0">
                          <a:solidFill>
                            <a:srgbClr val="000000"/>
                          </a:solidFill>
                          <a:effectLst/>
                          <a:latin typeface="Arial"/>
                        </a:rPr>
                        <a:t>ab</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a:solidFill>
                            <a:srgbClr val="000000"/>
                          </a:solidFill>
                          <a:effectLst/>
                          <a:latin typeface="Arial"/>
                        </a:rPr>
                        <a:t>  7.8 </a:t>
                      </a:r>
                      <a:r>
                        <a:rPr lang="en-US" sz="1800" b="0" i="0" u="none" strike="noStrike" dirty="0" err="1">
                          <a:solidFill>
                            <a:srgbClr val="000000"/>
                          </a:solidFill>
                          <a:effectLst/>
                          <a:latin typeface="Arial"/>
                        </a:rPr>
                        <a:t>abc</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err="1">
                          <a:solidFill>
                            <a:srgbClr val="000000"/>
                          </a:solidFill>
                          <a:effectLst/>
                          <a:latin typeface="Arial"/>
                        </a:rPr>
                        <a:t>nd</a:t>
                      </a:r>
                      <a:endParaRPr lang="en-US" sz="1800" b="0" i="0" u="none" strike="noStrike" dirty="0">
                        <a:solidFill>
                          <a:srgbClr val="000000"/>
                        </a:solidFill>
                        <a:effectLst/>
                        <a:latin typeface="Arial"/>
                      </a:endParaRPr>
                    </a:p>
                  </a:txBody>
                  <a:tcPr marL="9294" marR="9294" marT="92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dirty="0" err="1">
                          <a:solidFill>
                            <a:srgbClr val="000000"/>
                          </a:solidFill>
                          <a:effectLst/>
                          <a:latin typeface="Arial"/>
                        </a:rPr>
                        <a:t>nd</a:t>
                      </a:r>
                      <a:endParaRPr lang="en-US" sz="1800" b="0" i="0" u="none" strike="noStrike" dirty="0">
                        <a:solidFill>
                          <a:srgbClr val="000000"/>
                        </a:solidFill>
                        <a:effectLst/>
                        <a:latin typeface="Arial"/>
                      </a:endParaRPr>
                    </a:p>
                  </a:txBody>
                  <a:tcPr marL="9294" marR="9294" marT="9294"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4" name="TextBox 3"/>
          <p:cNvSpPr txBox="1"/>
          <p:nvPr/>
        </p:nvSpPr>
        <p:spPr>
          <a:xfrm>
            <a:off x="5715000" y="2790900"/>
            <a:ext cx="1524000" cy="584775"/>
          </a:xfrm>
          <a:prstGeom prst="rect">
            <a:avLst/>
          </a:prstGeom>
          <a:solidFill>
            <a:schemeClr val="bg1"/>
          </a:solidFill>
        </p:spPr>
        <p:txBody>
          <a:bodyPr wrap="square" rtlCol="0">
            <a:spAutoFit/>
          </a:bodyPr>
          <a:lstStyle/>
          <a:p>
            <a:r>
              <a:rPr lang="en-US" sz="3200" b="1" dirty="0">
                <a:solidFill>
                  <a:srgbClr val="FF0000"/>
                </a:solidFill>
              </a:rPr>
              <a:t>$2358</a:t>
            </a:r>
          </a:p>
        </p:txBody>
      </p:sp>
      <p:sp>
        <p:nvSpPr>
          <p:cNvPr id="5" name="TextBox 4"/>
          <p:cNvSpPr txBox="1"/>
          <p:nvPr/>
        </p:nvSpPr>
        <p:spPr>
          <a:xfrm>
            <a:off x="2895600" y="2768025"/>
            <a:ext cx="1524000" cy="584775"/>
          </a:xfrm>
          <a:prstGeom prst="rect">
            <a:avLst/>
          </a:prstGeom>
          <a:solidFill>
            <a:schemeClr val="bg1"/>
          </a:solidFill>
        </p:spPr>
        <p:txBody>
          <a:bodyPr wrap="square" rtlCol="0">
            <a:spAutoFit/>
          </a:bodyPr>
          <a:lstStyle/>
          <a:p>
            <a:r>
              <a:rPr lang="en-US" sz="3200" b="1" dirty="0">
                <a:solidFill>
                  <a:srgbClr val="FF0000"/>
                </a:solidFill>
              </a:rPr>
              <a:t>$1206</a:t>
            </a:r>
          </a:p>
        </p:txBody>
      </p:sp>
    </p:spTree>
    <p:custDataLst>
      <p:tags r:id="rId1"/>
    </p:custDataLst>
    <p:extLst>
      <p:ext uri="{BB962C8B-B14F-4D97-AF65-F5344CB8AC3E}">
        <p14:creationId xmlns:p14="http://schemas.microsoft.com/office/powerpoint/2010/main" val="20196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What is the best herbicide?</a:t>
            </a:r>
            <a:endParaRPr lang="en-US" dirty="0">
              <a:effectLst/>
            </a:endParaRPr>
          </a:p>
        </p:txBody>
      </p:sp>
      <p:sp>
        <p:nvSpPr>
          <p:cNvPr id="3" name="Content Placeholder 2"/>
          <p:cNvSpPr>
            <a:spLocks noGrp="1"/>
          </p:cNvSpPr>
          <p:nvPr>
            <p:ph idx="1"/>
          </p:nvPr>
        </p:nvSpPr>
        <p:spPr>
          <a:xfrm>
            <a:off x="304800" y="1554162"/>
            <a:ext cx="8686800" cy="4999038"/>
          </a:xfrm>
        </p:spPr>
        <p:txBody>
          <a:bodyPr>
            <a:normAutofit fontScale="92500" lnSpcReduction="20000"/>
          </a:bodyPr>
          <a:lstStyle/>
          <a:p>
            <a:pPr marL="514350" indent="-514350">
              <a:buClrTx/>
              <a:buFont typeface="+mj-lt"/>
              <a:buAutoNum type="arabicPeriod"/>
            </a:pPr>
            <a:r>
              <a:rPr lang="en-US" b="1" dirty="0" smtClean="0"/>
              <a:t>Tree age ?</a:t>
            </a:r>
          </a:p>
          <a:p>
            <a:pPr marL="514350" indent="-514350">
              <a:buClrTx/>
              <a:buFont typeface="+mj-lt"/>
              <a:buAutoNum type="arabicPeriod"/>
            </a:pPr>
            <a:r>
              <a:rPr lang="en-US" b="1" dirty="0" smtClean="0"/>
              <a:t>What is your management style ? </a:t>
            </a:r>
          </a:p>
          <a:p>
            <a:pPr lvl="1">
              <a:buClrTx/>
              <a:buFont typeface="Wingdings" pitchFamily="2" charset="2"/>
              <a:buChar char="§"/>
            </a:pPr>
            <a:r>
              <a:rPr lang="en-US" b="1" dirty="0" smtClean="0"/>
              <a:t>3 week schedule to treat herbicides, or </a:t>
            </a:r>
          </a:p>
          <a:p>
            <a:pPr lvl="1">
              <a:buClrTx/>
              <a:buFont typeface="Wingdings" pitchFamily="2" charset="2"/>
              <a:buChar char="§"/>
            </a:pPr>
            <a:r>
              <a:rPr lang="en-US" b="1" dirty="0" smtClean="0"/>
              <a:t>prepared to wait and react quickly</a:t>
            </a:r>
          </a:p>
          <a:p>
            <a:pPr marL="514350" indent="-514350">
              <a:buClrTx/>
              <a:buFont typeface="+mj-lt"/>
              <a:buAutoNum type="arabicPeriod"/>
            </a:pPr>
            <a:r>
              <a:rPr lang="en-US" b="1" dirty="0" smtClean="0"/>
              <a:t>What is the bud stage of trees at time of application? Start with longest residual like GoalTender plus P or S, then switch to next longest residual like Chateau plus P or S.</a:t>
            </a:r>
          </a:p>
          <a:p>
            <a:pPr marL="514350" indent="-514350">
              <a:buClrTx/>
              <a:buFont typeface="+mj-lt"/>
              <a:buAutoNum type="arabicPeriod"/>
            </a:pPr>
            <a:r>
              <a:rPr lang="en-US" b="1" dirty="0" smtClean="0"/>
              <a:t>Consider the weather conditions before and after application – be choosy, look for rainfall in near future if applying residuals, look for sunshine if applying post-emergence </a:t>
            </a:r>
            <a:r>
              <a:rPr lang="en-US" b="1" dirty="0" err="1" smtClean="0"/>
              <a:t>burndown</a:t>
            </a:r>
            <a:r>
              <a:rPr lang="en-US" b="1" dirty="0" smtClean="0"/>
              <a:t> herbicides.</a:t>
            </a:r>
            <a:endParaRPr lang="en-US" b="1" dirty="0"/>
          </a:p>
        </p:txBody>
      </p:sp>
    </p:spTree>
    <p:extLst>
      <p:ext uri="{BB962C8B-B14F-4D97-AF65-F5344CB8AC3E}">
        <p14:creationId xmlns:p14="http://schemas.microsoft.com/office/powerpoint/2010/main" val="4181159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Plots.JPG"/>
          <p:cNvPicPr>
            <a:picLocks noChangeAspect="1"/>
          </p:cNvPicPr>
          <p:nvPr/>
        </p:nvPicPr>
        <p:blipFill>
          <a:blip r:embed="rId4" cstate="print"/>
          <a:stretch>
            <a:fillRect/>
          </a:stretch>
        </p:blipFill>
        <p:spPr>
          <a:xfrm>
            <a:off x="14892" y="0"/>
            <a:ext cx="9114215" cy="6858000"/>
          </a:xfrm>
          <a:prstGeom prst="rect">
            <a:avLst/>
          </a:prstGeom>
        </p:spPr>
      </p:pic>
      <p:sp>
        <p:nvSpPr>
          <p:cNvPr id="3" name="TextBox 2"/>
          <p:cNvSpPr txBox="1"/>
          <p:nvPr/>
        </p:nvSpPr>
        <p:spPr>
          <a:xfrm>
            <a:off x="457200" y="381000"/>
            <a:ext cx="8458200" cy="1077218"/>
          </a:xfrm>
          <a:prstGeom prst="rect">
            <a:avLst/>
          </a:prstGeom>
          <a:noFill/>
        </p:spPr>
        <p:txBody>
          <a:bodyPr wrap="square" rtlCol="0">
            <a:spAutoFit/>
          </a:bodyPr>
          <a:lstStyle/>
          <a:p>
            <a:r>
              <a:rPr lang="en-US" sz="3200" b="1" dirty="0" smtClean="0"/>
              <a:t>NESARE Partnership Grant – Mason Farms  </a:t>
            </a:r>
          </a:p>
          <a:p>
            <a:r>
              <a:rPr lang="en-US" sz="3200" b="1" dirty="0" smtClean="0"/>
              <a:t>Snappy Mac on M9, Tall Spindle, ~750 trees/acre </a:t>
            </a:r>
            <a:endParaRPr lang="en-US" sz="32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457200"/>
            <a:ext cx="8686800" cy="838200"/>
          </a:xfrm>
        </p:spPr>
        <p:txBody>
          <a:bodyPr>
            <a:normAutofit fontScale="90000"/>
          </a:bodyPr>
          <a:lstStyle/>
          <a:p>
            <a:r>
              <a:rPr lang="en-US" dirty="0">
                <a:effectLst/>
              </a:rPr>
              <a:t>selecting </a:t>
            </a:r>
            <a:r>
              <a:rPr lang="en-US" dirty="0" smtClean="0">
                <a:effectLst/>
              </a:rPr>
              <a:t>herbicides Depends                     on Weed Problem:</a:t>
            </a:r>
            <a:br>
              <a:rPr lang="en-US" dirty="0" smtClean="0">
                <a:effectLst/>
              </a:rPr>
            </a:br>
            <a:endParaRPr lang="en-US" dirty="0">
              <a:effectLst/>
            </a:endParaRPr>
          </a:p>
        </p:txBody>
      </p:sp>
      <p:sp>
        <p:nvSpPr>
          <p:cNvPr id="3" name="Content Placeholder 2"/>
          <p:cNvSpPr>
            <a:spLocks noGrp="1"/>
          </p:cNvSpPr>
          <p:nvPr>
            <p:ph idx="1"/>
          </p:nvPr>
        </p:nvSpPr>
        <p:spPr>
          <a:xfrm>
            <a:off x="228600" y="1219200"/>
            <a:ext cx="8686800" cy="4525963"/>
          </a:xfrm>
        </p:spPr>
        <p:txBody>
          <a:bodyPr>
            <a:normAutofit/>
          </a:bodyPr>
          <a:lstStyle/>
          <a:p>
            <a:pPr marL="404813" indent="-404813">
              <a:buFont typeface="+mj-lt"/>
              <a:buAutoNum type="arabicPeriod"/>
            </a:pPr>
            <a:r>
              <a:rPr lang="en-US" sz="3600" dirty="0" smtClean="0">
                <a:latin typeface="Arial" pitchFamily="34" charset="0"/>
                <a:cs typeface="Arial" pitchFamily="34" charset="0"/>
              </a:rPr>
              <a:t>Identify problem weeds before planting a new orchard</a:t>
            </a:r>
          </a:p>
          <a:p>
            <a:pPr marL="463550" lvl="1"/>
            <a:r>
              <a:rPr lang="en-US" sz="3200" dirty="0" smtClean="0">
                <a:latin typeface="Arial" pitchFamily="34" charset="0"/>
                <a:cs typeface="Arial" pitchFamily="34" charset="0"/>
              </a:rPr>
              <a:t>Perennials, especially Canada thistle, milkweed, </a:t>
            </a:r>
            <a:r>
              <a:rPr lang="en-US" sz="3200" dirty="0">
                <a:latin typeface="Arial" pitchFamily="34" charset="0"/>
                <a:cs typeface="Arial" pitchFamily="34" charset="0"/>
              </a:rPr>
              <a:t>bindweed</a:t>
            </a:r>
            <a:r>
              <a:rPr lang="en-US" sz="3200" dirty="0" smtClean="0">
                <a:latin typeface="Arial" pitchFamily="34" charset="0"/>
                <a:cs typeface="Arial" pitchFamily="34" charset="0"/>
              </a:rPr>
              <a:t>, </a:t>
            </a:r>
            <a:r>
              <a:rPr lang="en-US" sz="3200" dirty="0">
                <a:latin typeface="Arial" pitchFamily="34" charset="0"/>
                <a:cs typeface="Arial" pitchFamily="34" charset="0"/>
              </a:rPr>
              <a:t>curly and broadleaf </a:t>
            </a:r>
            <a:r>
              <a:rPr lang="en-US" sz="3200" dirty="0" smtClean="0">
                <a:latin typeface="Arial" pitchFamily="34" charset="0"/>
                <a:cs typeface="Arial" pitchFamily="34" charset="0"/>
              </a:rPr>
              <a:t>dock, </a:t>
            </a:r>
            <a:r>
              <a:rPr lang="en-US" sz="3200" dirty="0" err="1" smtClean="0">
                <a:latin typeface="Arial" pitchFamily="34" charset="0"/>
                <a:cs typeface="Arial" pitchFamily="34" charset="0"/>
              </a:rPr>
              <a:t>quackgrass</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nutsedge</a:t>
            </a:r>
            <a:r>
              <a:rPr lang="en-US" sz="3200" dirty="0" smtClean="0">
                <a:latin typeface="Arial" pitchFamily="34" charset="0"/>
                <a:cs typeface="Arial" pitchFamily="34" charset="0"/>
              </a:rPr>
              <a:t>, etc.  </a:t>
            </a:r>
          </a:p>
        </p:txBody>
      </p:sp>
      <p:pic>
        <p:nvPicPr>
          <p:cNvPr id="4" name="Picture 2" descr="D:\Weed Control\126-2689_IMG.JPG"/>
          <p:cNvPicPr>
            <a:picLocks noChangeAspect="1" noChangeArrowheads="1"/>
          </p:cNvPicPr>
          <p:nvPr/>
        </p:nvPicPr>
        <p:blipFill>
          <a:blip r:embed="rId2" cstate="print"/>
          <a:srcRect l="30833" t="13333" r="20833" b="27778"/>
          <a:stretch>
            <a:fillRect/>
          </a:stretch>
        </p:blipFill>
        <p:spPr bwMode="auto">
          <a:xfrm>
            <a:off x="5943600" y="3933496"/>
            <a:ext cx="3200400" cy="2924503"/>
          </a:xfrm>
          <a:prstGeom prst="rect">
            <a:avLst/>
          </a:prstGeom>
          <a:noFill/>
        </p:spPr>
      </p:pic>
      <p:pic>
        <p:nvPicPr>
          <p:cNvPr id="5" name="Picture 4" descr="http://t3.gstatic.com/images?q=tbn:ANd9GcTCSOa61ZPJePkv0Ldbx1uM9Mkc-IC187PxBICMAfQN6BwNGAh-"/>
          <p:cNvPicPr>
            <a:picLocks noChangeAspect="1" noChangeArrowheads="1"/>
          </p:cNvPicPr>
          <p:nvPr/>
        </p:nvPicPr>
        <p:blipFill>
          <a:blip r:embed="rId3" cstate="print"/>
          <a:srcRect/>
          <a:stretch>
            <a:fillRect/>
          </a:stretch>
        </p:blipFill>
        <p:spPr bwMode="auto">
          <a:xfrm>
            <a:off x="762000" y="3969099"/>
            <a:ext cx="1905000" cy="2888901"/>
          </a:xfrm>
          <a:prstGeom prst="rect">
            <a:avLst/>
          </a:prstGeom>
          <a:noFill/>
        </p:spPr>
      </p:pic>
      <p:pic>
        <p:nvPicPr>
          <p:cNvPr id="6" name="Picture 6" descr="http://t1.gstatic.com/images?q=tbn:ANd9GcQ_D1JsV2MRLOhKUyn47fF9_PY4fMlaSIqBf1bpwsxDIcSgcK_Pyw"/>
          <p:cNvPicPr>
            <a:picLocks noChangeAspect="1" noChangeArrowheads="1"/>
          </p:cNvPicPr>
          <p:nvPr/>
        </p:nvPicPr>
        <p:blipFill rotWithShape="1">
          <a:blip r:embed="rId4" cstate="print">
            <a:lum contrast="40000"/>
          </a:blip>
          <a:srcRect b="7039"/>
          <a:stretch/>
        </p:blipFill>
        <p:spPr bwMode="auto">
          <a:xfrm>
            <a:off x="2743200" y="3994584"/>
            <a:ext cx="3080236" cy="2863416"/>
          </a:xfrm>
          <a:prstGeom prst="rect">
            <a:avLst/>
          </a:prstGeom>
          <a:noFill/>
        </p:spPr>
      </p:pic>
    </p:spTree>
    <p:extLst>
      <p:ext uri="{BB962C8B-B14F-4D97-AF65-F5344CB8AC3E}">
        <p14:creationId xmlns:p14="http://schemas.microsoft.com/office/powerpoint/2010/main" val="3363380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686800" cy="838200"/>
          </a:xfrm>
        </p:spPr>
        <p:txBody>
          <a:bodyPr>
            <a:normAutofit/>
          </a:bodyPr>
          <a:lstStyle/>
          <a:p>
            <a:r>
              <a:rPr lang="en-US" dirty="0" smtClean="0">
                <a:effectLst/>
              </a:rPr>
              <a:t>Depends on Weed Problem:</a:t>
            </a:r>
            <a:endParaRPr lang="en-US" dirty="0">
              <a:effectLst/>
            </a:endParaRPr>
          </a:p>
        </p:txBody>
      </p:sp>
      <p:sp>
        <p:nvSpPr>
          <p:cNvPr id="3" name="Content Placeholder 2"/>
          <p:cNvSpPr>
            <a:spLocks noGrp="1"/>
          </p:cNvSpPr>
          <p:nvPr>
            <p:ph idx="1"/>
          </p:nvPr>
        </p:nvSpPr>
        <p:spPr/>
        <p:txBody>
          <a:bodyPr>
            <a:normAutofit lnSpcReduction="10000"/>
          </a:bodyPr>
          <a:lstStyle/>
          <a:p>
            <a:pPr marL="677863" lvl="1" indent="-514350">
              <a:buFont typeface="+mj-lt"/>
              <a:buAutoNum type="arabicPeriod" startAt="2"/>
            </a:pPr>
            <a:r>
              <a:rPr lang="en-US" sz="3200" b="1" dirty="0" smtClean="0"/>
              <a:t>Apply herbicide to actively growing perennials the </a:t>
            </a:r>
            <a:r>
              <a:rPr lang="en-US" sz="3200" b="1" dirty="0"/>
              <a:t>year </a:t>
            </a:r>
            <a:r>
              <a:rPr lang="en-US" sz="3200" b="1" dirty="0" smtClean="0"/>
              <a:t>prior to planting </a:t>
            </a:r>
          </a:p>
          <a:p>
            <a:pPr marL="1195388" lvl="2" indent="-280988"/>
            <a:r>
              <a:rPr lang="en-US" sz="2800" b="1" dirty="0" smtClean="0"/>
              <a:t>use combination of 2,4-D + glyphosate or Stinger, depending on weed species and check the best growth stage of treatment for the specific weed.  </a:t>
            </a:r>
          </a:p>
          <a:p>
            <a:pPr marL="1195388" lvl="2" indent="-280988"/>
            <a:r>
              <a:rPr lang="en-US" sz="2800" b="1" dirty="0" smtClean="0"/>
              <a:t>Or address these weeds using herbicides compatible with an annual glyphosate-resistant crop the year prior to planting.  May still need to spot treat.</a:t>
            </a:r>
            <a:endParaRPr lang="en-US" sz="2800" b="1" dirty="0"/>
          </a:p>
        </p:txBody>
      </p:sp>
    </p:spTree>
    <p:extLst>
      <p:ext uri="{BB962C8B-B14F-4D97-AF65-F5344CB8AC3E}">
        <p14:creationId xmlns:p14="http://schemas.microsoft.com/office/powerpoint/2010/main" val="3121268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Herbicides Year of planting new orchard</a:t>
            </a:r>
            <a:endParaRPr lang="en-US" dirty="0">
              <a:effectLst/>
            </a:endParaRPr>
          </a:p>
        </p:txBody>
      </p:sp>
      <p:sp>
        <p:nvSpPr>
          <p:cNvPr id="3" name="Content Placeholder 2"/>
          <p:cNvSpPr>
            <a:spLocks noGrp="1"/>
          </p:cNvSpPr>
          <p:nvPr>
            <p:ph idx="1"/>
          </p:nvPr>
        </p:nvSpPr>
        <p:spPr>
          <a:xfrm>
            <a:off x="304800" y="1493837"/>
            <a:ext cx="8686800" cy="4525963"/>
          </a:xfrm>
        </p:spPr>
        <p:txBody>
          <a:bodyPr>
            <a:normAutofit fontScale="92500" lnSpcReduction="10000"/>
          </a:bodyPr>
          <a:lstStyle/>
          <a:p>
            <a:pPr marL="0" indent="0">
              <a:buNone/>
            </a:pPr>
            <a:r>
              <a:rPr lang="en-US" b="1" dirty="0" smtClean="0">
                <a:latin typeface="Arial" pitchFamily="34" charset="0"/>
                <a:cs typeface="Arial" pitchFamily="34" charset="0"/>
              </a:rPr>
              <a:t>Options include: Residual herbicides</a:t>
            </a:r>
          </a:p>
          <a:p>
            <a:r>
              <a:rPr lang="en-US" b="1" dirty="0" err="1">
                <a:latin typeface="Arial" pitchFamily="34" charset="0"/>
                <a:cs typeface="Arial" pitchFamily="34" charset="0"/>
              </a:rPr>
              <a:t>p</a:t>
            </a:r>
            <a:r>
              <a:rPr lang="en-US" b="1" dirty="0" err="1" smtClean="0">
                <a:latin typeface="Arial" pitchFamily="34" charset="0"/>
                <a:cs typeface="Arial" pitchFamily="34" charset="0"/>
              </a:rPr>
              <a:t>endamethalin</a:t>
            </a:r>
            <a:r>
              <a:rPr lang="en-US" b="1" dirty="0" smtClean="0">
                <a:latin typeface="Arial" pitchFamily="34" charset="0"/>
                <a:cs typeface="Arial" pitchFamily="34" charset="0"/>
              </a:rPr>
              <a:t> (</a:t>
            </a:r>
            <a:r>
              <a:rPr lang="en-US" b="1" dirty="0">
                <a:latin typeface="Arial" pitchFamily="34" charset="0"/>
                <a:cs typeface="Arial" pitchFamily="34" charset="0"/>
              </a:rPr>
              <a:t>Prowl, Prowl H2O </a:t>
            </a:r>
            <a:r>
              <a:rPr lang="en-US" b="1" dirty="0" smtClean="0">
                <a:latin typeface="Arial" pitchFamily="34" charset="0"/>
                <a:cs typeface="Arial" pitchFamily="34" charset="0"/>
              </a:rPr>
              <a:t>)</a:t>
            </a:r>
          </a:p>
          <a:p>
            <a:r>
              <a:rPr lang="en-US" b="1" dirty="0" err="1">
                <a:latin typeface="Arial" pitchFamily="34" charset="0"/>
                <a:cs typeface="Arial" pitchFamily="34" charset="0"/>
              </a:rPr>
              <a:t>o</a:t>
            </a:r>
            <a:r>
              <a:rPr lang="en-US" b="1" dirty="0" err="1" smtClean="0">
                <a:latin typeface="Arial" pitchFamily="34" charset="0"/>
                <a:cs typeface="Arial" pitchFamily="34" charset="0"/>
              </a:rPr>
              <a:t>ryzalin</a:t>
            </a:r>
            <a:r>
              <a:rPr lang="en-US" b="1" dirty="0" smtClean="0">
                <a:latin typeface="Arial" pitchFamily="34" charset="0"/>
                <a:cs typeface="Arial" pitchFamily="34" charset="0"/>
              </a:rPr>
              <a:t> (</a:t>
            </a:r>
            <a:r>
              <a:rPr lang="en-US" b="1" dirty="0">
                <a:latin typeface="Arial" pitchFamily="34" charset="0"/>
                <a:cs typeface="Arial" pitchFamily="34" charset="0"/>
              </a:rPr>
              <a:t>Surflan</a:t>
            </a:r>
            <a:r>
              <a:rPr lang="en-US" b="1" dirty="0" smtClean="0">
                <a:latin typeface="Arial" pitchFamily="34" charset="0"/>
                <a:cs typeface="Arial" pitchFamily="34" charset="0"/>
              </a:rPr>
              <a:t>) </a:t>
            </a:r>
          </a:p>
          <a:p>
            <a:r>
              <a:rPr lang="en-US" b="1" dirty="0" err="1">
                <a:latin typeface="Arial" pitchFamily="34" charset="0"/>
                <a:cs typeface="Arial" pitchFamily="34" charset="0"/>
              </a:rPr>
              <a:t>oxyfluorfen</a:t>
            </a:r>
            <a:r>
              <a:rPr lang="en-US" b="1" dirty="0">
                <a:latin typeface="Arial" pitchFamily="34" charset="0"/>
                <a:cs typeface="Arial" pitchFamily="34" charset="0"/>
              </a:rPr>
              <a:t> (Goal, </a:t>
            </a:r>
            <a:r>
              <a:rPr lang="en-US" b="1" dirty="0" smtClean="0">
                <a:latin typeface="Arial" pitchFamily="34" charset="0"/>
                <a:cs typeface="Arial" pitchFamily="34" charset="0"/>
              </a:rPr>
              <a:t>GoalTender, </a:t>
            </a:r>
            <a:r>
              <a:rPr lang="en-US" b="1" dirty="0" err="1" smtClean="0">
                <a:latin typeface="Arial" pitchFamily="34" charset="0"/>
                <a:cs typeface="Arial" pitchFamily="34" charset="0"/>
              </a:rPr>
              <a:t>Galigan</a:t>
            </a:r>
            <a:r>
              <a:rPr lang="en-US" b="1" dirty="0" smtClean="0">
                <a:latin typeface="Arial" pitchFamily="34" charset="0"/>
                <a:cs typeface="Arial" pitchFamily="34" charset="0"/>
              </a:rPr>
              <a:t> H2O)</a:t>
            </a:r>
          </a:p>
          <a:p>
            <a:r>
              <a:rPr lang="en-US" b="1" dirty="0" err="1" smtClean="0">
                <a:latin typeface="Arial" pitchFamily="34" charset="0"/>
                <a:cs typeface="Arial" pitchFamily="34" charset="0"/>
              </a:rPr>
              <a:t>terbacil</a:t>
            </a:r>
            <a:r>
              <a:rPr lang="en-US" b="1" dirty="0" smtClean="0">
                <a:latin typeface="Arial" pitchFamily="34" charset="0"/>
                <a:cs typeface="Arial" pitchFamily="34" charset="0"/>
              </a:rPr>
              <a:t> </a:t>
            </a:r>
            <a:r>
              <a:rPr lang="en-US" b="1" dirty="0">
                <a:latin typeface="Arial" pitchFamily="34" charset="0"/>
                <a:cs typeface="Arial" pitchFamily="34" charset="0"/>
              </a:rPr>
              <a:t>(Sinbar</a:t>
            </a:r>
            <a:r>
              <a:rPr lang="en-US" b="1" dirty="0" smtClean="0">
                <a:latin typeface="Arial" pitchFamily="34" charset="0"/>
                <a:cs typeface="Arial" pitchFamily="34" charset="0"/>
              </a:rPr>
              <a:t>) </a:t>
            </a:r>
          </a:p>
          <a:p>
            <a:r>
              <a:rPr lang="en-US" b="1" dirty="0" err="1" smtClean="0">
                <a:latin typeface="Arial" pitchFamily="34" charset="0"/>
                <a:cs typeface="Arial" pitchFamily="34" charset="0"/>
              </a:rPr>
              <a:t>flumioxazin</a:t>
            </a:r>
            <a:r>
              <a:rPr lang="en-US" b="1" dirty="0" smtClean="0">
                <a:latin typeface="Arial" pitchFamily="34" charset="0"/>
                <a:cs typeface="Arial" pitchFamily="34" charset="0"/>
              </a:rPr>
              <a:t> </a:t>
            </a:r>
            <a:r>
              <a:rPr lang="en-US" b="1" dirty="0">
                <a:latin typeface="Arial" pitchFamily="34" charset="0"/>
                <a:cs typeface="Arial" pitchFamily="34" charset="0"/>
              </a:rPr>
              <a:t>(</a:t>
            </a:r>
            <a:r>
              <a:rPr lang="en-US" b="1" dirty="0" smtClean="0">
                <a:latin typeface="Arial" pitchFamily="34" charset="0"/>
                <a:cs typeface="Arial" pitchFamily="34" charset="0"/>
              </a:rPr>
              <a:t>Chateau SW) </a:t>
            </a:r>
          </a:p>
          <a:p>
            <a:endParaRPr lang="en-US" b="1"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Post-emergence: glyphosate, paraquat, Aim, Venue</a:t>
            </a:r>
          </a:p>
          <a:p>
            <a:pPr marL="0" indent="0">
              <a:buNone/>
            </a:pPr>
            <a:endParaRPr lang="en-US" dirty="0" smtClean="0"/>
          </a:p>
          <a:p>
            <a:endParaRPr lang="en-US" dirty="0"/>
          </a:p>
        </p:txBody>
      </p:sp>
    </p:spTree>
    <p:extLst>
      <p:ext uri="{BB962C8B-B14F-4D97-AF65-F5344CB8AC3E}">
        <p14:creationId xmlns:p14="http://schemas.microsoft.com/office/powerpoint/2010/main" val="402141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55493473"/>
              </p:ext>
            </p:extLst>
          </p:nvPr>
        </p:nvGraphicFramePr>
        <p:xfrm>
          <a:off x="76201" y="152400"/>
          <a:ext cx="8915399" cy="6644640"/>
        </p:xfrm>
        <a:graphic>
          <a:graphicData uri="http://schemas.openxmlformats.org/drawingml/2006/table">
            <a:tbl>
              <a:tblPr firstRow="1" bandRow="1">
                <a:tableStyleId>{5C22544A-7EE6-4342-B048-85BDC9FD1C3A}</a:tableStyleId>
              </a:tblPr>
              <a:tblGrid>
                <a:gridCol w="1523999"/>
                <a:gridCol w="2331309"/>
                <a:gridCol w="2240691"/>
                <a:gridCol w="1371600"/>
                <a:gridCol w="1447800"/>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ysClr val="windowText" lastClr="000000"/>
                          </a:solidFill>
                        </a:rPr>
                        <a:t>MODE</a:t>
                      </a:r>
                      <a:r>
                        <a:rPr lang="en-US" sz="2000" baseline="0" dirty="0" smtClean="0">
                          <a:solidFill>
                            <a:sysClr val="windowText" lastClr="000000"/>
                          </a:solidFill>
                        </a:rPr>
                        <a:t> OF ACTION</a:t>
                      </a:r>
                      <a:endParaRPr lang="en-US" sz="2000" dirty="0">
                        <a:solidFill>
                          <a:sysClr val="windowText" lastClr="000000"/>
                        </a:solidFill>
                      </a:endParaRPr>
                    </a:p>
                  </a:txBody>
                  <a:tcPr/>
                </a:tc>
                <a:tc>
                  <a:txBody>
                    <a:bodyPr/>
                    <a:lstStyle/>
                    <a:p>
                      <a:r>
                        <a:rPr lang="en-US" sz="2000" dirty="0" smtClean="0">
                          <a:solidFill>
                            <a:sysClr val="windowText" lastClr="000000"/>
                          </a:solidFill>
                        </a:rPr>
                        <a:t>STRENGTH</a:t>
                      </a:r>
                      <a:endParaRPr lang="en-US" sz="2000" dirty="0">
                        <a:solidFill>
                          <a:sysClr val="windowText" lastClr="000000"/>
                        </a:solidFill>
                      </a:endParaRPr>
                    </a:p>
                  </a:txBody>
                  <a:tcPr/>
                </a:tc>
                <a:tc>
                  <a:txBody>
                    <a:bodyPr/>
                    <a:lstStyle/>
                    <a:p>
                      <a:r>
                        <a:rPr lang="en-US" sz="2000" dirty="0" smtClean="0">
                          <a:solidFill>
                            <a:sysClr val="windowText" lastClr="000000"/>
                          </a:solidFill>
                        </a:rPr>
                        <a:t>WEAKNESS</a:t>
                      </a:r>
                      <a:endParaRPr lang="en-US" sz="2000" dirty="0">
                        <a:solidFill>
                          <a:sysClr val="windowText" lastClr="000000"/>
                        </a:solidFill>
                      </a:endParaRPr>
                    </a:p>
                  </a:txBody>
                  <a:tcPr/>
                </a:tc>
                <a:tc>
                  <a:txBody>
                    <a:bodyPr/>
                    <a:lstStyle/>
                    <a:p>
                      <a:r>
                        <a:rPr lang="en-US" sz="2000" dirty="0" smtClean="0">
                          <a:solidFill>
                            <a:sysClr val="windowText" lastClr="000000"/>
                          </a:solidFill>
                        </a:rPr>
                        <a:t>RAINFALL NEEDED?</a:t>
                      </a:r>
                      <a:endParaRPr lang="en-US" sz="2000" dirty="0">
                        <a:solidFill>
                          <a:sysClr val="windowText" lastClr="000000"/>
                        </a:solidFill>
                      </a:endParaRPr>
                    </a:p>
                  </a:txBody>
                  <a:tcPr/>
                </a:tc>
              </a:tr>
              <a:tr h="370840">
                <a:tc>
                  <a:txBody>
                    <a:bodyPr/>
                    <a:lstStyle/>
                    <a:p>
                      <a:r>
                        <a:rPr lang="en-US" sz="2400" b="1" dirty="0" smtClean="0">
                          <a:latin typeface="Arial" pitchFamily="34" charset="0"/>
                          <a:cs typeface="Arial" pitchFamily="34" charset="0"/>
                        </a:rPr>
                        <a:t>Prowl</a:t>
                      </a:r>
                      <a:endParaRPr lang="en-US" sz="2400"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Root uptake, inhibits cell</a:t>
                      </a:r>
                      <a:r>
                        <a:rPr lang="en-US" b="1" baseline="0" dirty="0" smtClean="0">
                          <a:latin typeface="Arial" pitchFamily="34" charset="0"/>
                          <a:cs typeface="Arial" pitchFamily="34" charset="0"/>
                        </a:rPr>
                        <a:t> division at growing points</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Annual grasses,</a:t>
                      </a:r>
                      <a:r>
                        <a:rPr lang="en-US" b="1" baseline="0" dirty="0" smtClean="0">
                          <a:latin typeface="Arial" pitchFamily="34" charset="0"/>
                          <a:cs typeface="Arial" pitchFamily="34" charset="0"/>
                        </a:rPr>
                        <a:t> </a:t>
                      </a:r>
                      <a:r>
                        <a:rPr lang="en-US" b="1" baseline="0" dirty="0" err="1" smtClean="0">
                          <a:latin typeface="Arial" pitchFamily="34" charset="0"/>
                          <a:cs typeface="Arial" pitchFamily="34" charset="0"/>
                        </a:rPr>
                        <a:t>lambsquarters</a:t>
                      </a:r>
                      <a:r>
                        <a:rPr lang="en-US" b="1" baseline="0" dirty="0" smtClean="0">
                          <a:latin typeface="Arial" pitchFamily="34" charset="0"/>
                          <a:cs typeface="Arial" pitchFamily="34" charset="0"/>
                        </a:rPr>
                        <a:t>, pigweed</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ragweed</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½ - 1 in. before weeds germinate</a:t>
                      </a:r>
                    </a:p>
                  </a:txBody>
                  <a:tcPr/>
                </a:tc>
              </a:tr>
              <a:tr h="370840">
                <a:tc>
                  <a:txBody>
                    <a:bodyPr/>
                    <a:lstStyle/>
                    <a:p>
                      <a:r>
                        <a:rPr lang="en-US" sz="2400" b="1" dirty="0" smtClean="0">
                          <a:latin typeface="Arial" pitchFamily="34" charset="0"/>
                          <a:cs typeface="Arial" pitchFamily="34" charset="0"/>
                        </a:rPr>
                        <a:t>Surflan</a:t>
                      </a:r>
                      <a:endParaRPr lang="en-US" sz="2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Root uptake, inhibits cell</a:t>
                      </a:r>
                      <a:r>
                        <a:rPr lang="en-US" b="1" baseline="0" dirty="0" smtClean="0">
                          <a:latin typeface="Arial" pitchFamily="34" charset="0"/>
                          <a:cs typeface="Arial" pitchFamily="34" charset="0"/>
                        </a:rPr>
                        <a:t> division at growing points</a:t>
                      </a:r>
                      <a:endParaRPr lang="en-US" b="1" dirty="0" smtClean="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Annual grasses, annual broadleaves</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ragweed</a:t>
                      </a:r>
                      <a:r>
                        <a:rPr lang="en-US" b="1" baseline="0" dirty="0" smtClean="0">
                          <a:latin typeface="Arial" pitchFamily="34" charset="0"/>
                          <a:cs typeface="Arial" pitchFamily="34" charset="0"/>
                        </a:rPr>
                        <a:t> and PA smart-weed</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½ - 1 in. before weeds germinate</a:t>
                      </a:r>
                      <a:endParaRPr lang="en-US" b="1" dirty="0">
                        <a:latin typeface="Arial" pitchFamily="34" charset="0"/>
                        <a:cs typeface="Arial" pitchFamily="34" charset="0"/>
                      </a:endParaRPr>
                    </a:p>
                  </a:txBody>
                  <a:tcPr/>
                </a:tc>
              </a:tr>
              <a:tr h="370840">
                <a:tc>
                  <a:txBody>
                    <a:bodyPr/>
                    <a:lstStyle/>
                    <a:p>
                      <a:r>
                        <a:rPr lang="en-US" sz="2400" b="1" dirty="0" smtClean="0">
                          <a:latin typeface="Arial" pitchFamily="34" charset="0"/>
                          <a:cs typeface="Arial" pitchFamily="34" charset="0"/>
                        </a:rPr>
                        <a:t>Goal, </a:t>
                      </a:r>
                      <a:r>
                        <a:rPr lang="en-US" sz="1800" b="1" dirty="0" smtClean="0">
                          <a:latin typeface="Arial" pitchFamily="34" charset="0"/>
                          <a:cs typeface="Arial" pitchFamily="34" charset="0"/>
                        </a:rPr>
                        <a:t>GoalTender</a:t>
                      </a:r>
                    </a:p>
                  </a:txBody>
                  <a:tcPr/>
                </a:tc>
                <a:tc>
                  <a:txBody>
                    <a:bodyPr/>
                    <a:lstStyle/>
                    <a:p>
                      <a:r>
                        <a:rPr lang="en-US" b="1" dirty="0" err="1" smtClean="0">
                          <a:latin typeface="Arial" pitchFamily="34" charset="0"/>
                          <a:cs typeface="Arial" pitchFamily="34" charset="0"/>
                        </a:rPr>
                        <a:t>Nontranslocated</a:t>
                      </a:r>
                      <a:r>
                        <a:rPr lang="en-US" b="1" dirty="0" smtClean="0">
                          <a:latin typeface="Arial" pitchFamily="34" charset="0"/>
                          <a:cs typeface="Arial" pitchFamily="34" charset="0"/>
                        </a:rPr>
                        <a:t>, cell membrane destruction, PPO</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Annual broadleaves</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annual grasses</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Tank mix partner?</a:t>
                      </a:r>
                      <a:endParaRPr lang="en-US" b="1" dirty="0">
                        <a:latin typeface="Arial" pitchFamily="34" charset="0"/>
                        <a:cs typeface="Arial" pitchFamily="34" charset="0"/>
                      </a:endParaRPr>
                    </a:p>
                  </a:txBody>
                  <a:tcPr/>
                </a:tc>
              </a:tr>
              <a:tr h="370840">
                <a:tc>
                  <a:txBody>
                    <a:bodyPr/>
                    <a:lstStyle/>
                    <a:p>
                      <a:r>
                        <a:rPr lang="en-US" sz="2400" b="1" dirty="0" smtClean="0">
                          <a:latin typeface="Arial" pitchFamily="34" charset="0"/>
                          <a:cs typeface="Arial" pitchFamily="34" charset="0"/>
                        </a:rPr>
                        <a:t>Chateau</a:t>
                      </a:r>
                      <a:endParaRPr lang="en-US" sz="2400" b="1" dirty="0">
                        <a:latin typeface="Arial" pitchFamily="34" charset="0"/>
                        <a:cs typeface="Arial" pitchFamily="34" charset="0"/>
                      </a:endParaRPr>
                    </a:p>
                  </a:txBody>
                  <a:tcPr/>
                </a:tc>
                <a:tc>
                  <a:txBody>
                    <a:bodyPr/>
                    <a:lstStyle/>
                    <a:p>
                      <a:r>
                        <a:rPr lang="en-US" b="1" dirty="0" err="1" smtClean="0">
                          <a:latin typeface="Arial" pitchFamily="34" charset="0"/>
                          <a:cs typeface="Arial" pitchFamily="34" charset="0"/>
                        </a:rPr>
                        <a:t>Nontranslocated</a:t>
                      </a:r>
                      <a:r>
                        <a:rPr lang="en-US" b="1" dirty="0" smtClean="0">
                          <a:latin typeface="Arial" pitchFamily="34" charset="0"/>
                          <a:cs typeface="Arial" pitchFamily="34" charset="0"/>
                        </a:rPr>
                        <a:t>, cell membrane destruction, PPO</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Annual broadleaves, and</a:t>
                      </a:r>
                      <a:r>
                        <a:rPr lang="en-US" b="1" baseline="0" dirty="0" smtClean="0">
                          <a:latin typeface="Arial" pitchFamily="34" charset="0"/>
                          <a:cs typeface="Arial" pitchFamily="34" charset="0"/>
                        </a:rPr>
                        <a:t> grasses</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annual grasses</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Tank mix partner?</a:t>
                      </a:r>
                      <a:endParaRPr lang="en-US" b="1" dirty="0">
                        <a:latin typeface="Arial" pitchFamily="34" charset="0"/>
                        <a:cs typeface="Arial" pitchFamily="34" charset="0"/>
                      </a:endParaRPr>
                    </a:p>
                  </a:txBody>
                  <a:tcPr/>
                </a:tc>
              </a:tr>
              <a:tr h="370840">
                <a:tc>
                  <a:txBody>
                    <a:bodyPr/>
                    <a:lstStyle/>
                    <a:p>
                      <a:r>
                        <a:rPr lang="en-US" sz="2400" b="1" dirty="0" smtClean="0">
                          <a:latin typeface="Arial" pitchFamily="34" charset="0"/>
                          <a:cs typeface="Arial" pitchFamily="34" charset="0"/>
                        </a:rPr>
                        <a:t>Sinbar</a:t>
                      </a:r>
                      <a:endParaRPr lang="en-US" sz="2400"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Taken up by roots through xylem to older leaves, then younger leaves,</a:t>
                      </a:r>
                      <a:r>
                        <a:rPr lang="en-US" b="1" baseline="0" dirty="0" smtClean="0">
                          <a:latin typeface="Arial" pitchFamily="34" charset="0"/>
                          <a:cs typeface="Arial" pitchFamily="34" charset="0"/>
                        </a:rPr>
                        <a:t> inhibits photosynthesis</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Annual grasses and broadleaves,</a:t>
                      </a:r>
                      <a:r>
                        <a:rPr lang="en-US" b="1" baseline="0" dirty="0" smtClean="0">
                          <a:latin typeface="Arial" pitchFamily="34" charset="0"/>
                          <a:cs typeface="Arial" pitchFamily="34" charset="0"/>
                        </a:rPr>
                        <a:t> suppresses </a:t>
                      </a:r>
                      <a:r>
                        <a:rPr lang="en-US" b="1" baseline="0" dirty="0" err="1" smtClean="0">
                          <a:latin typeface="Arial" pitchFamily="34" charset="0"/>
                          <a:cs typeface="Arial" pitchFamily="34" charset="0"/>
                        </a:rPr>
                        <a:t>nutsedge</a:t>
                      </a:r>
                      <a:r>
                        <a:rPr lang="en-US" b="1" baseline="0" dirty="0" smtClean="0">
                          <a:latin typeface="Arial" pitchFamily="34" charset="0"/>
                          <a:cs typeface="Arial" pitchFamily="34" charset="0"/>
                        </a:rPr>
                        <a:t>,</a:t>
                      </a:r>
                      <a:endParaRPr lang="en-US" b="1" dirty="0" smtClean="0">
                        <a:latin typeface="Arial" pitchFamily="34" charset="0"/>
                        <a:cs typeface="Arial" pitchFamily="34" charset="0"/>
                      </a:endParaRPr>
                    </a:p>
                    <a:p>
                      <a:r>
                        <a:rPr lang="en-US" b="1" baseline="0" dirty="0" err="1" smtClean="0">
                          <a:latin typeface="Arial" pitchFamily="34" charset="0"/>
                          <a:cs typeface="Arial" pitchFamily="34" charset="0"/>
                        </a:rPr>
                        <a:t>quackgrass</a:t>
                      </a:r>
                      <a:r>
                        <a:rPr lang="en-US" b="1" baseline="0" dirty="0" smtClean="0">
                          <a:latin typeface="Arial" pitchFamily="34" charset="0"/>
                          <a:cs typeface="Arial" pitchFamily="34" charset="0"/>
                        </a:rPr>
                        <a:t>, horsenettle</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pigweed</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Within 3-4 days after application</a:t>
                      </a:r>
                      <a:endParaRPr lang="en-US"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06186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Be </a:t>
            </a:r>
            <a:r>
              <a:rPr lang="en-US" dirty="0" err="1" smtClean="0">
                <a:effectLst/>
              </a:rPr>
              <a:t>CarefuL</a:t>
            </a:r>
            <a:r>
              <a:rPr lang="en-US" dirty="0" smtClean="0">
                <a:effectLst/>
              </a:rPr>
              <a:t>:</a:t>
            </a:r>
            <a:endParaRPr lang="en-US" dirty="0">
              <a:effectLst/>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All of these herbicides can damage parts of new trees like they damage  weeds physiologically if they come in contact. </a:t>
            </a:r>
          </a:p>
          <a:p>
            <a:r>
              <a:rPr lang="en-US" dirty="0" smtClean="0">
                <a:latin typeface="Arial" pitchFamily="34" charset="0"/>
                <a:cs typeface="Arial" pitchFamily="34" charset="0"/>
              </a:rPr>
              <a:t>Selectivity is through placement in the soil, limiting access to tree roots, and shoots.  </a:t>
            </a:r>
          </a:p>
          <a:p>
            <a:r>
              <a:rPr lang="en-US" dirty="0" smtClean="0">
                <a:latin typeface="Arial" pitchFamily="34" charset="0"/>
                <a:cs typeface="Arial" pitchFamily="34" charset="0"/>
              </a:rPr>
              <a:t>Adjust graft unions, stamp in trees, water them in</a:t>
            </a:r>
          </a:p>
          <a:p>
            <a:r>
              <a:rPr lang="en-US" dirty="0" smtClean="0">
                <a:latin typeface="Arial" pitchFamily="34" charset="0"/>
                <a:cs typeface="Arial" pitchFamily="34" charset="0"/>
              </a:rPr>
              <a:t>Must wait until after soil settling rainfall after planting to prevent contact of these herbicides with tree roots.   </a:t>
            </a:r>
            <a:endParaRPr lang="en-US" dirty="0">
              <a:latin typeface="Arial" pitchFamily="34" charset="0"/>
              <a:cs typeface="Arial" pitchFamily="34" charset="0"/>
            </a:endParaRPr>
          </a:p>
        </p:txBody>
      </p:sp>
    </p:spTree>
    <p:extLst>
      <p:ext uri="{BB962C8B-B14F-4D97-AF65-F5344CB8AC3E}">
        <p14:creationId xmlns:p14="http://schemas.microsoft.com/office/powerpoint/2010/main" val="30653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rPr>
              <a:t>Newly planted orchards</a:t>
            </a:r>
            <a:endParaRPr lang="en-US" dirty="0">
              <a:effectLst/>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pPr>
              <a:buClrTx/>
              <a:buFont typeface="Wingdings" pitchFamily="2" charset="2"/>
              <a:buChar char="ü"/>
            </a:pPr>
            <a:r>
              <a:rPr lang="en-US" b="1" dirty="0" smtClean="0"/>
              <a:t>As soon as soil settling rainfall, apply pre-emergence residual herbicide – </a:t>
            </a:r>
          </a:p>
          <a:p>
            <a:pPr marL="682625" lvl="1" indent="-220663">
              <a:buClrTx/>
              <a:buFont typeface="Arial" pitchFamily="34" charset="0"/>
              <a:buChar char="•"/>
            </a:pPr>
            <a:r>
              <a:rPr lang="en-US" b="1" dirty="0" smtClean="0"/>
              <a:t>Prowl H20 or Surflan,  or  in combination with </a:t>
            </a:r>
            <a:r>
              <a:rPr lang="en-US" b="1" dirty="0"/>
              <a:t>Goal/Goaltender </a:t>
            </a:r>
            <a:r>
              <a:rPr lang="en-US" b="1" dirty="0" smtClean="0"/>
              <a:t>by </a:t>
            </a:r>
            <a:r>
              <a:rPr lang="en-US" b="1" dirty="0" err="1" smtClean="0"/>
              <a:t>budswell</a:t>
            </a:r>
            <a:r>
              <a:rPr lang="en-US" b="1" dirty="0" smtClean="0"/>
              <a:t> or Chateau by pink.</a:t>
            </a:r>
          </a:p>
          <a:p>
            <a:pPr marL="682625" lvl="1" indent="-220663">
              <a:buClrTx/>
              <a:buFont typeface="Arial" pitchFamily="34" charset="0"/>
              <a:buChar char="•"/>
            </a:pPr>
            <a:r>
              <a:rPr lang="en-US" b="1" dirty="0" smtClean="0"/>
              <a:t>Sinbar at 8 oz./a</a:t>
            </a:r>
          </a:p>
          <a:p>
            <a:pPr marL="682625" lvl="1" indent="-220663">
              <a:buClrTx/>
              <a:buFont typeface="Arial" pitchFamily="34" charset="0"/>
              <a:buChar char="•"/>
            </a:pPr>
            <a:r>
              <a:rPr lang="en-US" b="1" dirty="0" smtClean="0"/>
              <a:t>Pre-emergence needs to be rained in by ½ - 1 inch of rain</a:t>
            </a:r>
          </a:p>
          <a:p>
            <a:pPr>
              <a:buClrTx/>
              <a:buFont typeface="Wingdings" pitchFamily="2" charset="2"/>
              <a:buChar char="ü"/>
            </a:pPr>
            <a:r>
              <a:rPr lang="en-US" b="1" dirty="0" smtClean="0"/>
              <a:t>Will need post-emergence control, paraquat or glyphosate (be careful to not spray green bark or drift!)  </a:t>
            </a:r>
          </a:p>
          <a:p>
            <a:pPr>
              <a:buClrTx/>
              <a:buFont typeface="Wingdings" pitchFamily="2" charset="2"/>
              <a:buChar char="ü"/>
            </a:pPr>
            <a:r>
              <a:rPr lang="en-US" b="1" dirty="0" err="1" smtClean="0"/>
              <a:t>Paraquat</a:t>
            </a:r>
            <a:r>
              <a:rPr lang="en-US" b="1" dirty="0" smtClean="0"/>
              <a:t> is not as effective on ragweed</a:t>
            </a:r>
            <a:endParaRPr lang="en-US" b="1"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TPVERSION" val="2008"/>
  <p:tag name="PPVERSION" val="14.0"/>
  <p:tag name="TPFULLVERSION" val="4.3.2.1178"/>
  <p:tag name="DELIMITERS" val="3.1"/>
  <p:tag name="TASKPANEKEY" val="b3d7f671-ea90-43db-8fa7-b261f7078aac"/>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1"/>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5303</TotalTime>
  <Words>2940</Words>
  <Application>Microsoft Office PowerPoint</Application>
  <PresentationFormat>On-screen Show (4:3)</PresentationFormat>
  <Paragraphs>583</Paragraphs>
  <Slides>25</Slides>
  <Notes>8</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Trek</vt:lpstr>
      <vt:lpstr>1_Trek</vt:lpstr>
      <vt:lpstr>2_Trek</vt:lpstr>
      <vt:lpstr>3_Trek</vt:lpstr>
      <vt:lpstr>What is the best herbicide for  New Apple Plantings?  </vt:lpstr>
      <vt:lpstr>PowerPoint Presentation</vt:lpstr>
      <vt:lpstr>PowerPoint Presentation</vt:lpstr>
      <vt:lpstr>selecting herbicides Depends                     on Weed Problem: </vt:lpstr>
      <vt:lpstr>Depends on Weed Problem:</vt:lpstr>
      <vt:lpstr>Herbicides Year of planting new orchard</vt:lpstr>
      <vt:lpstr>PowerPoint Presentation</vt:lpstr>
      <vt:lpstr>Be CarefuL:</vt:lpstr>
      <vt:lpstr>Newly planted orchards</vt:lpstr>
      <vt:lpstr>Evaluation of treatments</vt:lpstr>
      <vt:lpstr>PowerPoint Presentation</vt:lpstr>
      <vt:lpstr>1st Leaf planting Data</vt:lpstr>
      <vt:lpstr>2rd leaf options: established 1 year</vt:lpstr>
      <vt:lpstr>2nd leaf Summary – Lamont 2012</vt:lpstr>
      <vt:lpstr>PowerPoint Presentation</vt:lpstr>
      <vt:lpstr>PowerPoint Presentation</vt:lpstr>
      <vt:lpstr>2nd leaf Apple Data – Mason 2011</vt:lpstr>
      <vt:lpstr>2nd  leaf options</vt:lpstr>
      <vt:lpstr>3rd leaf options</vt:lpstr>
      <vt:lpstr>PowerPoint Presentation</vt:lpstr>
      <vt:lpstr>Alion – no winter annuals</vt:lpstr>
      <vt:lpstr>3rd leaf</vt:lpstr>
      <vt:lpstr>PowerPoint Presentation</vt:lpstr>
      <vt:lpstr>PowerPoint Presentation</vt:lpstr>
      <vt:lpstr>What is the best herbicide?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best herbicide for  New Apple Plantings?</dc:title>
  <dc:creator>dib1</dc:creator>
  <cp:lastModifiedBy>dib1</cp:lastModifiedBy>
  <cp:revision>80</cp:revision>
  <cp:lastPrinted>2013-01-20T22:51:25Z</cp:lastPrinted>
  <dcterms:created xsi:type="dcterms:W3CDTF">2013-01-08T11:44:51Z</dcterms:created>
  <dcterms:modified xsi:type="dcterms:W3CDTF">2013-07-17T19:32:43Z</dcterms:modified>
</cp:coreProperties>
</file>