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6" r:id="rId2"/>
    <p:sldMasterId id="2147483720" r:id="rId3"/>
    <p:sldMasterId id="2147483744" r:id="rId4"/>
  </p:sldMasterIdLst>
  <p:notesMasterIdLst>
    <p:notesMasterId r:id="rId19"/>
  </p:notesMasterIdLst>
  <p:sldIdLst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9" r:id="rId13"/>
    <p:sldId id="262" r:id="rId14"/>
    <p:sldId id="272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1034"/>
    <a:srgbClr val="8485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 snapToGrid="0">
      <p:cViewPr varScale="1">
        <p:scale>
          <a:sx n="75" d="100"/>
          <a:sy n="75" d="100"/>
        </p:scale>
        <p:origin x="-109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9E5B5F-E891-4A47-BD3B-344D129554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242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initial goals and suspected</a:t>
            </a:r>
            <a:r>
              <a:rPr lang="en-US" baseline="0" dirty="0" smtClean="0"/>
              <a:t> means of transport.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E5B5F-E891-4A47-BD3B-344D129554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06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farms/gardens raising peppers and infested.  Found weevils at two non-farm locations.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A1F4-764B-4AC3-9767-51A5A2A3E6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81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Starting with produce or people</a:t>
            </a:r>
            <a:r>
              <a:rPr lang="en-US" baseline="0" dirty="0" smtClean="0"/>
              <a:t> from the southern US or Mexico or Central America – 4 primary potential routes of entry into NJ.  1 – Produce distributor with links to produce hauler and </a:t>
            </a:r>
            <a:r>
              <a:rPr lang="en-US" baseline="0" dirty="0" err="1" smtClean="0"/>
              <a:t>repacker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Repacker</a:t>
            </a:r>
            <a:r>
              <a:rPr lang="en-US" baseline="0" dirty="0" smtClean="0"/>
              <a:t> connects with farms because of exchange of bins in the transport of produce, and may be close enough that weevils spread to farms naturally.  Waste hauler takes waste material from </a:t>
            </a:r>
            <a:r>
              <a:rPr lang="en-US" baseline="0" dirty="0" err="1" smtClean="0"/>
              <a:t>repacker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E5B5F-E891-4A47-BD3B-344D129554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078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njaes-title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6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0450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0450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97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842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278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734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6975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388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229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572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00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41635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1602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407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211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583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78038"/>
            <a:ext cx="403860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8038"/>
            <a:ext cx="403860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4415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77AA-6F7F-471C-B8C6-839E1052C2E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FCD9-F1E0-4A41-9410-147068E57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12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92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795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871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8754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6045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78038"/>
            <a:ext cx="8229600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3" name="Picture 19" descr="PPT_topbanner_NJAES_DEEP-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2/4/2013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90A23-7619-4B6F-991E-CF1BDAFEAFD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134B-5799-4148-871B-E599DA967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67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2/4/2013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Joseph Ingerson-Mahar</a:t>
            </a:r>
          </a:p>
          <a:p>
            <a:r>
              <a:rPr lang="en-US" dirty="0" smtClean="0"/>
              <a:t>Bernadette </a:t>
            </a:r>
            <a:r>
              <a:rPr lang="en-US" dirty="0" err="1" smtClean="0"/>
              <a:t>Eichinger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Pepper weevil project 2012:</a:t>
            </a:r>
            <a:br>
              <a:rPr lang="en-US" dirty="0" smtClean="0"/>
            </a:br>
            <a:r>
              <a:rPr lang="en-US" dirty="0"/>
              <a:t>r</a:t>
            </a:r>
            <a:r>
              <a:rPr lang="en-US" dirty="0" smtClean="0"/>
              <a:t>esults and 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38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828533" y="3216585"/>
            <a:ext cx="1351952" cy="1560135"/>
            <a:chOff x="5931653" y="3216585"/>
            <a:chExt cx="1351952" cy="1560135"/>
          </a:xfrm>
        </p:grpSpPr>
        <p:sp>
          <p:nvSpPr>
            <p:cNvPr id="58" name="Oval 57"/>
            <p:cNvSpPr/>
            <p:nvPr/>
          </p:nvSpPr>
          <p:spPr>
            <a:xfrm>
              <a:off x="5943056" y="3216585"/>
              <a:ext cx="886450" cy="98868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31653" y="4191945"/>
              <a:ext cx="1351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Produce distributors</a:t>
              </a:r>
              <a:endParaRPr lang="en-US" sz="1600" b="1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6146959" y="2537499"/>
            <a:ext cx="763948" cy="612429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09447" y="1492922"/>
            <a:ext cx="319834" cy="392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713249" y="1575521"/>
            <a:ext cx="420367" cy="4536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880568" y="3570373"/>
            <a:ext cx="543241" cy="14168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958546" y="533400"/>
            <a:ext cx="941614" cy="1273276"/>
            <a:chOff x="7958546" y="533400"/>
            <a:chExt cx="941614" cy="1273276"/>
          </a:xfrm>
        </p:grpSpPr>
        <p:sp>
          <p:nvSpPr>
            <p:cNvPr id="5" name="Explosion 1 4"/>
            <p:cNvSpPr/>
            <p:nvPr/>
          </p:nvSpPr>
          <p:spPr>
            <a:xfrm>
              <a:off x="7958546" y="533400"/>
              <a:ext cx="941614" cy="1273276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60080" y="92964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27081" y="683211"/>
            <a:ext cx="941614" cy="1273276"/>
            <a:chOff x="4163786" y="1752600"/>
            <a:chExt cx="941614" cy="1273276"/>
          </a:xfrm>
        </p:grpSpPr>
        <p:sp>
          <p:nvSpPr>
            <p:cNvPr id="4" name="Explosion 1 3"/>
            <p:cNvSpPr/>
            <p:nvPr/>
          </p:nvSpPr>
          <p:spPr>
            <a:xfrm>
              <a:off x="4163786" y="1752600"/>
              <a:ext cx="941614" cy="1273276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86547" y="215885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4157" y="295436"/>
            <a:ext cx="941614" cy="1273276"/>
            <a:chOff x="429986" y="128171"/>
            <a:chExt cx="941614" cy="1273276"/>
          </a:xfrm>
        </p:grpSpPr>
        <p:sp>
          <p:nvSpPr>
            <p:cNvPr id="44" name="Explosion 1 43"/>
            <p:cNvSpPr/>
            <p:nvPr/>
          </p:nvSpPr>
          <p:spPr>
            <a:xfrm>
              <a:off x="429986" y="128171"/>
              <a:ext cx="941614" cy="1273276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8393" y="5450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1752334" y="1170038"/>
            <a:ext cx="845892" cy="32928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251960" y="1566006"/>
            <a:ext cx="1537607" cy="1035505"/>
            <a:chOff x="2636520" y="407766"/>
            <a:chExt cx="1537607" cy="1035505"/>
          </a:xfrm>
        </p:grpSpPr>
        <p:sp>
          <p:nvSpPr>
            <p:cNvPr id="37" name="Isosceles Triangle 36"/>
            <p:cNvSpPr/>
            <p:nvPr/>
          </p:nvSpPr>
          <p:spPr>
            <a:xfrm>
              <a:off x="2941320" y="407766"/>
              <a:ext cx="832104" cy="685800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36520" y="1104717"/>
              <a:ext cx="15376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Waste hauler</a:t>
              </a:r>
              <a:endParaRPr lang="en-US" sz="16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71842" y="4418047"/>
            <a:ext cx="941614" cy="1273276"/>
            <a:chOff x="3016413" y="3510780"/>
            <a:chExt cx="941614" cy="1273276"/>
          </a:xfrm>
        </p:grpSpPr>
        <p:sp>
          <p:nvSpPr>
            <p:cNvPr id="66" name="Explosion 1 65"/>
            <p:cNvSpPr/>
            <p:nvPr/>
          </p:nvSpPr>
          <p:spPr>
            <a:xfrm>
              <a:off x="3016413" y="3510780"/>
              <a:ext cx="941614" cy="1273276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21213" y="393392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412749" y="100649"/>
            <a:ext cx="1537607" cy="1219200"/>
            <a:chOff x="1273107" y="3490335"/>
            <a:chExt cx="1537607" cy="1219200"/>
          </a:xfrm>
        </p:grpSpPr>
        <p:sp>
          <p:nvSpPr>
            <p:cNvPr id="69" name="Isosceles Triangle 68"/>
            <p:cNvSpPr/>
            <p:nvPr/>
          </p:nvSpPr>
          <p:spPr>
            <a:xfrm>
              <a:off x="1349307" y="3490335"/>
              <a:ext cx="832104" cy="685800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73107" y="4124760"/>
              <a:ext cx="15376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Dumpster repair</a:t>
              </a:r>
              <a:endParaRPr lang="en-US" sz="1600" b="1" dirty="0"/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848752" y="4974419"/>
            <a:ext cx="9144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67931" y="5867400"/>
            <a:ext cx="176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Day laborers </a:t>
            </a:r>
            <a:endParaRPr lang="en-US" sz="1600" b="1" dirty="0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931273" y="1550623"/>
            <a:ext cx="0" cy="323696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495506" y="4598908"/>
            <a:ext cx="1733822" cy="1055132"/>
            <a:chOff x="7745186" y="4202668"/>
            <a:chExt cx="1733822" cy="1055132"/>
          </a:xfrm>
        </p:grpSpPr>
        <p:sp>
          <p:nvSpPr>
            <p:cNvPr id="88" name="Rounded Rectangle 87"/>
            <p:cNvSpPr/>
            <p:nvPr/>
          </p:nvSpPr>
          <p:spPr>
            <a:xfrm>
              <a:off x="7745186" y="4202668"/>
              <a:ext cx="1139734" cy="105513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787640" y="4444425"/>
              <a:ext cx="1691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Blueberry migrants</a:t>
              </a:r>
              <a:endParaRPr lang="en-US" sz="1600" b="1" dirty="0"/>
            </a:p>
          </p:txBody>
        </p:sp>
      </p:grpSp>
      <p:sp>
        <p:nvSpPr>
          <p:cNvPr id="95" name="Right Arrow 94"/>
          <p:cNvSpPr/>
          <p:nvPr/>
        </p:nvSpPr>
        <p:spPr>
          <a:xfrm rot="16200000">
            <a:off x="3578584" y="5275022"/>
            <a:ext cx="1377232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/>
          <p:cNvSpPr/>
          <p:nvPr/>
        </p:nvSpPr>
        <p:spPr>
          <a:xfrm rot="16200000">
            <a:off x="6861436" y="5759701"/>
            <a:ext cx="407875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69364" y="1907759"/>
            <a:ext cx="1722664" cy="1028144"/>
            <a:chOff x="6708404" y="1328639"/>
            <a:chExt cx="1722664" cy="1028144"/>
          </a:xfrm>
        </p:grpSpPr>
        <p:sp>
          <p:nvSpPr>
            <p:cNvPr id="48" name="TextBox 47"/>
            <p:cNvSpPr txBox="1"/>
            <p:nvPr/>
          </p:nvSpPr>
          <p:spPr>
            <a:xfrm>
              <a:off x="6708404" y="1987451"/>
              <a:ext cx="1722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Repacker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6797584" y="1328639"/>
              <a:ext cx="732785" cy="72665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566488" y="1417388"/>
            <a:ext cx="1174568" cy="1505271"/>
            <a:chOff x="7376160" y="2663286"/>
            <a:chExt cx="1174568" cy="1505271"/>
          </a:xfrm>
        </p:grpSpPr>
        <p:sp>
          <p:nvSpPr>
            <p:cNvPr id="71" name="TextBox 70"/>
            <p:cNvSpPr txBox="1"/>
            <p:nvPr/>
          </p:nvSpPr>
          <p:spPr>
            <a:xfrm>
              <a:off x="7376160" y="3337560"/>
              <a:ext cx="11745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Terminal markets, auctions</a:t>
              </a:r>
              <a:endParaRPr lang="en-US" sz="1600" b="1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7467424" y="2663286"/>
              <a:ext cx="732785" cy="72665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452880" y="2745395"/>
            <a:ext cx="1174568" cy="1259049"/>
            <a:chOff x="7376160" y="2663286"/>
            <a:chExt cx="1174568" cy="1259049"/>
          </a:xfrm>
        </p:grpSpPr>
        <p:sp>
          <p:nvSpPr>
            <p:cNvPr id="81" name="TextBox 80"/>
            <p:cNvSpPr txBox="1"/>
            <p:nvPr/>
          </p:nvSpPr>
          <p:spPr>
            <a:xfrm>
              <a:off x="7376160" y="3337560"/>
              <a:ext cx="1174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Ethnic markets</a:t>
              </a:r>
              <a:endParaRPr lang="en-US" sz="1600" b="1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7467424" y="2663286"/>
              <a:ext cx="732785" cy="72665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562644" y="6222327"/>
            <a:ext cx="463584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Florida, Texas, Mexico, Central America</a:t>
            </a:r>
            <a:endParaRPr lang="en-US" b="1" dirty="0"/>
          </a:p>
        </p:txBody>
      </p:sp>
      <p:cxnSp>
        <p:nvCxnSpPr>
          <p:cNvPr id="83" name="Straight Arrow Connector 82"/>
          <p:cNvCxnSpPr/>
          <p:nvPr/>
        </p:nvCxnSpPr>
        <p:spPr>
          <a:xfrm flipH="1" flipV="1">
            <a:off x="6417045" y="1775781"/>
            <a:ext cx="351650" cy="4034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423809" y="3131637"/>
            <a:ext cx="1174568" cy="1259049"/>
            <a:chOff x="7376160" y="2663286"/>
            <a:chExt cx="1174568" cy="1259049"/>
          </a:xfrm>
        </p:grpSpPr>
        <p:sp>
          <p:nvSpPr>
            <p:cNvPr id="47" name="TextBox 46"/>
            <p:cNvSpPr txBox="1"/>
            <p:nvPr/>
          </p:nvSpPr>
          <p:spPr>
            <a:xfrm>
              <a:off x="7376160" y="3337560"/>
              <a:ext cx="11745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Produce hauler</a:t>
              </a:r>
              <a:endParaRPr lang="en-US" sz="1600" b="1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7467424" y="2663286"/>
              <a:ext cx="732785" cy="72665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8" name="Straight Arrow Connector 97"/>
          <p:cNvCxnSpPr/>
          <p:nvPr/>
        </p:nvCxnSpPr>
        <p:spPr>
          <a:xfrm flipH="1">
            <a:off x="2047698" y="2029150"/>
            <a:ext cx="514946" cy="670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7406640" y="1298972"/>
            <a:ext cx="516792" cy="4916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1260358" y="4004444"/>
            <a:ext cx="202682" cy="8242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3566160" y="2566571"/>
            <a:ext cx="458725" cy="6575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 flipV="1">
            <a:off x="1696802" y="533402"/>
            <a:ext cx="1861000" cy="1166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 flipV="1">
            <a:off x="5515074" y="2271088"/>
            <a:ext cx="1253622" cy="933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1871913" y="5126474"/>
            <a:ext cx="559048" cy="30955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7591329" y="1884966"/>
            <a:ext cx="838024" cy="2621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1544144" y="1274129"/>
            <a:ext cx="932164" cy="3953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5938306" y="1884966"/>
            <a:ext cx="158975" cy="115969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 flipV="1">
            <a:off x="4371093" y="1136970"/>
            <a:ext cx="355293" cy="4385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2518027" y="2925234"/>
            <a:ext cx="941614" cy="1273276"/>
            <a:chOff x="3016413" y="3510780"/>
            <a:chExt cx="941614" cy="1273276"/>
          </a:xfrm>
        </p:grpSpPr>
        <p:sp>
          <p:nvSpPr>
            <p:cNvPr id="153" name="Explosion 1 152"/>
            <p:cNvSpPr/>
            <p:nvPr/>
          </p:nvSpPr>
          <p:spPr>
            <a:xfrm>
              <a:off x="3016413" y="3510780"/>
              <a:ext cx="941614" cy="1273276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321213" y="393392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</p:grpSp>
      <p:cxnSp>
        <p:nvCxnSpPr>
          <p:cNvPr id="157" name="Straight Arrow Connector 156"/>
          <p:cNvCxnSpPr/>
          <p:nvPr/>
        </p:nvCxnSpPr>
        <p:spPr>
          <a:xfrm flipV="1">
            <a:off x="2975227" y="4100245"/>
            <a:ext cx="13608" cy="3178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267629" y="128171"/>
            <a:ext cx="8632531" cy="60777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4583894" y="5552757"/>
            <a:ext cx="183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New Jersey</a:t>
            </a:r>
            <a:endParaRPr lang="en-US" b="1" i="1" dirty="0"/>
          </a:p>
        </p:txBody>
      </p:sp>
      <p:sp>
        <p:nvSpPr>
          <p:cNvPr id="160" name="Rounded Rectangle 159"/>
          <p:cNvSpPr/>
          <p:nvPr/>
        </p:nvSpPr>
        <p:spPr>
          <a:xfrm>
            <a:off x="1182033" y="1435347"/>
            <a:ext cx="6806709" cy="3541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Over all of this:</a:t>
            </a:r>
          </a:p>
          <a:p>
            <a:r>
              <a:rPr lang="en-US" b="1" dirty="0"/>
              <a:t>	</a:t>
            </a:r>
            <a:r>
              <a:rPr lang="en-US" b="1" i="1" dirty="0"/>
              <a:t>Medical services		County Agents</a:t>
            </a:r>
          </a:p>
          <a:p>
            <a:r>
              <a:rPr lang="en-US" b="1" i="1" dirty="0"/>
              <a:t>	Legal services		Field scouts</a:t>
            </a:r>
          </a:p>
          <a:p>
            <a:r>
              <a:rPr lang="en-US" b="1" i="1" dirty="0"/>
              <a:t>	Social services		Other agribusiness people</a:t>
            </a:r>
          </a:p>
          <a:p>
            <a:r>
              <a:rPr lang="en-US" b="1" i="1" dirty="0"/>
              <a:t>	Meal vendors			and vehicles</a:t>
            </a:r>
          </a:p>
          <a:p>
            <a:r>
              <a:rPr lang="en-US" b="1" i="1" dirty="0"/>
              <a:t>	</a:t>
            </a:r>
            <a:r>
              <a:rPr lang="en-US" b="1" i="1" dirty="0" smtClean="0"/>
              <a:t>Prostitutes</a:t>
            </a:r>
          </a:p>
          <a:p>
            <a:endParaRPr lang="en-US" b="1" i="1" dirty="0"/>
          </a:p>
          <a:p>
            <a:r>
              <a:rPr lang="en-US" b="1" dirty="0"/>
              <a:t>	All of which come either to the fields or migrant camp.</a:t>
            </a:r>
          </a:p>
        </p:txBody>
      </p:sp>
    </p:spTree>
    <p:extLst>
      <p:ext uri="{BB962C8B-B14F-4D97-AF65-F5344CB8AC3E}">
        <p14:creationId xmlns:p14="http://schemas.microsoft.com/office/powerpoint/2010/main" xmlns="" val="88477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95" grpId="0" animBg="1"/>
      <p:bldP spid="97" grpId="0" animBg="1"/>
      <p:bldP spid="94" grpId="0" animBg="1"/>
      <p:bldP spid="140" grpId="0" animBg="1"/>
      <p:bldP spid="151" grpId="0"/>
      <p:bldP spid="1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1600207" y="1621971"/>
            <a:ext cx="10886" cy="411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490" y="3494705"/>
            <a:ext cx="149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Severity of infestation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11093" y="5736771"/>
            <a:ext cx="63354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947064" y="2340429"/>
            <a:ext cx="13605" cy="10720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21974" y="5769563"/>
            <a:ext cx="676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June            July             August         September      October 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65525" y="2188029"/>
            <a:ext cx="1186539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52064" y="2416629"/>
            <a:ext cx="1382486" cy="5442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34550" y="2960914"/>
            <a:ext cx="1556657" cy="9031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91207" y="3864037"/>
            <a:ext cx="1709057" cy="14917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83086" y="1545771"/>
            <a:ext cx="2460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Severity of infestation here depends upon market price and how much longer to pick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074229" y="2876452"/>
            <a:ext cx="571506" cy="9414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85158" y="457200"/>
            <a:ext cx="751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Early infestations are worse with a greater likelihood of yield loss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9770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more do we need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Confirm:</a:t>
            </a:r>
          </a:p>
          <a:p>
            <a:pPr lvl="1"/>
            <a:r>
              <a:rPr lang="en-US" dirty="0" smtClean="0"/>
              <a:t>Sites of introduction</a:t>
            </a:r>
          </a:p>
          <a:p>
            <a:pPr lvl="1"/>
            <a:r>
              <a:rPr lang="en-US" dirty="0" smtClean="0"/>
              <a:t>Origination of infested fruit</a:t>
            </a:r>
          </a:p>
          <a:p>
            <a:pPr lvl="1"/>
            <a:r>
              <a:rPr lang="en-US" dirty="0" smtClean="0"/>
              <a:t>Primary means of spread</a:t>
            </a:r>
          </a:p>
          <a:p>
            <a:pPr lvl="1"/>
            <a:r>
              <a:rPr lang="en-US" dirty="0" smtClean="0"/>
              <a:t>Connections between distant infestations</a:t>
            </a:r>
          </a:p>
          <a:p>
            <a:r>
              <a:rPr lang="en-US" dirty="0" smtClean="0"/>
              <a:t>Develop:</a:t>
            </a:r>
          </a:p>
          <a:p>
            <a:pPr lvl="1"/>
            <a:r>
              <a:rPr lang="en-US" dirty="0" smtClean="0"/>
              <a:t>Cost/benefit of monitoring and control</a:t>
            </a:r>
          </a:p>
        </p:txBody>
      </p:sp>
    </p:spTree>
    <p:extLst>
      <p:ext uri="{BB962C8B-B14F-4D97-AF65-F5344CB8AC3E}">
        <p14:creationId xmlns:p14="http://schemas.microsoft.com/office/powerpoint/2010/main" xmlns="" val="5219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pepper weevil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Develop mechanical or process change to inhibit or prevent weevil entry into state</a:t>
            </a:r>
          </a:p>
          <a:p>
            <a:r>
              <a:rPr lang="en-US" dirty="0" smtClean="0"/>
              <a:t>Develop methods, or protocols, for limiting the spread of weevils once here</a:t>
            </a:r>
          </a:p>
          <a:p>
            <a:r>
              <a:rPr lang="en-US" dirty="0" smtClean="0"/>
              <a:t>Provide detection, action level, and control protocol to assist farmers in managing the pepper weevil</a:t>
            </a:r>
          </a:p>
          <a:p>
            <a:endParaRPr lang="en-US" dirty="0"/>
          </a:p>
          <a:p>
            <a:r>
              <a:rPr lang="en-US" dirty="0"/>
              <a:t>Received $6,000 Charles Maier grant from Vegetable Growers Association</a:t>
            </a:r>
          </a:p>
          <a:p>
            <a:r>
              <a:rPr lang="en-US" dirty="0"/>
              <a:t>We have submitted a second SARE grant proposal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02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225" b="10428"/>
          <a:stretch/>
        </p:blipFill>
        <p:spPr>
          <a:xfrm>
            <a:off x="8988" y="979715"/>
            <a:ext cx="9135011" cy="5924722"/>
          </a:xfrm>
          <a:solidFill>
            <a:srgbClr val="FF000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84" t="33249" r="24327" b="14173"/>
          <a:stretch/>
        </p:blipFill>
        <p:spPr>
          <a:xfrm>
            <a:off x="4125686" y="3331029"/>
            <a:ext cx="1698171" cy="132805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&quot;No&quot; Symbol 5"/>
          <p:cNvSpPr/>
          <p:nvPr/>
        </p:nvSpPr>
        <p:spPr>
          <a:xfrm>
            <a:off x="4038600" y="3102429"/>
            <a:ext cx="1861457" cy="1698171"/>
          </a:xfrm>
          <a:prstGeom prst="noSmoking">
            <a:avLst>
              <a:gd name="adj" fmla="val 101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0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SARE partnership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questions:</a:t>
            </a:r>
          </a:p>
          <a:p>
            <a:r>
              <a:rPr lang="en-US" dirty="0" smtClean="0"/>
              <a:t>How does pepper weevil get to NJ</a:t>
            </a:r>
          </a:p>
          <a:p>
            <a:r>
              <a:rPr lang="en-US" dirty="0"/>
              <a:t>H</a:t>
            </a:r>
            <a:r>
              <a:rPr lang="en-US" dirty="0" smtClean="0"/>
              <a:t>ow does pepper weevil spread in NJ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3886" y="3842660"/>
            <a:ext cx="3509553" cy="263216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114" y="4099018"/>
            <a:ext cx="3167743" cy="237580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20" t="9635" r="33956" b="7217"/>
          <a:stretch/>
        </p:blipFill>
        <p:spPr>
          <a:xfrm>
            <a:off x="6417458" y="1"/>
            <a:ext cx="2726542" cy="338545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897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monitored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About 65 yellow sticky cards with sex and aggregation pheromone lures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Traps were placed in greenhouses, fields, packing sheds, vehicles, and next to dumpster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950029"/>
            <a:ext cx="3251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9718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9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90" r="5953"/>
          <a:stretch/>
        </p:blipFill>
        <p:spPr>
          <a:xfrm>
            <a:off x="0" y="533400"/>
            <a:ext cx="9162704" cy="5155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1828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2012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5562600" y="1916591"/>
            <a:ext cx="381000" cy="457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6003471" y="1763486"/>
            <a:ext cx="381000" cy="457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5372100" y="1219200"/>
            <a:ext cx="381000" cy="457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3581400" y="990600"/>
            <a:ext cx="381000" cy="457200"/>
          </a:xfrm>
          <a:prstGeom prst="irregularSeal1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4597680" y="3581400"/>
            <a:ext cx="381000" cy="457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4407180" y="3657600"/>
            <a:ext cx="381000" cy="457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4652108" y="3352800"/>
            <a:ext cx="381000" cy="457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829300" y="1747510"/>
            <a:ext cx="228600" cy="2286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5883728" y="1976110"/>
            <a:ext cx="228600" cy="2286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2362200" y="4648200"/>
            <a:ext cx="381000" cy="457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 1 1"/>
          <p:cNvSpPr/>
          <p:nvPr/>
        </p:nvSpPr>
        <p:spPr>
          <a:xfrm>
            <a:off x="1981200" y="1219200"/>
            <a:ext cx="381000" cy="381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2362200" y="3848100"/>
            <a:ext cx="381000" cy="381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5943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Pepper weevil locations -         = farm                  = non-farm</a:t>
            </a:r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2895600" y="5954486"/>
            <a:ext cx="381000" cy="381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4864380" y="6030686"/>
            <a:ext cx="228600" cy="2286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/>
        </p:nvSpPr>
        <p:spPr>
          <a:xfrm>
            <a:off x="669472" y="844348"/>
            <a:ext cx="381000" cy="381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1 20"/>
          <p:cNvSpPr/>
          <p:nvPr/>
        </p:nvSpPr>
        <p:spPr>
          <a:xfrm>
            <a:off x="3200400" y="2564291"/>
            <a:ext cx="381000" cy="381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026180" y="1306286"/>
            <a:ext cx="381000" cy="381000"/>
          </a:xfrm>
          <a:prstGeom prst="irregularSeal1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41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  <p:bldP spid="16" grpId="0" animBg="1"/>
      <p:bldP spid="19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What we have learned: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</a:t>
            </a:r>
            <a:r>
              <a:rPr lang="en-US" b="1" dirty="0" smtClean="0"/>
              <a:t>How do they get here?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Does pw overwinter in NJ?  No </a:t>
            </a:r>
            <a:r>
              <a:rPr lang="en-US" dirty="0" smtClean="0"/>
              <a:t>– </a:t>
            </a:r>
            <a:r>
              <a:rPr lang="en-US" sz="2400" dirty="0" smtClean="0"/>
              <a:t>no diapause, trapping in early spring in greenhouses yielded nothing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Can pw come in on southern transplants? Yes </a:t>
            </a:r>
            <a:r>
              <a:rPr lang="en-US" sz="2000" dirty="0" smtClean="0"/>
              <a:t>–</a:t>
            </a:r>
            <a:r>
              <a:rPr lang="en-US" dirty="0" smtClean="0"/>
              <a:t> </a:t>
            </a:r>
            <a:r>
              <a:rPr lang="en-US" sz="2400" dirty="0" smtClean="0"/>
              <a:t>but not a likely source since almost no one buys southern transplants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Can pw be transported in produce?  Yes </a:t>
            </a:r>
            <a:r>
              <a:rPr lang="en-US" dirty="0" smtClean="0"/>
              <a:t>– </a:t>
            </a:r>
            <a:r>
              <a:rPr lang="en-US" sz="2400" dirty="0" smtClean="0"/>
              <a:t>either along with or inside pepper fruit – infested fruit are probably coming from a heavily infested field</a:t>
            </a:r>
          </a:p>
        </p:txBody>
      </p:sp>
    </p:spTree>
    <p:extLst>
      <p:ext uri="{BB962C8B-B14F-4D97-AF65-F5344CB8AC3E}">
        <p14:creationId xmlns:p14="http://schemas.microsoft.com/office/powerpoint/2010/main" xmlns="" val="118716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What we have learned: </a:t>
            </a:r>
            <a:br>
              <a:rPr lang="en-US" dirty="0"/>
            </a:br>
            <a:r>
              <a:rPr lang="en-US" dirty="0"/>
              <a:t>             </a:t>
            </a:r>
            <a:r>
              <a:rPr lang="en-US" dirty="0" smtClean="0"/>
              <a:t> </a:t>
            </a:r>
            <a:r>
              <a:rPr lang="en-US" b="1" dirty="0" smtClean="0"/>
              <a:t>How </a:t>
            </a:r>
            <a:r>
              <a:rPr lang="en-US" b="1" dirty="0"/>
              <a:t>do they get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Can pw be transported by people?  Yes </a:t>
            </a:r>
            <a:r>
              <a:rPr lang="en-US" dirty="0"/>
              <a:t>– </a:t>
            </a:r>
            <a:r>
              <a:rPr lang="en-US" sz="2400" dirty="0"/>
              <a:t>we have caught them on traps in vehicles – there is a potential that pw comes in with migrant workers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Are there multiple reintroductions?  Yes, most likely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- continual reintroductions via produce and migrants?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When should we begin looking for pw?  March/April </a:t>
            </a:r>
            <a:r>
              <a:rPr lang="en-US" b="1" dirty="0" smtClean="0"/>
              <a:t>- </a:t>
            </a:r>
            <a:r>
              <a:rPr lang="en-US" sz="2400" dirty="0" smtClean="0"/>
              <a:t>Our earliest captures have been in mid-April at a repacking facility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8769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What we have learned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b="1" dirty="0" smtClean="0"/>
              <a:t>How do they spread here?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How far can weevils fly?  We don’t know </a:t>
            </a:r>
            <a:r>
              <a:rPr lang="en-US" dirty="0" smtClean="0"/>
              <a:t>– </a:t>
            </a:r>
            <a:r>
              <a:rPr lang="en-US" sz="2400" dirty="0" smtClean="0"/>
              <a:t>possibly ¼ to ½ mile?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Can weather fronts move them around?  We don’t know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Can they be moved farm to farm?  Yes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- </a:t>
            </a:r>
            <a:r>
              <a:rPr lang="en-US" sz="2400" dirty="0" smtClean="0"/>
              <a:t>via shared equipment, produce bins, vehicles - Adults were </a:t>
            </a:r>
            <a:r>
              <a:rPr lang="en-US" sz="2400" dirty="0"/>
              <a:t>commonly found in loading dock areas where peppers were being handled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19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What we have learned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              </a:t>
            </a:r>
            <a:r>
              <a:rPr lang="en-US" b="1" dirty="0" smtClean="0"/>
              <a:t>About the weevil itself?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has approximately a 21 day life cycle</a:t>
            </a:r>
          </a:p>
          <a:p>
            <a:r>
              <a:rPr lang="en-US" dirty="0" smtClean="0"/>
              <a:t>It reproduces on peppers and nightshade </a:t>
            </a:r>
            <a:r>
              <a:rPr lang="en-US" dirty="0"/>
              <a:t>laying 200 to 300 </a:t>
            </a:r>
            <a:r>
              <a:rPr lang="en-US" dirty="0" smtClean="0"/>
              <a:t>eggs, but does feed on other solanaceous crops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For a subtropical insect, it is remarkably cold tolerant</a:t>
            </a:r>
            <a:r>
              <a:rPr lang="en-US" dirty="0" smtClean="0"/>
              <a:t> - </a:t>
            </a:r>
            <a:r>
              <a:rPr lang="en-US" sz="2400" dirty="0" smtClean="0"/>
              <a:t>we have caught weevils as late as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week of December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0465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What we have learned:  </a:t>
            </a:r>
            <a:br>
              <a:rPr lang="en-US" dirty="0"/>
            </a:br>
            <a:r>
              <a:rPr lang="en-US" dirty="0"/>
              <a:t>              </a:t>
            </a:r>
            <a:r>
              <a:rPr lang="en-US" b="1" dirty="0"/>
              <a:t>About the weevil itself?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That we don’t know all the weevil biology:</a:t>
            </a:r>
          </a:p>
          <a:p>
            <a:pPr lvl="1"/>
            <a:r>
              <a:rPr lang="en-US" dirty="0" smtClean="0"/>
              <a:t>Why do we collect weevils at non-crop sites?</a:t>
            </a:r>
          </a:p>
          <a:p>
            <a:pPr lvl="1"/>
            <a:r>
              <a:rPr lang="en-US" dirty="0" smtClean="0"/>
              <a:t>Why do we get sudden bursts of adults?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Can we improve monitoring? Maybe </a:t>
            </a:r>
            <a:r>
              <a:rPr lang="en-US" dirty="0" smtClean="0"/>
              <a:t>– </a:t>
            </a:r>
            <a:r>
              <a:rPr lang="en-US" sz="2400" dirty="0" smtClean="0"/>
              <a:t>we need more specific pheromones that will trap just pw and especially gravid females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9871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njaes-pp-formatabq">
  <a:themeElements>
    <a:clrScheme name="njaes-formata-white 13">
      <a:dk1>
        <a:srgbClr val="848589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D21034"/>
      </a:accent2>
      <a:accent3>
        <a:srgbClr val="FFFFFF"/>
      </a:accent3>
      <a:accent4>
        <a:srgbClr val="707174"/>
      </a:accent4>
      <a:accent5>
        <a:srgbClr val="DAEDEF"/>
      </a:accent5>
      <a:accent6>
        <a:srgbClr val="BE0D2E"/>
      </a:accent6>
      <a:hlink>
        <a:srgbClr val="0000FF"/>
      </a:hlink>
      <a:folHlink>
        <a:srgbClr val="CC00FF"/>
      </a:folHlink>
    </a:clrScheme>
    <a:fontScheme name="njaes-formata-white">
      <a:majorFont>
        <a:latin typeface="FormataBQ-Regular"/>
        <a:ea typeface=""/>
        <a:cs typeface=""/>
      </a:majorFont>
      <a:minorFont>
        <a:latin typeface="FormataBQ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jaes-formata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-formata-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-formata-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-formata-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-formata-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-formata-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formata-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formata-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formata-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formata-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formata-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formata-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-formata-white 13">
        <a:dk1>
          <a:srgbClr val="84858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D21034"/>
        </a:accent2>
        <a:accent3>
          <a:srgbClr val="FFFFFF"/>
        </a:accent3>
        <a:accent4>
          <a:srgbClr val="707174"/>
        </a:accent4>
        <a:accent5>
          <a:srgbClr val="DAEDEF"/>
        </a:accent5>
        <a:accent6>
          <a:srgbClr val="BE0D2E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njaes-pp-formatabq</Template>
  <TotalTime>1065</TotalTime>
  <Words>651</Words>
  <Application>Microsoft Office PowerPoint</Application>
  <PresentationFormat>On-screen Show (4:3)</PresentationFormat>
  <Paragraphs>90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njaes-pp-formatabq</vt:lpstr>
      <vt:lpstr>Foundry</vt:lpstr>
      <vt:lpstr>Office Theme</vt:lpstr>
      <vt:lpstr>Equity</vt:lpstr>
      <vt:lpstr>Pepper weevil project 2012: results and follow-up</vt:lpstr>
      <vt:lpstr>SARE partnership grant</vt:lpstr>
      <vt:lpstr>How we monitored</vt:lpstr>
      <vt:lpstr>Slide 4</vt:lpstr>
      <vt:lpstr>What we have learned:               How do they get here?</vt:lpstr>
      <vt:lpstr>What we have learned:                How do they get here?</vt:lpstr>
      <vt:lpstr>What we have learned:           How do they spread here?</vt:lpstr>
      <vt:lpstr>What we have learned:                 About the weevil itself?</vt:lpstr>
      <vt:lpstr>What we have learned:                 About the weevil itself?</vt:lpstr>
      <vt:lpstr>Slide 10</vt:lpstr>
      <vt:lpstr>Slide 11</vt:lpstr>
      <vt:lpstr>What more do we need to know?</vt:lpstr>
      <vt:lpstr>Ultimate pepper weevil goals</vt:lpstr>
      <vt:lpstr>Slide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Pepper weevil 2012</dc:title>
  <dc:creator>Joe Ingerson-Mahar</dc:creator>
  <cp:lastModifiedBy>Owner</cp:lastModifiedBy>
  <cp:revision>51</cp:revision>
  <dcterms:created xsi:type="dcterms:W3CDTF">2012-11-01T20:34:11Z</dcterms:created>
  <dcterms:modified xsi:type="dcterms:W3CDTF">2013-02-04T18:37:23Z</dcterms:modified>
</cp:coreProperties>
</file>