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7"/>
  </p:notesMasterIdLst>
  <p:sldIdLst>
    <p:sldId id="256" r:id="rId2"/>
    <p:sldId id="257" r:id="rId3"/>
    <p:sldId id="284" r:id="rId4"/>
    <p:sldId id="264" r:id="rId5"/>
    <p:sldId id="261" r:id="rId6"/>
    <p:sldId id="258" r:id="rId7"/>
    <p:sldId id="266" r:id="rId8"/>
    <p:sldId id="268" r:id="rId9"/>
    <p:sldId id="269" r:id="rId10"/>
    <p:sldId id="270" r:id="rId11"/>
    <p:sldId id="271" r:id="rId12"/>
    <p:sldId id="280" r:id="rId13"/>
    <p:sldId id="281" r:id="rId14"/>
    <p:sldId id="273" r:id="rId15"/>
    <p:sldId id="276" r:id="rId16"/>
    <p:sldId id="277" r:id="rId17"/>
    <p:sldId id="278" r:id="rId18"/>
    <p:sldId id="259" r:id="rId19"/>
    <p:sldId id="279" r:id="rId20"/>
    <p:sldId id="267" r:id="rId21"/>
    <p:sldId id="282" r:id="rId22"/>
    <p:sldId id="283" r:id="rId23"/>
    <p:sldId id="263" r:id="rId24"/>
    <p:sldId id="265" r:id="rId25"/>
    <p:sldId id="26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E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8" autoAdjust="0"/>
  </p:normalViewPr>
  <p:slideViewPr>
    <p:cSldViewPr>
      <p:cViewPr varScale="1">
        <p:scale>
          <a:sx n="56" d="100"/>
          <a:sy n="56" d="100"/>
        </p:scale>
        <p:origin x="-72" y="-17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D44755-BD7A-48D8-8CB1-EF493D56C85D}" type="datetimeFigureOut">
              <a:rPr lang="en-US"/>
              <a:pPr>
                <a:defRPr/>
              </a:pPr>
              <a:t>6/8/2013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623766-0EB8-4B84-A07B-29ED7C55A80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Also California and New Mexico</a:t>
            </a:r>
          </a:p>
          <a:p>
            <a:pPr eaLnBrk="1" hangingPunct="1">
              <a:spcBef>
                <a:spcPct val="0"/>
              </a:spcBef>
            </a:pPr>
            <a:r>
              <a:rPr lang="en-US" dirty="0" smtClean="0"/>
              <a:t>NJ 3</a:t>
            </a:r>
            <a:r>
              <a:rPr lang="en-US" baseline="30000" dirty="0" smtClean="0"/>
              <a:t>rd</a:t>
            </a:r>
            <a:r>
              <a:rPr lang="en-US" dirty="0" smtClean="0"/>
              <a:t> largest US pepper producer</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E5C0CE-A4B6-49E2-B393-1BCCB2D9D160}"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Spur = profemoral tooth</a:t>
            </a:r>
          </a:p>
          <a:p>
            <a:pPr eaLnBrk="1" hangingPunct="1">
              <a:spcBef>
                <a:spcPct val="0"/>
              </a:spcBef>
            </a:pPr>
            <a:r>
              <a:rPr lang="en-US" dirty="0" smtClean="0"/>
              <a:t>Antennae about 2/3 forward on the snout</a:t>
            </a:r>
          </a:p>
          <a:p>
            <a:pPr eaLnBrk="1" hangingPunct="1">
              <a:spcBef>
                <a:spcPct val="0"/>
              </a:spcBef>
            </a:pPr>
            <a:r>
              <a:rPr lang="en-US" dirty="0" smtClean="0"/>
              <a:t>Same genus as boll weevil and cranberry weevil</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144FE-4A4E-416F-AC3F-FD086D9CF16A}"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Also California and New Mexico</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9C0512-5E08-4188-8E5E-E71EF96C00D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Repeat test results but at lower quantity of test cards</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B95F5-5CC1-4A6F-8242-0FA11FAA8FF8}" type="slidenum">
              <a:rPr lang="en-US" smtClean="0"/>
              <a:pPr fontAlgn="base">
                <a:spcBef>
                  <a:spcPct val="0"/>
                </a:spcBef>
                <a:spcAft>
                  <a:spcPct val="0"/>
                </a:spcAft>
                <a:defRPr/>
              </a:pPr>
              <a:t>17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fld id="{27616452-80E8-4220-852F-00C7436D9E06}" type="datetime1">
              <a:rPr/>
              <a:pPr>
                <a:defRPr/>
              </a:pPr>
              <a:t>2/3/2013</a:t>
            </a:fld>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AA4C1957-0FC1-4EA6-B898-530015595A86}" type="slidenum">
              <a:rPr/>
              <a:pPr>
                <a:defRPr/>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4FEF67A1-2D90-439C-A74E-8EC1A7DC559A}" type="datetime1">
              <a:rPr/>
              <a:pPr>
                <a:defRPr/>
              </a:pPr>
              <a:t>2/3/2013</a:t>
            </a:fld>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2677A5F5-3121-458F-8866-C2658C49BF9C}"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fld id="{375CC6F4-EA08-44AC-8BAA-763227481842}" type="datetime1">
              <a:rPr/>
              <a:pPr>
                <a:defRPr/>
              </a:pPr>
              <a:t>2/3/2013</a:t>
            </a:fld>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69102FC2-78EE-490B-9C3F-1368B3C4A141}"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fld id="{973B89D4-4782-4645-BA15-E763B2C9C9C6}" type="datetime1">
              <a:rPr/>
              <a:pPr>
                <a:defRPr/>
              </a:pPr>
              <a:t>2/3/2013</a:t>
            </a:fld>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259EF2D0-3F34-49E5-9A64-FF75B39DB84C}"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fld id="{651615FF-2F64-457D-8ED4-1E7025AE8E8F}" type="datetime1">
              <a:rPr/>
              <a:pPr>
                <a:defRPr/>
              </a:pPr>
              <a:t>2/3/2013</a:t>
            </a:fld>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EF8A88FC-1930-41CE-99EA-4F82FACAF983}"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fld id="{A187AFCD-2D51-44E8-A5B8-23884BD28E63}" type="datetime1">
              <a:rPr/>
              <a:pPr>
                <a:defRPr/>
              </a:pPr>
              <a:t>2/3/2013</a:t>
            </a:fld>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16047B3A-AF0D-4CCF-A25B-6A402D42E6B7}"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fld id="{D2D32605-FFEE-43FE-BBA8-AAF2397E0CFB}" type="datetime1">
              <a:rPr/>
              <a:pPr>
                <a:defRPr/>
              </a:pPr>
              <a:t>2/3/2013</a:t>
            </a:fld>
            <a:endParaRPr dirty="0"/>
          </a:p>
        </p:txBody>
      </p:sp>
      <p:sp>
        <p:nvSpPr>
          <p:cNvPr id="8" name="Rectangle 18"/>
          <p:cNvSpPr>
            <a:spLocks noGrp="1"/>
          </p:cNvSpPr>
          <p:nvPr>
            <p:ph type="ftr" sz="quarter" idx="11"/>
          </p:nvPr>
        </p:nvSpPr>
        <p:spPr/>
        <p:txBody>
          <a:bodyPr/>
          <a:lstStyle>
            <a:lvl1pPr>
              <a:defRPr/>
            </a:lvl1pPr>
          </a:lstStyle>
          <a:p>
            <a:pPr>
              <a:defRPr/>
            </a:pPr>
            <a:endParaRPr dirty="0"/>
          </a:p>
        </p:txBody>
      </p:sp>
      <p:sp>
        <p:nvSpPr>
          <p:cNvPr id="9" name="Rectangle 15"/>
          <p:cNvSpPr>
            <a:spLocks noGrp="1"/>
          </p:cNvSpPr>
          <p:nvPr>
            <p:ph type="sldNum" sz="quarter" idx="12"/>
          </p:nvPr>
        </p:nvSpPr>
        <p:spPr/>
        <p:txBody>
          <a:bodyPr/>
          <a:lstStyle>
            <a:lvl1pPr>
              <a:defRPr/>
            </a:lvl1pPr>
          </a:lstStyle>
          <a:p>
            <a:pPr>
              <a:defRPr/>
            </a:pPr>
            <a:fld id="{F695DCF9-CCEC-4FA3-9705-F9DBA70E7BBC}"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fld id="{113638BD-4BD3-4573-9F45-E6E885CCED4B}" type="datetime1">
              <a:rPr/>
              <a:pPr>
                <a:defRPr/>
              </a:pPr>
              <a:t>2/3/2013</a:t>
            </a:fld>
            <a:endParaRPr dirty="0"/>
          </a:p>
        </p:txBody>
      </p:sp>
      <p:sp>
        <p:nvSpPr>
          <p:cNvPr id="4" name="Rectangle 18"/>
          <p:cNvSpPr>
            <a:spLocks noGrp="1"/>
          </p:cNvSpPr>
          <p:nvPr>
            <p:ph type="ftr" sz="quarter" idx="11"/>
          </p:nvPr>
        </p:nvSpPr>
        <p:spPr/>
        <p:txBody>
          <a:bodyPr/>
          <a:lstStyle>
            <a:lvl1pPr>
              <a:defRPr/>
            </a:lvl1pPr>
          </a:lstStyle>
          <a:p>
            <a:pPr>
              <a:defRPr/>
            </a:pPr>
            <a:endParaRPr dirty="0"/>
          </a:p>
        </p:txBody>
      </p:sp>
      <p:sp>
        <p:nvSpPr>
          <p:cNvPr id="5" name="Rectangle 15"/>
          <p:cNvSpPr>
            <a:spLocks noGrp="1"/>
          </p:cNvSpPr>
          <p:nvPr>
            <p:ph type="sldNum" sz="quarter" idx="12"/>
          </p:nvPr>
        </p:nvSpPr>
        <p:spPr/>
        <p:txBody>
          <a:bodyPr/>
          <a:lstStyle>
            <a:lvl1pPr>
              <a:defRPr/>
            </a:lvl1pPr>
          </a:lstStyle>
          <a:p>
            <a:pPr>
              <a:defRPr/>
            </a:pPr>
            <a:fld id="{3CCBE83E-DAE9-428E-BE62-8200825317D0}"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2F5ED4CE-7E92-43AA-8D40-53F087C917F8}" type="datetime1">
              <a:rPr/>
              <a:pPr>
                <a:defRPr/>
              </a:pPr>
              <a:t>2/3/2013</a:t>
            </a:fld>
            <a:endParaRPr dirty="0"/>
          </a:p>
        </p:txBody>
      </p:sp>
      <p:sp>
        <p:nvSpPr>
          <p:cNvPr id="3" name="Rectangle 18"/>
          <p:cNvSpPr>
            <a:spLocks noGrp="1"/>
          </p:cNvSpPr>
          <p:nvPr>
            <p:ph type="ftr" sz="quarter" idx="11"/>
          </p:nvPr>
        </p:nvSpPr>
        <p:spPr/>
        <p:txBody>
          <a:bodyPr/>
          <a:lstStyle>
            <a:lvl1pPr>
              <a:defRPr/>
            </a:lvl1pPr>
          </a:lstStyle>
          <a:p>
            <a:pPr>
              <a:defRPr/>
            </a:pPr>
            <a:endParaRPr dirty="0"/>
          </a:p>
        </p:txBody>
      </p:sp>
      <p:sp>
        <p:nvSpPr>
          <p:cNvPr id="4" name="Rectangle 15"/>
          <p:cNvSpPr>
            <a:spLocks noGrp="1"/>
          </p:cNvSpPr>
          <p:nvPr>
            <p:ph type="sldNum" sz="quarter" idx="12"/>
          </p:nvPr>
        </p:nvSpPr>
        <p:spPr/>
        <p:txBody>
          <a:bodyPr/>
          <a:lstStyle>
            <a:lvl1pPr>
              <a:defRPr/>
            </a:lvl1pPr>
          </a:lstStyle>
          <a:p>
            <a:pPr>
              <a:defRPr/>
            </a:pPr>
            <a:fld id="{84027A56-4745-41ED-9472-967C9421A8DD}"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fld id="{39933CFF-C814-440B-8FDC-693A19B35F1E}" type="datetime1">
              <a:rPr/>
              <a:pPr>
                <a:defRPr/>
              </a:pPr>
              <a:t>2/3/2013</a:t>
            </a:fld>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C2A6EDA0-2F33-4CC2-A9D9-8CF1445159D4}"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dirty="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dirty="0" smtClean="0"/>
              <a:t>Click icon to add picture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fld id="{B29B7A69-ABB0-4EB7-8C3D-39DA9283DEF8}" type="datetime1">
              <a:rPr/>
              <a:pPr>
                <a:defRPr/>
              </a:pPr>
              <a:t>2/3/2013</a:t>
            </a:fld>
            <a:endParaRPr dirty="0"/>
          </a:p>
        </p:txBody>
      </p:sp>
      <p:sp>
        <p:nvSpPr>
          <p:cNvPr id="7" name="Rectangle 6"/>
          <p:cNvSpPr>
            <a:spLocks noGrp="1"/>
          </p:cNvSpPr>
          <p:nvPr>
            <p:ph type="ftr" sz="quarter" idx="11"/>
          </p:nvPr>
        </p:nvSpPr>
        <p:spPr/>
        <p:txBody>
          <a:bodyPr/>
          <a:lstStyle>
            <a:lvl1pPr>
              <a:defRPr/>
            </a:lvl1pPr>
          </a:lstStyle>
          <a:p>
            <a:pPr>
              <a:defRPr/>
            </a:pPr>
            <a:endParaRPr dirty="0"/>
          </a:p>
        </p:txBody>
      </p:sp>
      <p:sp>
        <p:nvSpPr>
          <p:cNvPr id="8" name="Rectangle 7"/>
          <p:cNvSpPr>
            <a:spLocks noGrp="1"/>
          </p:cNvSpPr>
          <p:nvPr>
            <p:ph type="sldNum" sz="quarter" idx="12"/>
          </p:nvPr>
        </p:nvSpPr>
        <p:spPr/>
        <p:txBody>
          <a:bodyPr/>
          <a:lstStyle>
            <a:lvl1pPr>
              <a:defRPr/>
            </a:lvl1pPr>
          </a:lstStyle>
          <a:p>
            <a:pPr>
              <a:defRPr/>
            </a:pPr>
            <a:fld id="{B3E3EEB6-CCE3-452C-8944-42D411D82C9C}"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a:solidFill>
                  <a:schemeClr val="tx2"/>
                </a:solidFill>
                <a:latin typeface="+mn-lt"/>
                <a:ea typeface="+mn-lt"/>
                <a:cs typeface="+mn-lt"/>
              </a:defRPr>
            </a:lvl1pPr>
          </a:lstStyle>
          <a:p>
            <a:pPr>
              <a:defRPr/>
            </a:pPr>
            <a:fld id="{0BF2B8BC-985F-42F6-9586-8715D94D964E}" type="datetime1">
              <a:rPr/>
              <a:pPr>
                <a:defRPr/>
              </a:pPr>
              <a:t>2/3/2013</a:t>
            </a:fld>
            <a:endParaRPr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chemeClr val="tx2"/>
                </a:solidFill>
                <a:latin typeface="+mn-lt"/>
                <a:ea typeface="+mn-lt"/>
                <a:cs typeface="+mn-lt"/>
              </a:defRPr>
            </a:lvl1pPr>
          </a:lstStyle>
          <a:p>
            <a:pPr>
              <a:defRPr/>
            </a:pPr>
            <a:fld id="{AD702446-B8FD-4AC4-9C6D-36E4FB3533C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7" r:id="rId9"/>
    <p:sldLayoutId id="2147483835" r:id="rId10"/>
    <p:sldLayoutId id="2147483836" r:id="rId11"/>
  </p:sldLayoutIdLst>
  <p:hf hdr="0" ftr="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2pPr>
      <a:lvl3pPr algn="ctr" rtl="0" eaLnBrk="0" fontAlgn="base" hangingPunct="0">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3pPr>
      <a:lvl4pPr algn="ctr" rtl="0" eaLnBrk="0" fontAlgn="base" hangingPunct="0">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4pPr>
      <a:lvl5pPr algn="ctr" rtl="0" eaLnBrk="0" fontAlgn="base" hangingPunct="0">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5pPr>
      <a:lvl6pPr marL="457200" algn="ctr" rtl="0" fontAlgn="base">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6pPr>
      <a:lvl7pPr marL="914400" algn="ctr" rtl="0" fontAlgn="base">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7pPr>
      <a:lvl8pPr marL="1371600" algn="ctr" rtl="0" fontAlgn="base">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8pPr>
      <a:lvl9pPr marL="1828800" algn="ctr" rtl="0" fontAlgn="base">
        <a:spcBef>
          <a:spcPct val="0"/>
        </a:spcBef>
        <a:spcAft>
          <a:spcPct val="0"/>
        </a:spcAft>
        <a:defRPr sz="4800" b="1">
          <a:solidFill>
            <a:srgbClr val="7F4A25"/>
          </a:solidFill>
          <a:latin typeface="Century Schoolbook" pitchFamily="18" charset="0"/>
          <a:ea typeface="Century Schoolbook" pitchFamily="18" charset="0"/>
          <a:cs typeface="Century Schoolbook" pitchFamily="18"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bookmarks/mark?op=edit&amp;output=popup&amp;bkmk=http://www.inspection.gc.ca/plants/plant-protection/directives/risk-management/rmd-10-28/eng/1304792116992/1304821683305" TargetMode="External"/><Relationship Id="rId13" Type="http://schemas.openxmlformats.org/officeDocument/2006/relationships/hyperlink" Target="http://technorati.com/faves?add=http://www.inspection.gc.ca/plants/plant-protection/directives/risk-management/rmd-10-28/eng/1304792116992/1304821683305" TargetMode="External"/><Relationship Id="rId3" Type="http://schemas.openxmlformats.org/officeDocument/2006/relationships/hyperlink" Target="http://www.inspection.gc.ca/plants/plant-protection/directives/risk-management/rmd-10-28/eng/1304792116992/1304821683305" TargetMode="External"/><Relationship Id="rId7" Type="http://schemas.openxmlformats.org/officeDocument/2006/relationships/hyperlink" Target="http://del.icio.us/post?url=http://www.inspection.gc.ca/plants/plant-protection/directives/risk-management/rmd-10-28/eng/1304792116992/1304821683305" TargetMode="External"/><Relationship Id="rId12" Type="http://schemas.openxmlformats.org/officeDocument/2006/relationships/hyperlink" Target="http://www.newsvine.com/_tools/seed?popoff=0&amp;u=http://www.inspection.gc.ca/plants/plant-protection/directives/risk-management/rmd-10-28/eng/1304792116992/1304821683305" TargetMode="External"/><Relationship Id="rId2" Type="http://schemas.openxmlformats.org/officeDocument/2006/relationships/hyperlink" Target="http://www.ent.uga.edu/veg/solanaceous/pepperweevil.htm" TargetMode="External"/><Relationship Id="rId1" Type="http://schemas.openxmlformats.org/officeDocument/2006/relationships/slideLayout" Target="../slideLayouts/slideLayout7.xml"/><Relationship Id="rId6" Type="http://schemas.openxmlformats.org/officeDocument/2006/relationships/hyperlink" Target="http://www.facebook.com/sharer.php?u=http://www.inspection.gc.ca/plants/plant-protection/directives/risk-management/rmd-10-28/eng/1304792116992/1304821683305" TargetMode="External"/><Relationship Id="rId11" Type="http://schemas.openxmlformats.org/officeDocument/2006/relationships/hyperlink" Target="http://reddit.com/submit?url=http://www.inspection.gc.ca/plants/plant-protection/directives/risk-management/rmd-10-28/eng/1304792116992/1304821683305" TargetMode="External"/><Relationship Id="rId5" Type="http://schemas.openxmlformats.org/officeDocument/2006/relationships/hyperlink" Target="http://twitter.com/home?status=http://www.inspection.gc.ca/plants/plant-protection/directives/risk-management/rmd-10-28/eng/1304792116992/1304821683305" TargetMode="External"/><Relationship Id="rId10" Type="http://schemas.openxmlformats.org/officeDocument/2006/relationships/hyperlink" Target="http://www.stumbleupon.com/submit?url=http://www.inspection.gc.ca/plants/plant-protection/directives/risk-management/rmd-10-28/eng/1304792116992/1304821683305" TargetMode="External"/><Relationship Id="rId4" Type="http://schemas.openxmlformats.org/officeDocument/2006/relationships/hyperlink" Target="http://www.inspection.gc.ca/about-the-cfia/help/e-mail-this-page/eng/1303567615854/1303567849546" TargetMode="External"/><Relationship Id="rId9" Type="http://schemas.openxmlformats.org/officeDocument/2006/relationships/hyperlink" Target="http://digg.com/submit?phase=2&amp;url=http://www.inspection.gc.ca/plants/plant-protection/directives/risk-management/rmd-10-28/eng/1304792116992/130482168330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estmanagement.rutgers.edu/ipm/Vegetable/Presentations/rcre%20pepper%20weevil.pps" TargetMode="External"/><Relationship Id="rId7" Type="http://schemas.openxmlformats.org/officeDocument/2006/relationships/hyperlink" Target="http://onvegetables.com/2011/05/13/how-fast-do-weeds-grow/" TargetMode="External"/><Relationship Id="rId2" Type="http://schemas.openxmlformats.org/officeDocument/2006/relationships/hyperlink" Target="http://www.pestmanagement.rutgers.edu/ipm/Vegetable/" TargetMode="External"/><Relationship Id="rId1" Type="http://schemas.openxmlformats.org/officeDocument/2006/relationships/slideLayout" Target="../slideLayouts/slideLayout7.xml"/><Relationship Id="rId6" Type="http://schemas.openxmlformats.org/officeDocument/2006/relationships/hyperlink" Target="http://onvegetables.com/2011/05/13/carrot-weevil/" TargetMode="External"/><Relationship Id="rId5" Type="http://schemas.openxmlformats.org/officeDocument/2006/relationships/hyperlink" Target="http://onvegetables.com/author/ontariotomato/" TargetMode="External"/><Relationship Id="rId4" Type="http://schemas.openxmlformats.org/officeDocument/2006/relationships/hyperlink" Target="http://onvegetables.com/2011/05/13/pepper-weevil-and-field-pepp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upload.wikimedia.org/wikipedia/commons/e/e8/Peppers_dsc07818.jpg"/>
          <p:cNvPicPr>
            <a:picLocks noChangeAspect="1" noChangeArrowheads="1"/>
          </p:cNvPicPr>
          <p:nvPr/>
        </p:nvPicPr>
        <p:blipFill>
          <a:blip r:embed="rId2" cstate="print"/>
          <a:srcRect/>
          <a:stretch>
            <a:fillRect/>
          </a:stretch>
        </p:blipFill>
        <p:spPr bwMode="auto">
          <a:xfrm>
            <a:off x="1447800" y="5543550"/>
            <a:ext cx="1752600" cy="1314450"/>
          </a:xfrm>
          <a:prstGeom prst="rect">
            <a:avLst/>
          </a:prstGeom>
          <a:noFill/>
          <a:ln w="9525">
            <a:noFill/>
            <a:miter lim="800000"/>
            <a:headEnd/>
            <a:tailEnd/>
          </a:ln>
        </p:spPr>
      </p:pic>
      <p:pic>
        <p:nvPicPr>
          <p:cNvPr id="60462" name="Picture 46" descr="5340091"/>
          <p:cNvPicPr>
            <a:picLocks noChangeAspect="1" noChangeArrowheads="1"/>
          </p:cNvPicPr>
          <p:nvPr/>
        </p:nvPicPr>
        <p:blipFill>
          <a:blip r:embed="rId3" cstate="print"/>
          <a:srcRect r="14815"/>
          <a:stretch>
            <a:fillRect/>
          </a:stretch>
        </p:blipFill>
        <p:spPr bwMode="auto">
          <a:xfrm>
            <a:off x="0" y="5314950"/>
            <a:ext cx="1752600" cy="1543050"/>
          </a:xfrm>
          <a:prstGeom prst="rect">
            <a:avLst/>
          </a:prstGeom>
          <a:ln>
            <a:noFill/>
          </a:ln>
          <a:effectLst>
            <a:outerShdw blurRad="190500" algn="tl" rotWithShape="0">
              <a:srgbClr val="000000">
                <a:alpha val="70000"/>
              </a:srgbClr>
            </a:outerShdw>
          </a:effectLst>
        </p:spPr>
      </p:pic>
      <p:pic>
        <p:nvPicPr>
          <p:cNvPr id="60446" name="Picture 30" descr="http://t0.gstatic.com/images?q=tbn:ANd9GcTx5l_V5bREYRU4rqD6BZPVf-h791EwI8j4V-swh7mTo2J7Iiuv"/>
          <p:cNvPicPr>
            <a:picLocks noChangeAspect="1" noChangeArrowheads="1"/>
          </p:cNvPicPr>
          <p:nvPr/>
        </p:nvPicPr>
        <p:blipFill>
          <a:blip r:embed="rId4" cstate="print"/>
          <a:srcRect/>
          <a:stretch>
            <a:fillRect/>
          </a:stretch>
        </p:blipFill>
        <p:spPr bwMode="auto">
          <a:xfrm>
            <a:off x="0" y="3505200"/>
            <a:ext cx="2667000" cy="1847850"/>
          </a:xfrm>
          <a:prstGeom prst="rect">
            <a:avLst/>
          </a:prstGeom>
          <a:ln>
            <a:noFill/>
          </a:ln>
          <a:effectLst>
            <a:outerShdw blurRad="190500" algn="tl" rotWithShape="0">
              <a:srgbClr val="000000">
                <a:alpha val="70000"/>
              </a:srgbClr>
            </a:outerShdw>
          </a:effectLst>
        </p:spPr>
      </p:pic>
      <p:pic>
        <p:nvPicPr>
          <p:cNvPr id="60444" name="Picture 28" descr="http://t2.gstatic.com/images?q=tbn:ANd9GcSMqTMAmypAes5hQfJZpk9srN_FOKxiX1cbxEy3eZmUkaINLIMd2w"/>
          <p:cNvPicPr>
            <a:picLocks noChangeAspect="1" noChangeArrowheads="1"/>
          </p:cNvPicPr>
          <p:nvPr/>
        </p:nvPicPr>
        <p:blipFill>
          <a:blip r:embed="rId5" cstate="print"/>
          <a:srcRect/>
          <a:stretch>
            <a:fillRect/>
          </a:stretch>
        </p:blipFill>
        <p:spPr bwMode="auto">
          <a:xfrm>
            <a:off x="2667000" y="3200400"/>
            <a:ext cx="1905000" cy="2466975"/>
          </a:xfrm>
          <a:prstGeom prst="rect">
            <a:avLst/>
          </a:prstGeom>
          <a:ln>
            <a:noFill/>
          </a:ln>
          <a:effectLst>
            <a:outerShdw blurRad="190500" algn="tl" rotWithShape="0">
              <a:srgbClr val="000000">
                <a:alpha val="70000"/>
              </a:srgbClr>
            </a:outerShdw>
          </a:effectLst>
        </p:spPr>
      </p:pic>
      <p:pic>
        <p:nvPicPr>
          <p:cNvPr id="60456" name="Picture 40" descr="http://t3.gstatic.com/images?q=tbn:ANd9GcSSkHEroHqN-bnVkT1Md4jQdxrSgoALjtnexXQMj9cHvixO3k4Z"/>
          <p:cNvPicPr>
            <a:picLocks noChangeAspect="1" noChangeArrowheads="1"/>
          </p:cNvPicPr>
          <p:nvPr/>
        </p:nvPicPr>
        <p:blipFill>
          <a:blip r:embed="rId6" cstate="print"/>
          <a:srcRect/>
          <a:stretch>
            <a:fillRect/>
          </a:stretch>
        </p:blipFill>
        <p:spPr bwMode="auto">
          <a:xfrm>
            <a:off x="6019800" y="0"/>
            <a:ext cx="2362200" cy="1752600"/>
          </a:xfrm>
          <a:prstGeom prst="rect">
            <a:avLst/>
          </a:prstGeom>
          <a:ln>
            <a:noFill/>
          </a:ln>
          <a:effectLst>
            <a:outerShdw blurRad="190500" algn="tl" rotWithShape="0">
              <a:srgbClr val="000000">
                <a:alpha val="70000"/>
              </a:srgbClr>
            </a:outerShdw>
          </a:effectLst>
        </p:spPr>
      </p:pic>
      <p:sp>
        <p:nvSpPr>
          <p:cNvPr id="3079" name="AutoShape 2" descr="data:image/jpeg;base64,/9j/4AAQSkZJRgABAQAAAQABAAD/2wCEAAkGBhQSERUUEhQUFRQVFRQWGBYUFRQVGBYXGBUVFBYVFBQXHCYeFxkjGRQUHy8gIycpLCwsFR4xNTAqNSYrLCkBCQoKDgwOGg8PGiwkHyIuLC8sLCwsLCwtLCkqLCwsLCwsLCwsLCwsLCwsLCwsLCwsLCwsLCwsLCwsLCwsLCwsLP/AABEIAMIBAwMBIgACEQEDEQH/xAAbAAACAgMBAAAAAAAAAAAAAAAEBQMGAAECB//EAD0QAAEDAgQDBQYEBAcAAwAAAAEAAhEDBAUSITFBUWEGEyJxkTKBobHB0RQjQvAHUmLhFTNygpKy8RYkov/EABsBAAIDAQEBAAAAAAAAAAAAAAQFAgMGAQcA/8QANBEAAgIBBAAEBAQFBAMAAAAAAQIAAxEEEiExBRNBUSIyYXEGgbHwFBWRocEjNFLRM0Jy/9oADAMBAAIRAxEAPwBC9ui6sjquab5auLd/iWRI4IgUe0mrddiy3OikrN0S/PxSZiioIcoawU92FCWyExUlkH0g5ODOaToTsYwadIuDQ/SCHEiOZEfvdImIq3qxIOx3VtZByjdGG6O8U3K7DI9ftEOK1SZe1nMkAyR90ssO0Ba4CYBMaK4WmCy8BzobzG8cFzi3Ym0cDldUZUOxDgRPVpHyKZLXVs56mj8R1OlSwHTOT7jH+YgqvLjqZTvAaEAu4nQeX/vyVdq2VWi/u3iTplcNnAmAQrdYU8oA5Ql+qwqYB7htJVwGEstMGAPIJ3bjQDkEksKhe6Sn1uFnNTbufaOpY4wJO0LtwWgF2QqRBSeZGQuHsUpC0QviJ0GUztvhs0+9G7N/9P8AY6+qo7WGQXAgHnoSOccl65fU5BB2IIXkWL3JbVc1x1a4j0T3wvUOyGken6GMhrLVqFaxgb0kBjNBxPE+/gEBXoAghZR2R2G12sqNc9oeARodiJ1TxUFfAmjq01dNBwuePzMRUoa4Z4y+fz5JrgVsCc5Gn6R9UVeYFTq1atRjgxpeIpxoM/iytPqPcj8Mw97SPCYA3jT4KjVX5XakwOr8U8zcicD+8f29ENpl7uAJ9BKpla5JkuJzEyeBB5DkAr+bBzqJkDxCB5lUXFsNLS55IBDskTOaOXkIlRoGDtYSHgN9a3Gtxnd+8QEuJO+qjurTPqSQ4bHT0IW6amaTw+CNYAT0OzS16iry7BxFdG5LXZXbj49UwddtDZJAA1QHaGke6ztEObueYKqda8c/RxMcuHoo/wAILDnM8y8U8POj1Br9Ox9pPjGJGrVLhoBo3yC7w+3qVjDWz12HvUFhh5q1A0bHc8hxXomG4e1jQ1ogD96qzU3rp1CqOZXpdH5vfUrA7HVT+pvx+yxegsaIWJR/M7f2Iy/llUrdKut06+vvUDFhED4qYUEzIkyz2FeQijW0Kr9hdq24XUpPp+L2gIH9+aDTSeY5GcSW7iLP8Ne+m54acrePJAYfbl9QMG5IA81dsKxdlNlSmSMjwRt0VQw+6FK5ZUOoa8GOg1TRaaUVefvKWGcTd1hrmOh0T0Q4o6qxWONUYqvqMDnOnJP6eqRPqAknYfvRU3LUp3g5z6SSqScCTPqOZSYRxJE9NSFBTEmSibqvnZliA0N+cfVR0mpabGK4MKvChvh9pLXsRVpyfapHO0/MfX3KK11KaW2lNx6H5JZh+4VKuSrA+k1PhBLU4Ms2GU9E+oNgJTh42TqmlBOWJht5nTQuiFjQuiFMQMnmcLTguyFyQuzoMCugvJ8dsQb2s47NykD+otHy3969duGaFeXdo6eW5qdS13/5H2TPwni5vt/mN/Dq1tsAb05ggacnCAd+MwoVgKLw7Jn8YLhyHFaSbA/ApMntr6mGZaugOgPlqI4A9VYMOxDu6bczgXugxoQARMkjY6qqXbjWeYaAJ0aAIAWVbZzXBsyY2aZjoqW04+YHmY7VfhyrUXF1baDyR3LLd9q3vGQlrS3UNDtwDA266+5VvEbpz3a8BsNBzJ8yeKjLSDqDpuDI9VjW5nACBJA9dN1YqFTk8xh4b4FTomL53H3kIYm3Zp1IXNM1jFMEkk7bFWeh2Dotb+fVyw2S4QA5xE5W67ARrzPRU6/ptbUcGatGgP1RJVlwTGNWpp1YeqonrvH6TjHadNz6jWR3Zc4Aji0kqnXnZowXUiHD+WfFHTmrTU2PkkHZ+4MuYfZgkTwP7+S+V2ALCZX8U1FPKK+gI/SddkrQgvJBBBA19VcrZKsOqZp6fFN6ASnVuXYsZVoaiKFyOYYFilbRMLEp3w3EqVNit+Fdj2VLV9arUDdDkGkk9QqrTYmVK8cG5Z0T2q2pGJcZnmuD6xPRaWuI5FN7a+y8UuvKeaSDEbn7pxg3Z5riJquBPEBpI8pmPPdVFBYc9SwLxIa16Tz84MIG6xFu3qr7c9n6dKg5g8Qgy55zEzxLivOm2vcuy5crxEhxJO24J5rv8OqZ+ksCjEOtqxdsCBzOibWhYzVwLncOQKTU7znCJ/HckKdwbIEgBngQ1tTQg7uInyB+6mayENYET4tZRNPVyg6AV5kWbLACG3Zy25/q09Sl1k6CEbiFTRjeqDqUsrkHWPhx7za+HLsqH1lrw2onlJVfCK6slCpolTja8IvHMMYug2UP3wXVOvKkCIEVPcINI8ioyxG0MVIABAPmh3ukkxEoq1KgAa2z7gjGJSrNnDCC1GLznt1Z5KzX/wAzS33jX5H4L0xwVP8A4hWc2+fjTcHe4+E/NWaFvL1Cn34/rGvh92y4SgMW80bKFlQKTv4WsKnM2fnZGJ2Kp5qaxuu7qNeBOUgwhmuW1w8GX7VZce8cYp2ifVqVHQAKrQHCBw2I5HZKJWloFS5aRrqSobUGJPUu3uABc4gbAk6KKVpZKjzLAFXqRXdTKxx5An4Kr4K0lzjOnzTbtJd5aeXi7T3cUvwAeE8yVfjFZmK8atW7WpV/xH9zLThNKG+ZT6yoSUtw2h4QrJh1FZ3W24yITsCKBCmW2i2jW01iReYZTmeeMwiqR4qrf+MIi3wlrfbcXH0HwUFPEls3mbY6/JaJjYeOp5yd2eYL2lHd0fyiRL/FBjjLR1EAe+Fx2QxtznFrz4pkHaVH2iqjIxoP6p+BS7Araapdy0EczyTBDuo+KW5yvM9psbhtel4uIymfSFT8ew5jvyniHM9h43ynUDqOiAw/tS6kCIzEGN9PMq8YHg7b2mKtcknVoazw5Rvq7UncKIDthV7lflsZ5sMLLZmpI4aa/FF29CP7q5dp+wgosNSk5xDdS10HSY0I+SrDbcjVC3rYh2t3IvleJ21sBF2vNDAIlpgIe84Tb7yurlsxdf4h/wDYDJ2aD6k/ZPfw/eMBG4Cp+JW4dWLwSHCBzBjmE8wrGO7Hi0HPh6r7Uac+UjV9gT0ujSWJp0LD0/WHWdc03bFHYj2wp27JqEydgAZPkEsve2lNo8ADnc9FRscqPuX53u19/p0VNGh8983DAg2odgvwjmWe6/iLVf8A5TA1vN0k+gT7s92pqVWElsRpPAnovMLeg5o8Wo20V9wcBtFgH8oJ8zqfmrtZpaK0wiiC6U2O539S52925+5Urs07lD4YzRM201m274hDsFPAg7azxx9dUv7RF9W2qMDJc5hAg7nhvsnBprg0VNGZGB9pBWXO7E8QqscwlrgWuG4IgrTai9Zxzs1TuGw8Q4bOHtD+3ReWYzg9W1flqDQ+y4ey4dOvRbLQ+I16n4Tw3t/1G9erDTdOqiGuStldE2ji9wa0ST8OpTBwMZMaVasL2YW9yloYfVdqGGOsD5p5hWDBup1dzP05JlUpyco2SW3xIKdtY/Myu3XEt8MqTbGoXZQwk/D12Ti27KPcPG6OgE/FWWysA3gmLKKXX+L2HhOILb4g44EoF/8Awx714eapMD2S2B/yBSOl2aqW1V7XsLWzLTuCOMHivYm01HdYa2q0tcJB+B5jqoU+M3jizkRL8Hm+a3eeZRcMp7KyWbECcBexxA15FHW9vUbwVOqsWwkgxg7qwzmMw1YlzsUAMEHTosQHlP7QPcPeeG3l1DopudlGm51PErq1xt7dCZHx/uhQwkwFt9oQ6Nz01+S9JKKVwRMs9YUYjijV794BJA/cqx2WGU2tyxpx1VEpXJpukcFYrDtDn0AM8kBqaXx8HUBtTjiehYd2Pw/uA91XJUcNgCSDwkcpUXZbtYLd5a6MswRMbaBzDz+aqTalR/tGB/KNPU7lT0rHoqLLuQeiPaDhyoxPWndpKFcRmcWEeKQBA/l6k7aKp43etc7wCANlVx4dBp5T90aHNeAJLTxkyvrdS1iYGP37TjHzDzJG1ZPRSudKH/DFm/rwjopadwKZa9wkNcDExMEGPele3cwl9NLPatajknEXX1q5lQio1zTJ0IgofOYhOO0naF128PexjdNA3l1JSZPCqjr0ntWnVjSosGDjruKLqnlMj0XNO5lFX7Urrsa6B7OupHLyRBUNMt4hVsc7RHOHgVCW8IM9ArDb1RSa0E6aAfIKv4Haik0jiTqT0+iYVbYvcDyGg11M8ko1CAuV9IuZzQu49z0fCKsgKy4W1ubUTynmqf2etKmUF+h5DX4qz0KhbBG4WarYVX7uwDK7xvXj1jO6o535WsA5kJZXoFjiDuEwt8YI9oAzxG6Fuqoc4kEmeaYaxqLU8xD8RP2wPt6/eB071O0jiBkJdi+DsuKbqdQSD6g8CDwIVqwvDWvYS73dOspbdW2VxbyKFs0ttNaX+h694RXqAXKjsTwLtDgdS0q5H6g6tdwcPoeYVm7L4TlYCR4nanpyCvmP4FTuaeV7QS0hzTycPpwKWWNpGnJHW+Jm2gIe/X6xlU+eZrucoWrWjJXd2/xQirRiVFiFzCQSFzCqVOESxi5Y1E06aEA3GAO801i7hdELStAxKM5kFZvFF1bkPA8IEDWOPVQOCU4riJpDKBvsf35qal+UX1/xPmxjJ9IPfGn3jpif7LaVusS4ySZPQ/ZYixVgdmB/xlPvPFSddFs1HbgwRxTHFsLyOlo8JMeR5KK+wx9EDvBlLhIB3jmt4jh1yJSy84MAfRqPI0JnSd/VWTCcNDAOfEpbg1LM4ujRsepn6Aq1WdOdAgtXaQNoibVkIdohlpYlxgAk9FYGYH3NSmKwgOAcfIo3BHstaTnOAdUe2Gg/p6pXiuLvrQXGYEBBstdKgvy3tADzE+JBorPDNWhxAPSdF3Rt82yV1a/jPmrD2XvhTrMLhLZGYHkh9gLDPAM6czVKqQMrtR14FLcQfrHv+n781ZMcotFZxb7LnEjyKTYnbzBbr+9V8FWq7DTT/hzUIuqUXY46PsTAWYfUc3M1jy3+YNMeqHK9C7N2LK9k7V7X09NJg8VRsQp5XlMmGMfWekaXWedY9ZHymLbwCEx7Odg3VyH1SW0+AGhPmeAQ2H2ve12t3EyfIK6dt8a/DWzaNPR1Tw6ctMx+IHvXLLGBCLMn47qmNwpp+Yym394yi9zKLQGtJAPtGB1KM7KVTWrEu2br79h9fRLaFBsbDzOvzTbsc3JUqkwGnLlkxMEz80v1BAqbHcWLpGVlLHM9JsW6JtYW4e8ApPZVNE0s7jK4FZnTlBavmdZ5l9wbBx3CL7DnMPTmgirIcSpuGrgkFwBmOUyOCaeI6Wmkh6WBB9M9QTT2u3DiapXrmggEweChdWWy1RvYlLWOQAT1Cwq5zibLkoqiHO81PeXop78duqEZUkE81EZIzDKkxzFtw7xe9NbUJNcP/M/3fVObR6uuGFELf5YyoNTSysTU0CV0qiOtb4sMtK5pTUHHm9euIpuDkHb3CLqw7v2jrwhBFS3F255lxlDuerNQ1Rc+UMLIVq2Pi7mOKV44QKRJ4Ee4SAUwfUSHtPWmi5g1dU8IHxJ8gFTV8VgA95ayZQgyahiIyiPgHfRYqvSwDQTUfPRxWJz52ON/9op/lZleumw7QweBHDkUqu+yF0+g+8cQ+mHEFzqgL94kgmeI036JxdCTA34IGvUJmnmJYHSRJyl8RmjaeEpzpbigwZPWMKxmD4TQDaGhBc50n5D5fFO8MdBHRKXYUTqwwfgjbWoWEB4AMcxqq7TuyynMz97i05loxS87w5xvGsIKn4kMy566IxlnVAz5CGQCCdJnYxyQTh7CWMqVCYgxWhlqEjmisOr7Jrf4E1+znNcQYJAc3yMahJ69u6kyXQRJGZmokc+LT0ICIA3pgcy3ZkcRzXvcwAnUKKlXAOp03PGfJI7e4LjHzTzCrEPeGlzWyYl2wVXlndg8kyoEoeIxwvHX0ye7OjtHMOzh9Cq/ilTxn3/dOrrD+6qEZg6Du3Y+RVdx2r+aeEgfVE6fcLPLb+ntNr+HPEnNrI/qO/tLF/D2yaahqOI3j+yh/ibhlQ16T/0QRPAGcxP09yr9pVqNnuXuYD7RH73RdtbPrugue5o3c5xcSeO6N2Hdn6wxvDrG1h1DsMfvidYXQzmA3T97o+/qtpiABPkp69RluzKwQfiUhq1S4yTJUTQhOTHmk0287sYEnpYrUaZa4jyKfYV21qMIFTxt48CPI8VWIW4ULdLTYMMojKzR1WDDLPVf8bpd33mbwxJPLz9VNb3+drXshzHCZBMga6wRzBCoXZvtALZ35jM7SCOGxid9DsFdsMvbW4d3lMhlWTIJynK72h1nT0S2nwmkZFh+3p+f3mK8S01+lYlVynv3/X2jEVFouQr7oS4zpmdB6ZjCHrYkAs1YpVyg5wZytS4BmY1TDqTuYBI8xqq5ZYy0tmdCFLj/AGgDKTzP6THUkQB6qi4JhVcQXE06fJ258mf+JppNIHpZrDjniGVgj4ZaLq8BdI5ouljYaNSPek967IzwCTzOvvKW0r1w5H/a35wjq9CLkzGlOnNglsqdo/6x7l1b9riARlnqTsq4x7H7tg/zN0UopZfL9+i6uiqTgjmWHSV9ES74djwqaHQpgay84p1S1wIP75K44dVNSm1xO4192n0SjW6PycMDwYv1GlWs5HUJv8QDGkngq1Su3VHF7vJo5BT9rsUbRo67kwBxceACFw+me7bIgwJClRVtq3kdwbjoSf8AELFn4VYrMpKNrSrN/UeIa6Pl9UttqOuiZW41cObShrRglOkbaDM34nyRLV2VwunUJNUgMaJOon3dULjFpQLzk9nhm3+C5dZ1GUw6Ia7Qaj5TKFa0k6lcazCBMYPv6xIRJ8Mw5hq+LM5jGh2UEATJ1fOpiNBzUlXHWbCXCSWhxnKOZ6lIsXvnUO+AJPfMYG/05SS4D3E+qT2F7m8/qrvJL1g5yIRtys9PwnE21Ia4DXTRCdpsOFMFuweDtxI8TQeshIcMu4IInMOPJWim+rXy95DgCCBl3IGkwQhlRa2E4o2tKKypBB6Apzh9QOInooMfw78PWc39LvEIEBsk+GOEQu8NqAQYmFO8AGRtHPEveM4RTp0qbmn2mA+fNeb9qGeNnkQfdB+pVuxDtA+qGggANGUAfVUjFbjvK2mzRHvnX99ESrJZeGrHQjvwOpm1GVk34/whoEN+f2CY2WJtGkZUnDIU1MI4gCekVaZTwYTd3Be6eHBQwrF2d7IPumOcDlA9knifskVellc5sg5SRI1BgxouYOMwyq2ksakPK9iRhbWgtqBMKAmSuqdQtMgwRxC5WKGM8GdIBGDLFQxpzmCTqBCgr4keep0A4k8gOKr93XcxjnNMEBR4fVcBmcSXuGhP6WngOUpf/L1ySJmdVpit/loO+ftHlzcMaAX+Kp+kbhh5xxd14IG5xg8PVBhhmSuLlqPr06LgHmFrowiEnuHU8TcQRzUQCGouRKtYbeBGGlVQvE20xtoiqd1Oh3+fmnOB1LJ9IU67HNqkn8wHnsl2PYY23q5GvDtJ6idg7rCi1e4ZkRcllhqZSD6ZHf1E4pvB326o+liBpiGzHR0g+iRsPmD80SKgGqCu04fuQs04MKr3Ae9lR7Zcycs6xKdWNQP335fZVpxnTY/vZGYLfEPylCarS/6WV9P0gN2jXaWUcy4NoiFi0ypotrN8xNtM8/p0of5yPXRDNblefNOsRsiCUnxGrpnjxDR3X+r7rS1Nv69ZnvEdOWTI9JYcFuGO8FQCDxP6eRR2NYDSpNBZWa+eACplpiQ5o5uKhpDj4o4Tv06IjPHluv2PtM0RiK+01Bzw3Ju2fRVxtNxcDt5K72lI1XTGrjsPkByWr3s8CZb4XcRwP2VtWoFa7T17zqPt4g9lQim15Ja6Dl/UHwQI5g6+Wit/Zy+boXdBoeXRV+9tcluwE7Fw9YKVWldwdoSPJVlmxvXEtFg9Zacbd31w87jQfD7krlmFNyjLIdx5e7iFLgrvG1z9dRM9E5xi+Y+oXMaGt0AA+qBsLFGs3c5695WPibMofaC5dSGRp8R3PIfdJbFqeYowVLlwPCG+g1+MpfWtQx2hkJ1pE2Vj3PM9K8M0QorRh2RkzoqSmVHK13kIg8zRqwU5j1namqyh3LDlbtI0MJSwoem7MUU0LjHAn1CpuJUYz/ebWI7/AAap3PfZfBz+qCVW0+sMWxWztOcTS2sWLvUlIrpoNN3l66hR2+qkuBLSuLfZSHymCMv+uCfaFU6BdsJUbqc6HT6Ka2uCx0hNW21Ou0uBDHNGs6SqeR1J22bPmHw+8rNVha6DuFPSfIUlxaGoH5ZzUxmJOzqYHtRvpB9yWOuXMA0BzCRrwVnmK4xENfjGmrtK7uoyL1uZ3QNpVLtUa0r5htHEe0XC74hJRQdGaDHONPVchytnYx1OtNGsfCYgDRSdtOwwtWirScXUpAIO7SdvML5UJXcIMfEa11H8PbwT17GVAknijbQQ5ruUGUCEzLxlgIXUHAxCbhgS00KktB6LENQfDR5BYsmy8mZhsZMYY1YNMkKg4nS1MK518RGpfI9xPyVNxe4bMtM+v1R2gDg4MVWMuMZlPxCqWu0RFne7SZn4Hkl2IVs1Q9NFHRfBWt8oMgz3Et9C2Z2jmei4Bf8Adva8QY11VqxarSqkVGDLIALRwMCSvN8HxEaAq1Wtxpuk1ztUChGQYjZCCRMxOyLqDyNmFpPvOX6qv2dPVWd9ycj2jZ7YPlIP0SSlRgqmtx5eB3OhTHFloFJd3YY0vJ0br9kH+OYxpLnAAKq4rjhruLWyGDWOfUqFGla58+nvGmj0RdwT1Cba7JcX8SSTPXdHW1MVHwYGad9hKVWh0RrVoiMT1LTLmvA9pu8sXUy6dQ0wSPgfIpY+pqrXa3ua1r03NBGUPLzuIIgAniTHnqqaJBUh1Ar7GV9h9Ixt0fbPAc0uGZoOo2kcRKX2pRjVB400w3JiXOwxhhwx9Bx8Yc7KeOXcDoqcmVjhOemahdEcEtduuM2QMz7S1V1s4Q9nJ+8xYtLlz4VfcNJAHMJs7cVH5ZjaBxVws+yNN1PVonpp6HdUK3bV71r6bZjTUgDXzXoGCYwWaPPLXrrMDltugLx/qjc+B9D6zA+M/wAY15eotgdYzKzivZ2pTe7IJZwJIBjkZSSrfCkTnMEQMoIl08Gx8163Vq06o1HpGvuKB/wKhM5W++mJ9YRXmArjv65gbfiO/wAk1OPixjP79ZQbd1Ws2nGjw0tzUwR4SdqjuOnBO6fYwOYWBrW1CyATtzBVsp02MEAN/wCCGu71pI5hpHu3+aEdlXlm69BMyzk/KMTyplB1GoWPG8ieoJH0I9yJY5NcaZRrVInu3Nc4E6mZ1mOjj6SlHdFpIJBgkS0yDHEHiEfSwdczffh7VmyvYe1/SF0K7mODmkggyCFYcT7Z1Lih3VXU6a7bcTCrDCu10EpxNU+nquKuw5HR9piItn6odB3193cRqSfgq3Q2cT7VWCuosZb2XmixU5uOiNysSw+HNMlvjatduqHcrVLDQ7dS06EJzhNs2o4AuDQojJO2uYF7mbsyu3XZllQQRrwI0P8AdKh2WDTrJ816hi+CspNaWVA4mNjKTXNsC0u00j46aKw26ihvLadFzqODK1b9nxED/wA8uSI/AVaY0OYfFOaNGSAPJFXNsWaOVLXWn4mGRIrZlwz8/eVk3bzpPwR2D/hx4rnvH6iGtcGCOMkCfRD31GNQOh+hQTnJpQtZAZQJ6VofDfDtVphYiYz9TkH2irFB43akiTE66Tp8EpFXK6U5xKIlInUS46JiuAIBr08pwtY+0e2T0cTCrtA1KQ1BjqjKN6XrhWM9LrwFCMCG9ozqXxLQwHwgzA4nmeZQFRmq7phFNpyF9CAhukdsUa0qar2fq06QqgB1Mjcax5hBNqqLLC9NaAMZ6hjaxAgExyXJKiFUIatficrdSeSr2kwt766xkmFPqcApLa1koekz1TizZAQ+ps8tOJU1nqYXbW8IjKspbKSFnGYk5MEZsnmRuzEQHuadwWx6QdIU7MSc3TNPnH2UJCEqbqSsTxmDNoqLm3OoMY1sRe5j/ESS05YhpBjTUJLZk96ym6o8l1MucTBLHDeOfkiWOgqVtMZ21I8TZEjkQQR13RNdgB2v17xPrPAUbJpO36ekrdzeEjuyAS0kZuMTx6nitMUNShleR1KnphP1RUXiPfDNIumTYv5yQBPsD7NmtSqVS9rGsGmYTKQqUV3RlzEN5Tp6KAIzkxtcjsmKzj698Tmq2CdZ6hIbgmpU08h90RjWJhgyNPiPwH3QNhXhwPQ/EQrUBA3RF4jq1d/IU5x394bTtWQJiVi0xjo0asUNre8WeRLjf5QIb70tF5Cn7pzn5eMwo7/De73Pn0Sryy2WxxPPOOoSzEZG5QV3fnMBPVG2eEFzQ4uDR8eWy6vcADXg5nEAwTl+USuLSc5MltzxN4Tdw8E8CE5x7GRWeC0RoBoq02W6RqjMLrw8OdrB2UQ7BTXnAM5jbCXWktIPEKl4rdGk8sO4+I4FekYi1zx3gbDeg0Xnnb6hl7t/E5mn5j6ojSA1Xms9HqO/DPEbKAyKeDEBrmo8N5lWGztQ0aBV/AKc1CeQ+atLBom1x2jE2vgdfnKb35JMx1MEQRol5w7I7M3Y8OSZrIQ6uVmgu01duCRyOjABTU9MRuun0uSgqX4GjnERwd9CiAQ3UDIFJ+LiNaeK1BT7sOIZyUFa0gTLSOYcPi3ceiXOxJgHtD1S+77QNGjdSugEyi7XaakZ3D/uT4lcAeEbrrCLfTNxKrdxiDndFbcHH5TP9IXbAVWJtFq11mqLD0HEYUmJlbbIBhTC1SjVcqY9bMPpKcBQ0giqTdUhbuVOcSCo1LLipDlbcTwhrKbXtdOYbclR8Sd+ZHJG00sH2t7SzROt3IjBhlEU2oW22CPpsVFnEnYcRbf4aHuBJDZ0LjsORMcEnumGk4tcRpxBBHuIVsrUA5pB4qp0cJc+o4PkBpI84+ibaHUg1lXPX6SsXFRkdzdJ+b2dfJG08CrVB4Yb1drHuCf4VhDWgQIVgtrUBAanxTacViQv8QOzaO5QKH8LZOapVc4nUwAPnKZ0v4e02Dwl4MRJIMeWivtGiFl1RDZCAPieqYbt3EzyMiN8K8yg/wDw4jQP06t/usVuyBbX38z1H/KHee0qAPjUtqwOqnMA7wE666yBOqxYtLpfkH3M80T5oZQH5H+9/wD2R1u3ws6jXr41ixDD/wA/5SwdxFi48R8gltD2ltYhz2Zx/ml/w8TY1J6fJeV/xEPhZ/rP/VYsTp//ACVfv0MI0vf5RH2dG/mFYlixTv7nqngX+1WT2o1XVyFpYqPWNj88gSzG2jItrFdX80F8S/2z/aU1+5WlixMPSeTHucq6YB/kM8j8ytrFTf8ALH34e/3Df/P+RGzEfaLFiTan5DNseozpIhqxYs+8GfuT13nJuVUr7/NPmFixH6P5j9pfoOzGVombdltYhLu5C/ubQMfmO8/oFixfVdGVL6ywWWwTKmsWJTb3FN3cLo7LjEPosWL7/wBP6QJfniolYsWKUKn/2Q=="/>
          <p:cNvSpPr>
            <a:spLocks noChangeAspect="1" noChangeArrowheads="1"/>
          </p:cNvSpPr>
          <p:nvPr/>
        </p:nvSpPr>
        <p:spPr bwMode="auto">
          <a:xfrm>
            <a:off x="63500" y="-893763"/>
            <a:ext cx="2466975" cy="1847851"/>
          </a:xfrm>
          <a:prstGeom prst="rect">
            <a:avLst/>
          </a:prstGeom>
          <a:noFill/>
          <a:ln w="9525">
            <a:noFill/>
            <a:miter lim="800000"/>
            <a:headEnd/>
            <a:tailEnd/>
          </a:ln>
        </p:spPr>
        <p:txBody>
          <a:bodyPr/>
          <a:lstStyle/>
          <a:p>
            <a:endParaRPr lang="en-US" dirty="0">
              <a:latin typeface="Century Schoolbook" pitchFamily="18" charset="0"/>
            </a:endParaRPr>
          </a:p>
        </p:txBody>
      </p:sp>
      <p:sp>
        <p:nvSpPr>
          <p:cNvPr id="3080" name="AutoShape 4" descr="data:image/jpeg;base64,/9j/4AAQSkZJRgABAQAAAQABAAD/2wCEAAkGBhQSERUUEhQUFRQVFRQWGBYUFRQVGBYXGBUVFBYVFBQXHCYeFxkjGRQUHy8gIycpLCwsFR4xNTAqNSYrLCkBCQoKDgwOGg8PGiwkHyIuLC8sLCwsLCwtLCkqLCwsLCwsLCwsLCwsLCwsLCwsLCwsLCwsLCwsLCwsLCwsLCwsLP/AABEIAMIBAwMBIgACEQEDEQH/xAAbAAACAgMBAAAAAAAAAAAAAAAEBQMGAAECB//EAD0QAAEDAgQDBQYEBAcAAwAAAAEAAhEDBAUSITFBUWEGEyJxkTKBobHB0RQjQvAHUmLhFTNygpKy8RYkov/EABsBAAIDAQEBAAAAAAAAAAAAAAQFAgMGAQcA/8QANBEAAgIBBAAEBAQFBAMAAAAAAQIAAxEEEiExBRNBUSIyYXEGgbHwFBWRocEjNFLRM0Jy/9oADAMBAAIRAxEAPwBC9ui6sjquab5auLd/iWRI4IgUe0mrddiy3OikrN0S/PxSZiioIcoawU92FCWyExUlkH0g5ODOaToTsYwadIuDQ/SCHEiOZEfvdImIq3qxIOx3VtZByjdGG6O8U3K7DI9ftEOK1SZe1nMkAyR90ssO0Ba4CYBMaK4WmCy8BzobzG8cFzi3Ym0cDldUZUOxDgRPVpHyKZLXVs56mj8R1OlSwHTOT7jH+YgqvLjqZTvAaEAu4nQeX/vyVdq2VWi/u3iTplcNnAmAQrdYU8oA5Ql+qwqYB7htJVwGEstMGAPIJ3bjQDkEksKhe6Sn1uFnNTbufaOpY4wJO0LtwWgF2QqRBSeZGQuHsUpC0QviJ0GUztvhs0+9G7N/9P8AY6+qo7WGQXAgHnoSOccl65fU5BB2IIXkWL3JbVc1x1a4j0T3wvUOyGken6GMhrLVqFaxgb0kBjNBxPE+/gEBXoAghZR2R2G12sqNc9oeARodiJ1TxUFfAmjq01dNBwuePzMRUoa4Z4y+fz5JrgVsCc5Gn6R9UVeYFTq1atRjgxpeIpxoM/iytPqPcj8Mw97SPCYA3jT4KjVX5XakwOr8U8zcicD+8f29ENpl7uAJ9BKpla5JkuJzEyeBB5DkAr+bBzqJkDxCB5lUXFsNLS55IBDskTOaOXkIlRoGDtYSHgN9a3Gtxnd+8QEuJO+qjurTPqSQ4bHT0IW6amaTw+CNYAT0OzS16iry7BxFdG5LXZXbj49UwddtDZJAA1QHaGke6ztEObueYKqda8c/RxMcuHoo/wAILDnM8y8U8POj1Br9Ox9pPjGJGrVLhoBo3yC7w+3qVjDWz12HvUFhh5q1A0bHc8hxXomG4e1jQ1ogD96qzU3rp1CqOZXpdH5vfUrA7HVT+pvx+yxegsaIWJR/M7f2Iy/llUrdKut06+vvUDFhED4qYUEzIkyz2FeQijW0Kr9hdq24XUpPp+L2gIH9+aDTSeY5GcSW7iLP8Ne+m54acrePJAYfbl9QMG5IA81dsKxdlNlSmSMjwRt0VQw+6FK5ZUOoa8GOg1TRaaUVefvKWGcTd1hrmOh0T0Q4o6qxWONUYqvqMDnOnJP6eqRPqAknYfvRU3LUp3g5z6SSqScCTPqOZSYRxJE9NSFBTEmSibqvnZliA0N+cfVR0mpabGK4MKvChvh9pLXsRVpyfapHO0/MfX3KK11KaW2lNx6H5JZh+4VKuSrA+k1PhBLU4Ms2GU9E+oNgJTh42TqmlBOWJht5nTQuiFjQuiFMQMnmcLTguyFyQuzoMCugvJ8dsQb2s47NykD+otHy3969duGaFeXdo6eW5qdS13/5H2TPwni5vt/mN/Dq1tsAb05ggacnCAd+MwoVgKLw7Jn8YLhyHFaSbA/ApMntr6mGZaugOgPlqI4A9VYMOxDu6bczgXugxoQARMkjY6qqXbjWeYaAJ0aAIAWVbZzXBsyY2aZjoqW04+YHmY7VfhyrUXF1baDyR3LLd9q3vGQlrS3UNDtwDA266+5VvEbpz3a8BsNBzJ8yeKjLSDqDpuDI9VjW5nACBJA9dN1YqFTk8xh4b4FTomL53H3kIYm3Zp1IXNM1jFMEkk7bFWeh2Dotb+fVyw2S4QA5xE5W67ARrzPRU6/ptbUcGatGgP1RJVlwTGNWpp1YeqonrvH6TjHadNz6jWR3Zc4Aji0kqnXnZowXUiHD+WfFHTmrTU2PkkHZ+4MuYfZgkTwP7+S+V2ALCZX8U1FPKK+gI/SddkrQgvJBBBA19VcrZKsOqZp6fFN6ASnVuXYsZVoaiKFyOYYFilbRMLEp3w3EqVNit+Fdj2VLV9arUDdDkGkk9QqrTYmVK8cG5Z0T2q2pGJcZnmuD6xPRaWuI5FN7a+y8UuvKeaSDEbn7pxg3Z5riJquBPEBpI8pmPPdVFBYc9SwLxIa16Tz84MIG6xFu3qr7c9n6dKg5g8Qgy55zEzxLivOm2vcuy5crxEhxJO24J5rv8OqZ+ksCjEOtqxdsCBzOibWhYzVwLncOQKTU7znCJ/HckKdwbIEgBngQ1tTQg7uInyB+6mayENYET4tZRNPVyg6AV5kWbLACG3Zy25/q09Sl1k6CEbiFTRjeqDqUsrkHWPhx7za+HLsqH1lrw2onlJVfCK6slCpolTja8IvHMMYug2UP3wXVOvKkCIEVPcINI8ioyxG0MVIABAPmh3ukkxEoq1KgAa2z7gjGJSrNnDCC1GLznt1Z5KzX/wAzS33jX5H4L0xwVP8A4hWc2+fjTcHe4+E/NWaFvL1Cn34/rGvh92y4SgMW80bKFlQKTv4WsKnM2fnZGJ2Kp5qaxuu7qNeBOUgwhmuW1w8GX7VZce8cYp2ifVqVHQAKrQHCBw2I5HZKJWloFS5aRrqSobUGJPUu3uABc4gbAk6KKVpZKjzLAFXqRXdTKxx5An4Kr4K0lzjOnzTbtJd5aeXi7T3cUvwAeE8yVfjFZmK8atW7WpV/xH9zLThNKG+ZT6yoSUtw2h4QrJh1FZ3W24yITsCKBCmW2i2jW01iReYZTmeeMwiqR4qrf+MIi3wlrfbcXH0HwUFPEls3mbY6/JaJjYeOp5yd2eYL2lHd0fyiRL/FBjjLR1EAe+Fx2QxtznFrz4pkHaVH2iqjIxoP6p+BS7Araapdy0EczyTBDuo+KW5yvM9psbhtel4uIymfSFT8ew5jvyniHM9h43ynUDqOiAw/tS6kCIzEGN9PMq8YHg7b2mKtcknVoazw5Rvq7UncKIDthV7lflsZ5sMLLZmpI4aa/FF29CP7q5dp+wgosNSk5xDdS10HSY0I+SrDbcjVC3rYh2t3IvleJ21sBF2vNDAIlpgIe84Tb7yurlsxdf4h/wDYDJ2aD6k/ZPfw/eMBG4Cp+JW4dWLwSHCBzBjmE8wrGO7Hi0HPh6r7Uac+UjV9gT0ujSWJp0LD0/WHWdc03bFHYj2wp27JqEydgAZPkEsve2lNo8ADnc9FRscqPuX53u19/p0VNGh8983DAg2odgvwjmWe6/iLVf8A5TA1vN0k+gT7s92pqVWElsRpPAnovMLeg5o8Wo20V9wcBtFgH8oJ8zqfmrtZpaK0wiiC6U2O539S52925+5Urs07lD4YzRM201m274hDsFPAg7azxx9dUv7RF9W2qMDJc5hAg7nhvsnBprg0VNGZGB9pBWXO7E8QqscwlrgWuG4IgrTai9Zxzs1TuGw8Q4bOHtD+3ReWYzg9W1flqDQ+y4ey4dOvRbLQ+I16n4Tw3t/1G9erDTdOqiGuStldE2ji9wa0ST8OpTBwMZMaVasL2YW9yloYfVdqGGOsD5p5hWDBup1dzP05JlUpyco2SW3xIKdtY/Myu3XEt8MqTbGoXZQwk/D12Ti27KPcPG6OgE/FWWysA3gmLKKXX+L2HhOILb4g44EoF/8Awx714eapMD2S2B/yBSOl2aqW1V7XsLWzLTuCOMHivYm01HdYa2q0tcJB+B5jqoU+M3jizkRL8Hm+a3eeZRcMp7KyWbECcBexxA15FHW9vUbwVOqsWwkgxg7qwzmMw1YlzsUAMEHTosQHlP7QPcPeeG3l1DopudlGm51PErq1xt7dCZHx/uhQwkwFt9oQ6Nz01+S9JKKVwRMs9YUYjijV794BJA/cqx2WGU2tyxpx1VEpXJpukcFYrDtDn0AM8kBqaXx8HUBtTjiehYd2Pw/uA91XJUcNgCSDwkcpUXZbtYLd5a6MswRMbaBzDz+aqTalR/tGB/KNPU7lT0rHoqLLuQeiPaDhyoxPWndpKFcRmcWEeKQBA/l6k7aKp43etc7wCANlVx4dBp5T90aHNeAJLTxkyvrdS1iYGP37TjHzDzJG1ZPRSudKH/DFm/rwjopadwKZa9wkNcDExMEGPele3cwl9NLPatajknEXX1q5lQio1zTJ0IgofOYhOO0naF128PexjdNA3l1JSZPCqjr0ntWnVjSosGDjruKLqnlMj0XNO5lFX7Urrsa6B7OupHLyRBUNMt4hVsc7RHOHgVCW8IM9ArDb1RSa0E6aAfIKv4Haik0jiTqT0+iYVbYvcDyGg11M8ko1CAuV9IuZzQu49z0fCKsgKy4W1ubUTynmqf2etKmUF+h5DX4qz0KhbBG4WarYVX7uwDK7xvXj1jO6o535WsA5kJZXoFjiDuEwt8YI9oAzxG6Fuqoc4kEmeaYaxqLU8xD8RP2wPt6/eB071O0jiBkJdi+DsuKbqdQSD6g8CDwIVqwvDWvYS73dOspbdW2VxbyKFs0ttNaX+h694RXqAXKjsTwLtDgdS0q5H6g6tdwcPoeYVm7L4TlYCR4nanpyCvmP4FTuaeV7QS0hzTycPpwKWWNpGnJHW+Jm2gIe/X6xlU+eZrucoWrWjJXd2/xQirRiVFiFzCQSFzCqVOESxi5Y1E06aEA3GAO801i7hdELStAxKM5kFZvFF1bkPA8IEDWOPVQOCU4riJpDKBvsf35qal+UX1/xPmxjJ9IPfGn3jpif7LaVusS4ySZPQ/ZYixVgdmB/xlPvPFSddFs1HbgwRxTHFsLyOlo8JMeR5KK+wx9EDvBlLhIB3jmt4jh1yJSy84MAfRqPI0JnSd/VWTCcNDAOfEpbg1LM4ujRsepn6Aq1WdOdAgtXaQNoibVkIdohlpYlxgAk9FYGYH3NSmKwgOAcfIo3BHstaTnOAdUe2Gg/p6pXiuLvrQXGYEBBstdKgvy3tADzE+JBorPDNWhxAPSdF3Rt82yV1a/jPmrD2XvhTrMLhLZGYHkh9gLDPAM6czVKqQMrtR14FLcQfrHv+n781ZMcotFZxb7LnEjyKTYnbzBbr+9V8FWq7DTT/hzUIuqUXY46PsTAWYfUc3M1jy3+YNMeqHK9C7N2LK9k7V7X09NJg8VRsQp5XlMmGMfWekaXWedY9ZHymLbwCEx7Odg3VyH1SW0+AGhPmeAQ2H2ve12t3EyfIK6dt8a/DWzaNPR1Tw6ctMx+IHvXLLGBCLMn47qmNwpp+Yym394yi9zKLQGtJAPtGB1KM7KVTWrEu2br79h9fRLaFBsbDzOvzTbsc3JUqkwGnLlkxMEz80v1BAqbHcWLpGVlLHM9JsW6JtYW4e8ApPZVNE0s7jK4FZnTlBavmdZ5l9wbBx3CL7DnMPTmgirIcSpuGrgkFwBmOUyOCaeI6Wmkh6WBB9M9QTT2u3DiapXrmggEweChdWWy1RvYlLWOQAT1Cwq5zibLkoqiHO81PeXop78duqEZUkE81EZIzDKkxzFtw7xe9NbUJNcP/M/3fVObR6uuGFELf5YyoNTSysTU0CV0qiOtb4sMtK5pTUHHm9euIpuDkHb3CLqw7v2jrwhBFS3F255lxlDuerNQ1Rc+UMLIVq2Pi7mOKV44QKRJ4Ee4SAUwfUSHtPWmi5g1dU8IHxJ8gFTV8VgA95ayZQgyahiIyiPgHfRYqvSwDQTUfPRxWJz52ON/9op/lZleumw7QweBHDkUqu+yF0+g+8cQ+mHEFzqgL94kgmeI036JxdCTA34IGvUJmnmJYHSRJyl8RmjaeEpzpbigwZPWMKxmD4TQDaGhBc50n5D5fFO8MdBHRKXYUTqwwfgjbWoWEB4AMcxqq7TuyynMz97i05loxS87w5xvGsIKn4kMy566IxlnVAz5CGQCCdJnYxyQTh7CWMqVCYgxWhlqEjmisOr7Jrf4E1+znNcQYJAc3yMahJ69u6kyXQRJGZmokc+LT0ICIA3pgcy3ZkcRzXvcwAnUKKlXAOp03PGfJI7e4LjHzTzCrEPeGlzWyYl2wVXlndg8kyoEoeIxwvHX0ye7OjtHMOzh9Cq/ilTxn3/dOrrD+6qEZg6Du3Y+RVdx2r+aeEgfVE6fcLPLb+ntNr+HPEnNrI/qO/tLF/D2yaahqOI3j+yh/ibhlQ16T/0QRPAGcxP09yr9pVqNnuXuYD7RH73RdtbPrugue5o3c5xcSeO6N2Hdn6wxvDrG1h1DsMfvidYXQzmA3T97o+/qtpiABPkp69RluzKwQfiUhq1S4yTJUTQhOTHmk0287sYEnpYrUaZa4jyKfYV21qMIFTxt48CPI8VWIW4ULdLTYMMojKzR1WDDLPVf8bpd33mbwxJPLz9VNb3+drXshzHCZBMga6wRzBCoXZvtALZ35jM7SCOGxid9DsFdsMvbW4d3lMhlWTIJynK72h1nT0S2nwmkZFh+3p+f3mK8S01+lYlVynv3/X2jEVFouQr7oS4zpmdB6ZjCHrYkAs1YpVyg5wZytS4BmY1TDqTuYBI8xqq5ZYy0tmdCFLj/AGgDKTzP6THUkQB6qi4JhVcQXE06fJ258mf+JppNIHpZrDjniGVgj4ZaLq8BdI5ouljYaNSPek967IzwCTzOvvKW0r1w5H/a35wjq9CLkzGlOnNglsqdo/6x7l1b9riARlnqTsq4x7H7tg/zN0UopZfL9+i6uiqTgjmWHSV9ES74djwqaHQpgay84p1S1wIP75K44dVNSm1xO4192n0SjW6PycMDwYv1GlWs5HUJv8QDGkngq1Su3VHF7vJo5BT9rsUbRo67kwBxceACFw+me7bIgwJClRVtq3kdwbjoSf8AELFn4VYrMpKNrSrN/UeIa6Pl9UttqOuiZW41cObShrRglOkbaDM34nyRLV2VwunUJNUgMaJOon3dULjFpQLzk9nhm3+C5dZ1GUw6Ia7Qaj5TKFa0k6lcazCBMYPv6xIRJ8Mw5hq+LM5jGh2UEATJ1fOpiNBzUlXHWbCXCSWhxnKOZ6lIsXvnUO+AJPfMYG/05SS4D3E+qT2F7m8/qrvJL1g5yIRtys9PwnE21Ia4DXTRCdpsOFMFuweDtxI8TQeshIcMu4IInMOPJWim+rXy95DgCCBl3IGkwQhlRa2E4o2tKKypBB6Apzh9QOInooMfw78PWc39LvEIEBsk+GOEQu8NqAQYmFO8AGRtHPEveM4RTp0qbmn2mA+fNeb9qGeNnkQfdB+pVuxDtA+qGggANGUAfVUjFbjvK2mzRHvnX99ESrJZeGrHQjvwOpm1GVk34/whoEN+f2CY2WJtGkZUnDIU1MI4gCekVaZTwYTd3Be6eHBQwrF2d7IPumOcDlA9knifskVellc5sg5SRI1BgxouYOMwyq2ksakPK9iRhbWgtqBMKAmSuqdQtMgwRxC5WKGM8GdIBGDLFQxpzmCTqBCgr4keep0A4k8gOKr93XcxjnNMEBR4fVcBmcSXuGhP6WngOUpf/L1ySJmdVpit/loO+ftHlzcMaAX+Kp+kbhh5xxd14IG5xg8PVBhhmSuLlqPr06LgHmFrowiEnuHU8TcQRzUQCGouRKtYbeBGGlVQvE20xtoiqd1Oh3+fmnOB1LJ9IU67HNqkn8wHnsl2PYY23q5GvDtJ6idg7rCi1e4ZkRcllhqZSD6ZHf1E4pvB326o+liBpiGzHR0g+iRsPmD80SKgGqCu04fuQs04MKr3Ae9lR7Zcycs6xKdWNQP335fZVpxnTY/vZGYLfEPylCarS/6WV9P0gN2jXaWUcy4NoiFi0ypotrN8xNtM8/p0of5yPXRDNblefNOsRsiCUnxGrpnjxDR3X+r7rS1Nv69ZnvEdOWTI9JYcFuGO8FQCDxP6eRR2NYDSpNBZWa+eACplpiQ5o5uKhpDj4o4Tv06IjPHluv2PtM0RiK+01Bzw3Ju2fRVxtNxcDt5K72lI1XTGrjsPkByWr3s8CZb4XcRwP2VtWoFa7T17zqPt4g9lQim15Ja6Dl/UHwQI5g6+Wit/Zy+boXdBoeXRV+9tcluwE7Fw9YKVWldwdoSPJVlmxvXEtFg9Zacbd31w87jQfD7krlmFNyjLIdx5e7iFLgrvG1z9dRM9E5xi+Y+oXMaGt0AA+qBsLFGs3c5695WPibMofaC5dSGRp8R3PIfdJbFqeYowVLlwPCG+g1+MpfWtQx2hkJ1pE2Vj3PM9K8M0QorRh2RkzoqSmVHK13kIg8zRqwU5j1namqyh3LDlbtI0MJSwoem7MUU0LjHAn1CpuJUYz/ebWI7/AAap3PfZfBz+qCVW0+sMWxWztOcTS2sWLvUlIrpoNN3l66hR2+qkuBLSuLfZSHymCMv+uCfaFU6BdsJUbqc6HT6Ka2uCx0hNW21Ou0uBDHNGs6SqeR1J22bPmHw+8rNVha6DuFPSfIUlxaGoH5ZzUxmJOzqYHtRvpB9yWOuXMA0BzCRrwVnmK4xENfjGmrtK7uoyL1uZ3QNpVLtUa0r5htHEe0XC74hJRQdGaDHONPVchytnYx1OtNGsfCYgDRSdtOwwtWirScXUpAIO7SdvML5UJXcIMfEa11H8PbwT17GVAknijbQQ5ruUGUCEzLxlgIXUHAxCbhgS00KktB6LENQfDR5BYsmy8mZhsZMYY1YNMkKg4nS1MK518RGpfI9xPyVNxe4bMtM+v1R2gDg4MVWMuMZlPxCqWu0RFne7SZn4Hkl2IVs1Q9NFHRfBWt8oMgz3Et9C2Z2jmei4Bf8Adva8QY11VqxarSqkVGDLIALRwMCSvN8HxEaAq1Wtxpuk1ztUChGQYjZCCRMxOyLqDyNmFpPvOX6qv2dPVWd9ycj2jZ7YPlIP0SSlRgqmtx5eB3OhTHFloFJd3YY0vJ0br9kH+OYxpLnAAKq4rjhruLWyGDWOfUqFGla58+nvGmj0RdwT1Cba7JcX8SSTPXdHW1MVHwYGad9hKVWh0RrVoiMT1LTLmvA9pu8sXUy6dQ0wSPgfIpY+pqrXa3ua1r03NBGUPLzuIIgAniTHnqqaJBUh1Ar7GV9h9Ixt0fbPAc0uGZoOo2kcRKX2pRjVB400w3JiXOwxhhwx9Bx8Yc7KeOXcDoqcmVjhOemahdEcEtduuM2QMz7S1V1s4Q9nJ+8xYtLlz4VfcNJAHMJs7cVH5ZjaBxVws+yNN1PVonpp6HdUK3bV71r6bZjTUgDXzXoGCYwWaPPLXrrMDltugLx/qjc+B9D6zA+M/wAY15eotgdYzKzivZ2pTe7IJZwJIBjkZSSrfCkTnMEQMoIl08Gx8163Vq06o1HpGvuKB/wKhM5W++mJ9YRXmArjv65gbfiO/wAk1OPixjP79ZQbd1Ws2nGjw0tzUwR4SdqjuOnBO6fYwOYWBrW1CyATtzBVsp02MEAN/wCCGu71pI5hpHu3+aEdlXlm69BMyzk/KMTyplB1GoWPG8ieoJH0I9yJY5NcaZRrVInu3Nc4E6mZ1mOjj6SlHdFpIJBgkS0yDHEHiEfSwdczffh7VmyvYe1/SF0K7mODmkggyCFYcT7Z1Lih3VXU6a7bcTCrDCu10EpxNU+nquKuw5HR9piItn6odB3193cRqSfgq3Q2cT7VWCuosZb2XmixU5uOiNysSw+HNMlvjatduqHcrVLDQ7dS06EJzhNs2o4AuDQojJO2uYF7mbsyu3XZllQQRrwI0P8AdKh2WDTrJ816hi+CspNaWVA4mNjKTXNsC0u00j46aKw26ihvLadFzqODK1b9nxED/wA8uSI/AVaY0OYfFOaNGSAPJFXNsWaOVLXWn4mGRIrZlwz8/eVk3bzpPwR2D/hx4rnvH6iGtcGCOMkCfRD31GNQOh+hQTnJpQtZAZQJ6VofDfDtVphYiYz9TkH2irFB43akiTE66Tp8EpFXK6U5xKIlInUS46JiuAIBr08pwtY+0e2T0cTCrtA1KQ1BjqjKN6XrhWM9LrwFCMCG9ozqXxLQwHwgzA4nmeZQFRmq7phFNpyF9CAhukdsUa0qar2fq06QqgB1Mjcax5hBNqqLLC9NaAMZ6hjaxAgExyXJKiFUIatficrdSeSr2kwt766xkmFPqcApLa1koekz1TizZAQ+ps8tOJU1nqYXbW8IjKspbKSFnGYk5MEZsnmRuzEQHuadwWx6QdIU7MSc3TNPnH2UJCEqbqSsTxmDNoqLm3OoMY1sRe5j/ESS05YhpBjTUJLZk96ym6o8l1MucTBLHDeOfkiWOgqVtMZ21I8TZEjkQQR13RNdgB2v17xPrPAUbJpO36ekrdzeEjuyAS0kZuMTx6nitMUNShleR1KnphP1RUXiPfDNIumTYv5yQBPsD7NmtSqVS9rGsGmYTKQqUV3RlzEN5Tp6KAIzkxtcjsmKzj698Tmq2CdZ6hIbgmpU08h90RjWJhgyNPiPwH3QNhXhwPQ/EQrUBA3RF4jq1d/IU5x394bTtWQJiVi0xjo0asUNre8WeRLjf5QIb70tF5Cn7pzn5eMwo7/De73Pn0Sryy2WxxPPOOoSzEZG5QV3fnMBPVG2eEFzQ4uDR8eWy6vcADXg5nEAwTl+USuLSc5MltzxN4Tdw8E8CE5x7GRWeC0RoBoq02W6RqjMLrw8OdrB2UQ7BTXnAM5jbCXWktIPEKl4rdGk8sO4+I4FekYi1zx3gbDeg0Xnnb6hl7t/E5mn5j6ojSA1Xms9HqO/DPEbKAyKeDEBrmo8N5lWGztQ0aBV/AKc1CeQ+atLBom1x2jE2vgdfnKb35JMx1MEQRol5w7I7M3Y8OSZrIQ6uVmgu01duCRyOjABTU9MRuun0uSgqX4GjnERwd9CiAQ3UDIFJ+LiNaeK1BT7sOIZyUFa0gTLSOYcPi3ceiXOxJgHtD1S+77QNGjdSugEyi7XaakZ3D/uT4lcAeEbrrCLfTNxKrdxiDndFbcHH5TP9IXbAVWJtFq11mqLD0HEYUmJlbbIBhTC1SjVcqY9bMPpKcBQ0giqTdUhbuVOcSCo1LLipDlbcTwhrKbXtdOYbclR8Sd+ZHJG00sH2t7SzROt3IjBhlEU2oW22CPpsVFnEnYcRbf4aHuBJDZ0LjsORMcEnumGk4tcRpxBBHuIVsrUA5pB4qp0cJc+o4PkBpI84+ibaHUg1lXPX6SsXFRkdzdJ+b2dfJG08CrVB4Yb1drHuCf4VhDWgQIVgtrUBAanxTacViQv8QOzaO5QKH8LZOapVc4nUwAPnKZ0v4e02Dwl4MRJIMeWivtGiFl1RDZCAPieqYbt3EzyMiN8K8yg/wDw4jQP06t/usVuyBbX38z1H/KHee0qAPjUtqwOqnMA7wE666yBOqxYtLpfkH3M80T5oZQH5H+9/wD2R1u3ws6jXr41ixDD/wA/5SwdxFi48R8gltD2ltYhz2Zx/ml/w8TY1J6fJeV/xEPhZ/rP/VYsTp//ACVfv0MI0vf5RH2dG/mFYlixTv7nqngX+1WT2o1XVyFpYqPWNj88gSzG2jItrFdX80F8S/2z/aU1+5WlixMPSeTHucq6YB/kM8j8ytrFTf8ALH34e/3Df/P+RGzEfaLFiTan5DNseozpIhqxYs+8GfuT13nJuVUr7/NPmFixH6P5j9pfoOzGVombdltYhLu5C/ubQMfmO8/oFixfVdGVL6ywWWwTKmsWJTb3FN3cLo7LjEPosWL7/wBP6QJfniolYsWKUKn/2Q=="/>
          <p:cNvSpPr>
            <a:spLocks noChangeAspect="1" noChangeArrowheads="1"/>
          </p:cNvSpPr>
          <p:nvPr/>
        </p:nvSpPr>
        <p:spPr bwMode="auto">
          <a:xfrm>
            <a:off x="63500" y="-893763"/>
            <a:ext cx="2466975" cy="1847851"/>
          </a:xfrm>
          <a:prstGeom prst="rect">
            <a:avLst/>
          </a:prstGeom>
          <a:noFill/>
          <a:ln w="9525">
            <a:noFill/>
            <a:miter lim="800000"/>
            <a:headEnd/>
            <a:tailEnd/>
          </a:ln>
        </p:spPr>
        <p:txBody>
          <a:bodyPr/>
          <a:lstStyle/>
          <a:p>
            <a:endParaRPr lang="en-US" dirty="0">
              <a:latin typeface="Century Schoolbook" pitchFamily="18" charset="0"/>
            </a:endParaRPr>
          </a:p>
        </p:txBody>
      </p:sp>
      <p:pic>
        <p:nvPicPr>
          <p:cNvPr id="60424" name="Picture 8" descr="http://www.geekcasual.com/wp-content/uploads/2011/05/peppers.jpg"/>
          <p:cNvPicPr>
            <a:picLocks noChangeAspect="1" noChangeArrowheads="1"/>
          </p:cNvPicPr>
          <p:nvPr/>
        </p:nvPicPr>
        <p:blipFill>
          <a:blip r:embed="rId7" cstate="print"/>
          <a:srcRect/>
          <a:stretch>
            <a:fillRect/>
          </a:stretch>
        </p:blipFill>
        <p:spPr bwMode="auto">
          <a:xfrm>
            <a:off x="7324725" y="5486400"/>
            <a:ext cx="1819275" cy="1371600"/>
          </a:xfrm>
          <a:prstGeom prst="rect">
            <a:avLst/>
          </a:prstGeom>
          <a:ln>
            <a:noFill/>
          </a:ln>
          <a:effectLst>
            <a:outerShdw blurRad="190500" algn="tl" rotWithShape="0">
              <a:srgbClr val="000000">
                <a:alpha val="70000"/>
              </a:srgbClr>
            </a:outerShdw>
          </a:effectLst>
        </p:spPr>
      </p:pic>
      <p:pic>
        <p:nvPicPr>
          <p:cNvPr id="60426" name="Picture 10" descr="http://www.washingtonpost.com/rf/image_606w/2010-2019/WashingtonPost/2012/05/07/Health-Environment-Science/Images/ho-damrosck.jpg"/>
          <p:cNvPicPr>
            <a:picLocks noChangeAspect="1" noChangeArrowheads="1"/>
          </p:cNvPicPr>
          <p:nvPr/>
        </p:nvPicPr>
        <p:blipFill>
          <a:blip r:embed="rId8" cstate="print"/>
          <a:srcRect/>
          <a:stretch>
            <a:fillRect/>
          </a:stretch>
        </p:blipFill>
        <p:spPr bwMode="auto">
          <a:xfrm>
            <a:off x="8128000" y="0"/>
            <a:ext cx="1016000" cy="1524000"/>
          </a:xfrm>
          <a:prstGeom prst="rect">
            <a:avLst/>
          </a:prstGeom>
          <a:ln>
            <a:noFill/>
          </a:ln>
          <a:effectLst>
            <a:outerShdw blurRad="190500" algn="tl" rotWithShape="0">
              <a:srgbClr val="000000">
                <a:alpha val="70000"/>
              </a:srgbClr>
            </a:outerShdw>
          </a:effectLst>
        </p:spPr>
      </p:pic>
      <p:pic>
        <p:nvPicPr>
          <p:cNvPr id="60428" name="Picture 12" descr="http://t1.gstatic.com/images?q=tbn:ANd9GcTV6yoJWlJ5GaC-N97lFXdjSLAGcNSpvL3aaQzBXrxOvueztDI0bg"/>
          <p:cNvPicPr>
            <a:picLocks noChangeAspect="1" noChangeArrowheads="1"/>
          </p:cNvPicPr>
          <p:nvPr/>
        </p:nvPicPr>
        <p:blipFill>
          <a:blip r:embed="rId9" cstate="print"/>
          <a:srcRect/>
          <a:stretch>
            <a:fillRect/>
          </a:stretch>
        </p:blipFill>
        <p:spPr bwMode="auto">
          <a:xfrm>
            <a:off x="1828800" y="0"/>
            <a:ext cx="2390775" cy="1914525"/>
          </a:xfrm>
          <a:prstGeom prst="rect">
            <a:avLst/>
          </a:prstGeom>
          <a:ln>
            <a:noFill/>
          </a:ln>
          <a:effectLst>
            <a:outerShdw blurRad="190500" algn="tl" rotWithShape="0">
              <a:srgbClr val="000000">
                <a:alpha val="70000"/>
              </a:srgbClr>
            </a:outerShdw>
          </a:effectLst>
        </p:spPr>
      </p:pic>
      <p:pic>
        <p:nvPicPr>
          <p:cNvPr id="60430" name="Picture 14" descr="http://t0.gstatic.com/images?q=tbn:ANd9GcQupMQW6LhKbvUSeQfWK81PC51ssWOixIy0mNFaVdpm38EiMoEMQQ"/>
          <p:cNvPicPr>
            <a:picLocks noChangeAspect="1" noChangeArrowheads="1"/>
          </p:cNvPicPr>
          <p:nvPr/>
        </p:nvPicPr>
        <p:blipFill>
          <a:blip r:embed="rId10" cstate="print"/>
          <a:srcRect/>
          <a:stretch>
            <a:fillRect/>
          </a:stretch>
        </p:blipFill>
        <p:spPr bwMode="auto">
          <a:xfrm>
            <a:off x="4038600" y="0"/>
            <a:ext cx="2619375" cy="1743075"/>
          </a:xfrm>
          <a:prstGeom prst="rect">
            <a:avLst/>
          </a:prstGeom>
          <a:ln>
            <a:noFill/>
          </a:ln>
          <a:effectLst>
            <a:outerShdw blurRad="190500" algn="tl" rotWithShape="0">
              <a:srgbClr val="000000">
                <a:alpha val="70000"/>
              </a:srgbClr>
            </a:outerShdw>
          </a:effectLst>
        </p:spPr>
      </p:pic>
      <p:pic>
        <p:nvPicPr>
          <p:cNvPr id="60432" name="Picture 16" descr="http://seacoasteatlocal.org/wp-content/uploads/2011/08/peppers1.jpg"/>
          <p:cNvPicPr>
            <a:picLocks noChangeAspect="1" noChangeArrowheads="1"/>
          </p:cNvPicPr>
          <p:nvPr/>
        </p:nvPicPr>
        <p:blipFill>
          <a:blip r:embed="rId11" cstate="print"/>
          <a:srcRect/>
          <a:stretch>
            <a:fillRect/>
          </a:stretch>
        </p:blipFill>
        <p:spPr bwMode="auto">
          <a:xfrm>
            <a:off x="-9525" y="2049463"/>
            <a:ext cx="2193925" cy="1524000"/>
          </a:xfrm>
          <a:prstGeom prst="rect">
            <a:avLst/>
          </a:prstGeom>
          <a:ln>
            <a:noFill/>
          </a:ln>
          <a:effectLst>
            <a:outerShdw blurRad="190500" algn="tl" rotWithShape="0">
              <a:srgbClr val="000000">
                <a:alpha val="70000"/>
              </a:srgbClr>
            </a:outerShdw>
          </a:effectLst>
        </p:spPr>
      </p:pic>
      <p:pic>
        <p:nvPicPr>
          <p:cNvPr id="60436" name="Picture 20" descr="http://0.tqn.com/d/nutrition/1/0/e/A/greembellpepper.jpg"/>
          <p:cNvPicPr>
            <a:picLocks noChangeAspect="1" noChangeArrowheads="1"/>
          </p:cNvPicPr>
          <p:nvPr/>
        </p:nvPicPr>
        <p:blipFill>
          <a:blip r:embed="rId12" cstate="print"/>
          <a:srcRect/>
          <a:stretch>
            <a:fillRect/>
          </a:stretch>
        </p:blipFill>
        <p:spPr bwMode="auto">
          <a:xfrm>
            <a:off x="1066799" y="4267200"/>
            <a:ext cx="1981201" cy="1429474"/>
          </a:xfrm>
          <a:prstGeom prst="ellipse">
            <a:avLst/>
          </a:prstGeom>
          <a:ln>
            <a:noFill/>
          </a:ln>
          <a:effectLst>
            <a:softEdge rad="112500"/>
          </a:effectLst>
        </p:spPr>
      </p:pic>
      <p:pic>
        <p:nvPicPr>
          <p:cNvPr id="60438" name="Picture 22" descr="http://t3.gstatic.com/images?q=tbn:ANd9GcSaAP6epflvze6ukdUQzQAM1spHJ9znDMWh6J2GpE-9oW89U25S"/>
          <p:cNvPicPr>
            <a:picLocks noChangeAspect="1" noChangeArrowheads="1"/>
          </p:cNvPicPr>
          <p:nvPr/>
        </p:nvPicPr>
        <p:blipFill>
          <a:blip r:embed="rId13" cstate="print"/>
          <a:srcRect/>
          <a:stretch>
            <a:fillRect/>
          </a:stretch>
        </p:blipFill>
        <p:spPr bwMode="auto">
          <a:xfrm>
            <a:off x="2057400" y="1752600"/>
            <a:ext cx="2628900" cy="1743075"/>
          </a:xfrm>
          <a:prstGeom prst="rect">
            <a:avLst/>
          </a:prstGeom>
          <a:ln>
            <a:noFill/>
          </a:ln>
          <a:effectLst>
            <a:outerShdw blurRad="190500" algn="tl" rotWithShape="0">
              <a:srgbClr val="000000">
                <a:alpha val="70000"/>
              </a:srgbClr>
            </a:outerShdw>
          </a:effectLst>
        </p:spPr>
      </p:pic>
      <p:pic>
        <p:nvPicPr>
          <p:cNvPr id="60440" name="Picture 24" descr="http://t1.gstatic.com/images?q=tbn:ANd9GcRHsUGElMXxWgdS-qX2PyJSzDVd0F6i1N_KKOVZbcy1wcTaq856"/>
          <p:cNvPicPr>
            <a:picLocks noChangeAspect="1" noChangeArrowheads="1"/>
          </p:cNvPicPr>
          <p:nvPr/>
        </p:nvPicPr>
        <p:blipFill>
          <a:blip r:embed="rId14" cstate="print"/>
          <a:srcRect/>
          <a:stretch>
            <a:fillRect/>
          </a:stretch>
        </p:blipFill>
        <p:spPr bwMode="auto">
          <a:xfrm>
            <a:off x="4572000" y="1676400"/>
            <a:ext cx="2495550" cy="2066925"/>
          </a:xfrm>
          <a:prstGeom prst="rect">
            <a:avLst/>
          </a:prstGeom>
          <a:ln>
            <a:noFill/>
          </a:ln>
          <a:effectLst>
            <a:outerShdw blurRad="190500" algn="tl" rotWithShape="0">
              <a:srgbClr val="000000">
                <a:alpha val="70000"/>
              </a:srgbClr>
            </a:outerShdw>
          </a:effectLst>
        </p:spPr>
      </p:pic>
      <p:pic>
        <p:nvPicPr>
          <p:cNvPr id="60448" name="Picture 32" descr="http://t2.gstatic.com/images?q=tbn:ANd9GcRuYwED2EkzlXvXk72IhjEaomrRUCvVUTDOTrwio2QwTLC9SBSu"/>
          <p:cNvPicPr>
            <a:picLocks noChangeAspect="1" noChangeArrowheads="1"/>
          </p:cNvPicPr>
          <p:nvPr/>
        </p:nvPicPr>
        <p:blipFill>
          <a:blip r:embed="rId15" cstate="print"/>
          <a:srcRect/>
          <a:stretch>
            <a:fillRect/>
          </a:stretch>
        </p:blipFill>
        <p:spPr bwMode="auto">
          <a:xfrm>
            <a:off x="6781800" y="1524000"/>
            <a:ext cx="2362200" cy="1778000"/>
          </a:xfrm>
          <a:prstGeom prst="rect">
            <a:avLst/>
          </a:prstGeom>
          <a:ln>
            <a:noFill/>
          </a:ln>
          <a:effectLst>
            <a:outerShdw blurRad="190500" algn="tl" rotWithShape="0">
              <a:srgbClr val="000000">
                <a:alpha val="70000"/>
              </a:srgbClr>
            </a:outerShdw>
          </a:effectLst>
        </p:spPr>
      </p:pic>
      <p:pic>
        <p:nvPicPr>
          <p:cNvPr id="60452" name="Picture 36" descr="http://t2.gstatic.com/images?q=tbn:ANd9GcS0oQg6H_wDJyOjnE99R4lKnOORaIAf8q-msghloduDlnce0BlRQg"/>
          <p:cNvPicPr>
            <a:picLocks noChangeAspect="1" noChangeArrowheads="1"/>
          </p:cNvPicPr>
          <p:nvPr/>
        </p:nvPicPr>
        <p:blipFill>
          <a:blip r:embed="rId16" cstate="print"/>
          <a:srcRect/>
          <a:stretch>
            <a:fillRect/>
          </a:stretch>
        </p:blipFill>
        <p:spPr bwMode="auto">
          <a:xfrm>
            <a:off x="6781800" y="3276600"/>
            <a:ext cx="2362200" cy="2324100"/>
          </a:xfrm>
          <a:prstGeom prst="rect">
            <a:avLst/>
          </a:prstGeom>
          <a:ln>
            <a:noFill/>
          </a:ln>
          <a:effectLst>
            <a:outerShdw blurRad="190500" algn="tl" rotWithShape="0">
              <a:srgbClr val="000000">
                <a:alpha val="70000"/>
              </a:srgbClr>
            </a:outerShdw>
          </a:effectLst>
        </p:spPr>
      </p:pic>
      <p:pic>
        <p:nvPicPr>
          <p:cNvPr id="60454" name="Picture 38" descr="http://t1.gstatic.com/images?q=tbn:ANd9GcTY24Q9btHVY3AF1ljX2ZTHMAg9hbbFVQtEKhug9eYUnqZjXgvi"/>
          <p:cNvPicPr>
            <a:picLocks noChangeAspect="1" noChangeArrowheads="1"/>
          </p:cNvPicPr>
          <p:nvPr/>
        </p:nvPicPr>
        <p:blipFill>
          <a:blip r:embed="rId17" cstate="print"/>
          <a:srcRect/>
          <a:stretch>
            <a:fillRect/>
          </a:stretch>
        </p:blipFill>
        <p:spPr bwMode="auto">
          <a:xfrm>
            <a:off x="0" y="1066800"/>
            <a:ext cx="1837267" cy="1181100"/>
          </a:xfrm>
          <a:prstGeom prst="ellipse">
            <a:avLst/>
          </a:prstGeom>
          <a:ln>
            <a:noFill/>
          </a:ln>
          <a:effectLst>
            <a:softEdge rad="112500"/>
          </a:effectLst>
        </p:spPr>
      </p:pic>
      <p:pic>
        <p:nvPicPr>
          <p:cNvPr id="60458" name="Picture 42" descr="http://t1.gstatic.com/images?q=tbn:ANd9GcSRAx3jkqLFyGWv4wMtx8yddFJsdeMVUqqd1D-6AxMPXq5Dk_yx"/>
          <p:cNvPicPr>
            <a:picLocks noChangeAspect="1" noChangeArrowheads="1"/>
          </p:cNvPicPr>
          <p:nvPr/>
        </p:nvPicPr>
        <p:blipFill>
          <a:blip r:embed="rId18" cstate="print"/>
          <a:srcRect/>
          <a:stretch>
            <a:fillRect/>
          </a:stretch>
        </p:blipFill>
        <p:spPr bwMode="auto">
          <a:xfrm>
            <a:off x="4800600" y="5172075"/>
            <a:ext cx="2705100" cy="1685925"/>
          </a:xfrm>
          <a:prstGeom prst="rect">
            <a:avLst/>
          </a:prstGeom>
          <a:ln>
            <a:noFill/>
          </a:ln>
          <a:effectLst>
            <a:outerShdw blurRad="190500" algn="tl" rotWithShape="0">
              <a:srgbClr val="000000">
                <a:alpha val="70000"/>
              </a:srgbClr>
            </a:outerShdw>
          </a:effectLst>
        </p:spPr>
      </p:pic>
      <p:pic>
        <p:nvPicPr>
          <p:cNvPr id="60460" name="Picture 44" descr="http://t0.gstatic.com/images?q=tbn:ANd9GcRq7VKlXiav7wmGFpeW6C54CBSVlO5CWZ6MOLKue2rcyyOkmnI"/>
          <p:cNvPicPr>
            <a:picLocks noChangeAspect="1" noChangeArrowheads="1"/>
          </p:cNvPicPr>
          <p:nvPr/>
        </p:nvPicPr>
        <p:blipFill>
          <a:blip r:embed="rId19" cstate="print"/>
          <a:srcRect/>
          <a:stretch>
            <a:fillRect/>
          </a:stretch>
        </p:blipFill>
        <p:spPr bwMode="auto">
          <a:xfrm>
            <a:off x="2876550" y="5181600"/>
            <a:ext cx="2139950" cy="1676400"/>
          </a:xfrm>
          <a:prstGeom prst="rect">
            <a:avLst/>
          </a:prstGeom>
          <a:ln>
            <a:noFill/>
          </a:ln>
          <a:effectLst>
            <a:outerShdw blurRad="190500" algn="tl" rotWithShape="0">
              <a:srgbClr val="000000">
                <a:alpha val="70000"/>
              </a:srgbClr>
            </a:outerShdw>
          </a:effectLst>
        </p:spPr>
      </p:pic>
      <p:pic>
        <p:nvPicPr>
          <p:cNvPr id="26" name="Picture 6" descr="http://www.wcusd15.org/mahara/artefact/file/download.php?file=3312&amp;view=1440"/>
          <p:cNvPicPr>
            <a:picLocks noChangeAspect="1" noChangeArrowheads="1"/>
          </p:cNvPicPr>
          <p:nvPr/>
        </p:nvPicPr>
        <p:blipFill>
          <a:blip r:embed="rId20" cstate="print"/>
          <a:srcRect/>
          <a:stretch>
            <a:fillRect/>
          </a:stretch>
        </p:blipFill>
        <p:spPr bwMode="auto">
          <a:xfrm>
            <a:off x="0" y="0"/>
            <a:ext cx="1944688" cy="1295400"/>
          </a:xfrm>
          <a:prstGeom prst="rect">
            <a:avLst/>
          </a:prstGeom>
          <a:ln>
            <a:noFill/>
          </a:ln>
          <a:effectLst>
            <a:outerShdw blurRad="190500" algn="tl" rotWithShape="0">
              <a:srgbClr val="000000">
                <a:alpha val="70000"/>
              </a:srgbClr>
            </a:outerShdw>
          </a:effectLst>
        </p:spPr>
      </p:pic>
      <p:pic>
        <p:nvPicPr>
          <p:cNvPr id="60466" name="Picture 50" descr="5340090"/>
          <p:cNvPicPr>
            <a:picLocks noChangeAspect="1" noChangeArrowheads="1"/>
          </p:cNvPicPr>
          <p:nvPr/>
        </p:nvPicPr>
        <p:blipFill>
          <a:blip r:embed="rId21" cstate="print"/>
          <a:srcRect b="5000"/>
          <a:stretch>
            <a:fillRect/>
          </a:stretch>
        </p:blipFill>
        <p:spPr bwMode="auto">
          <a:xfrm>
            <a:off x="4572000" y="3657600"/>
            <a:ext cx="2286000" cy="1524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685787AE-88D2-4573-8715-1D0A898E681D}" type="slidenum">
              <a:rPr/>
              <a:pPr>
                <a:defRPr/>
              </a:pPr>
              <a:t>10</a:t>
            </a:fld>
            <a:endParaRPr dirty="0"/>
          </a:p>
        </p:txBody>
      </p:sp>
      <p:pic>
        <p:nvPicPr>
          <p:cNvPr id="12292" name="Picture 2" descr="C:\Users\Owner\Documents\Rutgers 2012\MAPS\Macrie 12-14.jpg"/>
          <p:cNvPicPr>
            <a:picLocks noChangeAspect="1" noChangeArrowheads="1"/>
          </p:cNvPicPr>
          <p:nvPr/>
        </p:nvPicPr>
        <p:blipFill>
          <a:blip r:embed="rId2" cstate="print"/>
          <a:srcRect b="2423"/>
          <a:stretch>
            <a:fillRect/>
          </a:stretch>
        </p:blipFill>
        <p:spPr bwMode="auto">
          <a:xfrm>
            <a:off x="330200" y="546100"/>
            <a:ext cx="8483600" cy="5626100"/>
          </a:xfrm>
          <a:prstGeom prst="rect">
            <a:avLst/>
          </a:prstGeom>
          <a:noFill/>
          <a:ln w="9525">
            <a:noFill/>
            <a:miter lim="800000"/>
            <a:headEnd/>
            <a:tailEnd/>
          </a:ln>
        </p:spPr>
      </p:pic>
      <p:sp>
        <p:nvSpPr>
          <p:cNvPr id="12293" name="TextBox 5"/>
          <p:cNvSpPr txBox="1">
            <a:spLocks noChangeArrowheads="1"/>
          </p:cNvSpPr>
          <p:nvPr/>
        </p:nvSpPr>
        <p:spPr bwMode="auto">
          <a:xfrm>
            <a:off x="762000" y="228600"/>
            <a:ext cx="5486400" cy="369888"/>
          </a:xfrm>
          <a:prstGeom prst="rect">
            <a:avLst/>
          </a:prstGeom>
          <a:noFill/>
          <a:ln w="9525">
            <a:noFill/>
            <a:miter lim="800000"/>
            <a:headEnd/>
            <a:tailEnd/>
          </a:ln>
        </p:spPr>
        <p:txBody>
          <a:bodyPr>
            <a:spAutoFit/>
          </a:bodyPr>
          <a:lstStyle/>
          <a:p>
            <a:r>
              <a:rPr lang="en-US" dirty="0">
                <a:latin typeface="Century Schoolbook" pitchFamily="18" charset="0"/>
              </a:rPr>
              <a:t>Commercial  1 – Sticky trap placement - 2012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2F17ADC7-2FFF-45E1-A54F-62F81FAEC235}" type="slidenum">
              <a:rPr/>
              <a:pPr>
                <a:defRPr/>
              </a:pPr>
              <a:t>11</a:t>
            </a:fld>
            <a:endParaRPr dirty="0"/>
          </a:p>
        </p:txBody>
      </p:sp>
      <p:sp>
        <p:nvSpPr>
          <p:cNvPr id="4" name="TextBox 3"/>
          <p:cNvSpPr txBox="1"/>
          <p:nvPr/>
        </p:nvSpPr>
        <p:spPr>
          <a:xfrm>
            <a:off x="381000" y="457200"/>
            <a:ext cx="8153400" cy="830263"/>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Pepper Weevil Trap Placements and Catches</a:t>
            </a:r>
          </a:p>
          <a:p>
            <a:pPr algn="ctr" fontAlgn="auto">
              <a:spcBef>
                <a:spcPts val="0"/>
              </a:spcBef>
              <a:spcAft>
                <a:spcPts val="0"/>
              </a:spcAft>
              <a:defRPr/>
            </a:pPr>
            <a:r>
              <a:rPr lang="en-US" sz="2400" b="1" dirty="0">
                <a:solidFill>
                  <a:schemeClr val="accent6">
                    <a:lumMod val="50000"/>
                  </a:schemeClr>
                </a:solidFill>
                <a:latin typeface="Century" pitchFamily="18" charset="0"/>
                <a:cs typeface="+mn-cs"/>
              </a:rPr>
              <a:t> Spring and Summer 2012</a:t>
            </a:r>
          </a:p>
        </p:txBody>
      </p:sp>
      <p:sp>
        <p:nvSpPr>
          <p:cNvPr id="13317" name="TextBox 4"/>
          <p:cNvSpPr txBox="1">
            <a:spLocks noChangeArrowheads="1"/>
          </p:cNvSpPr>
          <p:nvPr/>
        </p:nvSpPr>
        <p:spPr bwMode="auto">
          <a:xfrm>
            <a:off x="533400" y="1600200"/>
            <a:ext cx="8153400" cy="4801314"/>
          </a:xfrm>
          <a:prstGeom prst="rect">
            <a:avLst/>
          </a:prstGeom>
          <a:noFill/>
          <a:ln w="9525">
            <a:noFill/>
            <a:miter lim="800000"/>
            <a:headEnd/>
            <a:tailEnd/>
          </a:ln>
        </p:spPr>
        <p:txBody>
          <a:bodyPr>
            <a:spAutoFit/>
          </a:bodyPr>
          <a:lstStyle/>
          <a:p>
            <a:pPr>
              <a:buFont typeface="Arial" charset="0"/>
              <a:buChar char="•"/>
            </a:pPr>
            <a:r>
              <a:rPr lang="en-US" dirty="0" smtClean="0">
                <a:latin typeface="Century" pitchFamily="18" charset="0"/>
              </a:rPr>
              <a:t>Continuously </a:t>
            </a:r>
            <a:r>
              <a:rPr lang="en-US" dirty="0">
                <a:latin typeface="Century" pitchFamily="18" charset="0"/>
              </a:rPr>
              <a:t>monitored greenhouses and </a:t>
            </a:r>
            <a:r>
              <a:rPr lang="en-US" dirty="0" smtClean="0">
                <a:latin typeface="Century" pitchFamily="18" charset="0"/>
              </a:rPr>
              <a:t>2011 fields </a:t>
            </a:r>
            <a:r>
              <a:rPr lang="en-US" dirty="0">
                <a:latin typeface="Century" pitchFamily="18" charset="0"/>
              </a:rPr>
              <a:t>since prior year at four </a:t>
            </a:r>
            <a:r>
              <a:rPr lang="en-US" dirty="0" smtClean="0">
                <a:latin typeface="Century" pitchFamily="18" charset="0"/>
              </a:rPr>
              <a:t>farms until transfer of transplants  </a:t>
            </a:r>
            <a:endParaRPr lang="en-US" dirty="0">
              <a:latin typeface="Century" pitchFamily="18" charset="0"/>
            </a:endParaRPr>
          </a:p>
          <a:p>
            <a:pPr>
              <a:buFont typeface="Arial" charset="0"/>
              <a:buChar char="•"/>
            </a:pPr>
            <a:endParaRPr lang="en-US" dirty="0">
              <a:latin typeface="Century" pitchFamily="18" charset="0"/>
            </a:endParaRPr>
          </a:p>
          <a:p>
            <a:pPr>
              <a:buFont typeface="Arial" charset="0"/>
              <a:buChar char="•"/>
            </a:pPr>
            <a:r>
              <a:rPr lang="en-US" dirty="0">
                <a:latin typeface="Century" pitchFamily="18" charset="0"/>
              </a:rPr>
              <a:t>Initial traps set in March at processing </a:t>
            </a:r>
            <a:r>
              <a:rPr lang="en-US" dirty="0" smtClean="0">
                <a:latin typeface="Century" pitchFamily="18" charset="0"/>
              </a:rPr>
              <a:t>facility and waste user dump pile</a:t>
            </a:r>
            <a:endParaRPr lang="en-US" dirty="0">
              <a:latin typeface="Century" pitchFamily="18" charset="0"/>
            </a:endParaRPr>
          </a:p>
          <a:p>
            <a:pPr>
              <a:buFont typeface="Arial" charset="0"/>
              <a:buChar char="•"/>
            </a:pPr>
            <a:endParaRPr lang="en-US" dirty="0">
              <a:latin typeface="Century" pitchFamily="18" charset="0"/>
            </a:endParaRPr>
          </a:p>
          <a:p>
            <a:pPr>
              <a:buFont typeface="Arial" charset="0"/>
              <a:buChar char="•"/>
            </a:pPr>
            <a:r>
              <a:rPr lang="en-US" dirty="0">
                <a:latin typeface="Century" pitchFamily="18" charset="0"/>
              </a:rPr>
              <a:t>Field traps for 2012 set at Atlantic, Salem, and Gloucester County farms in May as plants transferred to field</a:t>
            </a:r>
          </a:p>
          <a:p>
            <a:endParaRPr lang="en-US" dirty="0">
              <a:latin typeface="Century" pitchFamily="18" charset="0"/>
            </a:endParaRPr>
          </a:p>
          <a:p>
            <a:pPr>
              <a:buFont typeface="Arial" charset="0"/>
              <a:buChar char="•"/>
            </a:pPr>
            <a:r>
              <a:rPr lang="en-US" dirty="0">
                <a:latin typeface="Century" pitchFamily="18" charset="0"/>
              </a:rPr>
              <a:t>First 2 pw caught at an Atlantic County processing facility on 4/16/12</a:t>
            </a:r>
          </a:p>
          <a:p>
            <a:pPr>
              <a:buFont typeface="Arial" charset="0"/>
              <a:buChar char="•"/>
            </a:pPr>
            <a:endParaRPr lang="en-US" dirty="0">
              <a:latin typeface="Century" pitchFamily="18" charset="0"/>
            </a:endParaRPr>
          </a:p>
          <a:p>
            <a:pPr>
              <a:buFont typeface="Arial" charset="0"/>
              <a:buChar char="•"/>
            </a:pPr>
            <a:r>
              <a:rPr lang="en-US" dirty="0">
                <a:latin typeface="Century" pitchFamily="18" charset="0"/>
              </a:rPr>
              <a:t>Next 2 at the same facility on 5/16/12</a:t>
            </a:r>
          </a:p>
          <a:p>
            <a:endParaRPr lang="en-US" dirty="0">
              <a:latin typeface="Century" pitchFamily="18" charset="0"/>
            </a:endParaRPr>
          </a:p>
          <a:p>
            <a:pPr>
              <a:buFont typeface="Arial" charset="0"/>
              <a:buChar char="•"/>
            </a:pPr>
            <a:r>
              <a:rPr lang="en-US" dirty="0">
                <a:latin typeface="Century" pitchFamily="18" charset="0"/>
              </a:rPr>
              <a:t>One at an Atlantic County field 5/28</a:t>
            </a:r>
          </a:p>
          <a:p>
            <a:pPr>
              <a:buFont typeface="Arial" charset="0"/>
              <a:buChar char="•"/>
            </a:pPr>
            <a:endParaRPr lang="en-US" dirty="0">
              <a:latin typeface="Century" pitchFamily="18" charset="0"/>
            </a:endParaRPr>
          </a:p>
          <a:p>
            <a:pPr>
              <a:buFont typeface="Arial" charset="0"/>
              <a:buChar char="•"/>
            </a:pPr>
            <a:r>
              <a:rPr lang="en-US" dirty="0">
                <a:latin typeface="Century" pitchFamily="18" charset="0"/>
              </a:rPr>
              <a:t>No more until 8/16 </a:t>
            </a:r>
            <a:r>
              <a:rPr lang="en-US" dirty="0" smtClean="0">
                <a:latin typeface="Century" pitchFamily="18" charset="0"/>
              </a:rPr>
              <a:t>and 8/20 in </a:t>
            </a:r>
            <a:r>
              <a:rPr lang="en-US" dirty="0">
                <a:latin typeface="Century" pitchFamily="18" charset="0"/>
              </a:rPr>
              <a:t>Atlantic County </a:t>
            </a:r>
            <a:r>
              <a:rPr lang="en-US" dirty="0" smtClean="0">
                <a:latin typeface="Century" pitchFamily="18" charset="0"/>
              </a:rPr>
              <a:t> including 3 farms and the pepper-free waste dump area. </a:t>
            </a:r>
            <a:r>
              <a:rPr lang="en-US" dirty="0">
                <a:latin typeface="Century" pitchFamily="18" charset="0"/>
              </a:rPr>
              <a:t>Gloucester County </a:t>
            </a:r>
            <a:r>
              <a:rPr lang="en-US" dirty="0" smtClean="0">
                <a:latin typeface="Century" pitchFamily="18" charset="0"/>
              </a:rPr>
              <a:t>arrival was 8/23</a:t>
            </a:r>
            <a:endParaRPr lang="en-US" dirty="0">
              <a:latin typeface="Century" pitchFamily="18" charset="0"/>
            </a:endParaRPr>
          </a:p>
          <a:p>
            <a:endParaRPr lang="en-US" dirty="0">
              <a:latin typeface="Century"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1F94BDBC-7B76-4C4A-85D4-9FC61870542D}" type="slidenum">
              <a:rPr/>
              <a:pPr>
                <a:defRPr/>
              </a:pPr>
              <a:t>12</a:t>
            </a:fld>
            <a:endParaRPr dirty="0"/>
          </a:p>
        </p:txBody>
      </p:sp>
      <p:sp>
        <p:nvSpPr>
          <p:cNvPr id="4" name="TextBox 3"/>
          <p:cNvSpPr txBox="1"/>
          <p:nvPr/>
        </p:nvSpPr>
        <p:spPr>
          <a:xfrm>
            <a:off x="381000" y="457200"/>
            <a:ext cx="8153400" cy="1200150"/>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Pepper Weevil Trap Placements and Catches</a:t>
            </a:r>
          </a:p>
          <a:p>
            <a:pPr algn="ctr" fontAlgn="auto">
              <a:spcBef>
                <a:spcPts val="0"/>
              </a:spcBef>
              <a:spcAft>
                <a:spcPts val="0"/>
              </a:spcAft>
              <a:defRPr/>
            </a:pPr>
            <a:r>
              <a:rPr lang="en-US" sz="2400" b="1" dirty="0">
                <a:solidFill>
                  <a:schemeClr val="accent6">
                    <a:lumMod val="50000"/>
                  </a:schemeClr>
                </a:solidFill>
                <a:latin typeface="Century" pitchFamily="18" charset="0"/>
                <a:cs typeface="+mn-cs"/>
              </a:rPr>
              <a:t> Spring and Summer 2012 (cont’d)</a:t>
            </a:r>
          </a:p>
          <a:p>
            <a:pPr algn="ctr" fontAlgn="auto">
              <a:spcBef>
                <a:spcPts val="0"/>
              </a:spcBef>
              <a:spcAft>
                <a:spcPts val="0"/>
              </a:spcAft>
              <a:defRPr/>
            </a:pPr>
            <a:endParaRPr lang="en-US" sz="2400" dirty="0">
              <a:latin typeface="Century" pitchFamily="18" charset="0"/>
              <a:cs typeface="+mn-cs"/>
            </a:endParaRPr>
          </a:p>
        </p:txBody>
      </p:sp>
      <p:sp>
        <p:nvSpPr>
          <p:cNvPr id="14341" name="TextBox 4"/>
          <p:cNvSpPr txBox="1">
            <a:spLocks noChangeArrowheads="1"/>
          </p:cNvSpPr>
          <p:nvPr/>
        </p:nvSpPr>
        <p:spPr bwMode="auto">
          <a:xfrm>
            <a:off x="533400" y="1447800"/>
            <a:ext cx="8153400" cy="5570538"/>
          </a:xfrm>
          <a:prstGeom prst="rect">
            <a:avLst/>
          </a:prstGeom>
          <a:noFill/>
          <a:ln w="9525">
            <a:noFill/>
            <a:miter lim="800000"/>
            <a:headEnd/>
            <a:tailEnd/>
          </a:ln>
        </p:spPr>
        <p:txBody>
          <a:bodyPr>
            <a:spAutoFit/>
          </a:bodyPr>
          <a:lstStyle/>
          <a:p>
            <a:pPr algn="ctr"/>
            <a:r>
              <a:rPr lang="en-US" sz="2000" dirty="0">
                <a:latin typeface="Century" pitchFamily="18" charset="0"/>
              </a:rPr>
              <a:t>From mid-August 2012</a:t>
            </a:r>
          </a:p>
          <a:p>
            <a:endParaRPr lang="en-US" sz="2000" dirty="0">
              <a:latin typeface="Century" pitchFamily="18" charset="0"/>
            </a:endParaRPr>
          </a:p>
          <a:p>
            <a:pPr>
              <a:buFont typeface="Arial" charset="0"/>
              <a:buChar char="•"/>
            </a:pPr>
            <a:r>
              <a:rPr lang="en-US" sz="2000" dirty="0">
                <a:latin typeface="Century" pitchFamily="18" charset="0"/>
              </a:rPr>
              <a:t>Alerted to damaged field in Cumberland </a:t>
            </a:r>
          </a:p>
          <a:p>
            <a:pPr>
              <a:buFont typeface="Arial" charset="0"/>
              <a:buChar char="•"/>
            </a:pPr>
            <a:endParaRPr lang="en-US" sz="2000" dirty="0">
              <a:latin typeface="Century" pitchFamily="18" charset="0"/>
            </a:endParaRPr>
          </a:p>
          <a:p>
            <a:pPr>
              <a:buFont typeface="Arial" charset="0"/>
              <a:buChar char="•"/>
            </a:pPr>
            <a:r>
              <a:rPr lang="en-US" sz="2000" dirty="0">
                <a:latin typeface="Century" pitchFamily="18" charset="0"/>
              </a:rPr>
              <a:t>Alerted to equipment exchange among Cumberland and Atlantic farms</a:t>
            </a:r>
          </a:p>
          <a:p>
            <a:endParaRPr lang="en-US" sz="2000" dirty="0">
              <a:latin typeface="Century" pitchFamily="18" charset="0"/>
            </a:endParaRPr>
          </a:p>
          <a:p>
            <a:pPr>
              <a:buFont typeface="Arial" charset="0"/>
              <a:buChar char="•"/>
            </a:pPr>
            <a:r>
              <a:rPr lang="en-US" sz="2000" dirty="0">
                <a:latin typeface="Century" pitchFamily="18" charset="0"/>
              </a:rPr>
              <a:t>Added traps on 8/26 in Cumberland; first captures 8/28 </a:t>
            </a:r>
          </a:p>
          <a:p>
            <a:pPr>
              <a:buFont typeface="Arial" charset="0"/>
              <a:buChar char="•"/>
            </a:pPr>
            <a:endParaRPr lang="en-US" sz="2000" dirty="0">
              <a:latin typeface="Century" pitchFamily="18" charset="0"/>
            </a:endParaRPr>
          </a:p>
          <a:p>
            <a:pPr>
              <a:buFont typeface="Arial" charset="0"/>
              <a:buChar char="•"/>
            </a:pPr>
            <a:r>
              <a:rPr lang="en-US" sz="2000" dirty="0">
                <a:latin typeface="Century" pitchFamily="18" charset="0"/>
              </a:rPr>
              <a:t>One on card in investigator truck on 9/6</a:t>
            </a:r>
          </a:p>
          <a:p>
            <a:pPr>
              <a:buFont typeface="Arial" charset="0"/>
              <a:buChar char="•"/>
            </a:pPr>
            <a:endParaRPr lang="en-US" sz="2000" dirty="0">
              <a:latin typeface="Century" pitchFamily="18" charset="0"/>
            </a:endParaRPr>
          </a:p>
          <a:p>
            <a:pPr>
              <a:buFont typeface="Arial" charset="0"/>
              <a:buChar char="•"/>
            </a:pPr>
            <a:r>
              <a:rPr lang="en-US" sz="2000" dirty="0">
                <a:latin typeface="Century" pitchFamily="18" charset="0"/>
              </a:rPr>
              <a:t>Added Salem County greenhouse and found weevils in fruit, but not on card.</a:t>
            </a:r>
          </a:p>
          <a:p>
            <a:pPr>
              <a:buFont typeface="Arial" charset="0"/>
              <a:buChar char="•"/>
            </a:pPr>
            <a:endParaRPr lang="en-US" sz="2000" dirty="0">
              <a:latin typeface="Century" pitchFamily="18" charset="0"/>
            </a:endParaRPr>
          </a:p>
          <a:p>
            <a:pPr>
              <a:buFont typeface="Arial" charset="0"/>
              <a:buChar char="•"/>
            </a:pPr>
            <a:r>
              <a:rPr lang="en-US" sz="2000" dirty="0">
                <a:latin typeface="Century" pitchFamily="18" charset="0"/>
              </a:rPr>
              <a:t>Last 12/5 Gloucester County</a:t>
            </a:r>
          </a:p>
          <a:p>
            <a:pPr>
              <a:buFont typeface="Arial" charset="0"/>
              <a:buChar char="•"/>
            </a:pPr>
            <a:endParaRPr lang="en-US" sz="2000" dirty="0">
              <a:latin typeface="Century" pitchFamily="18" charset="0"/>
            </a:endParaRPr>
          </a:p>
          <a:p>
            <a:endParaRPr lang="en-US" dirty="0">
              <a:latin typeface="Century" pitchFamily="18" charset="0"/>
            </a:endParaRPr>
          </a:p>
          <a:p>
            <a:endParaRPr lang="en-US" dirty="0">
              <a:latin typeface="Century"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EE1BFE17-F1F6-4D49-B81D-35A76924EEB3}" type="slidenum">
              <a:rPr/>
              <a:pPr>
                <a:defRPr/>
              </a:pPr>
              <a:t>13</a:t>
            </a:fld>
            <a:endParaRPr dirty="0"/>
          </a:p>
        </p:txBody>
      </p:sp>
      <p:sp>
        <p:nvSpPr>
          <p:cNvPr id="4" name="Rectangle 3"/>
          <p:cNvSpPr/>
          <p:nvPr/>
        </p:nvSpPr>
        <p:spPr>
          <a:xfrm>
            <a:off x="914400" y="762000"/>
            <a:ext cx="7391400" cy="4246563"/>
          </a:xfrm>
          <a:prstGeom prst="rect">
            <a:avLst/>
          </a:prstGeom>
        </p:spPr>
        <p:txBody>
          <a:bodyPr>
            <a:spAutoFit/>
          </a:bodyPr>
          <a:lstStyle/>
          <a:p>
            <a:pPr fontAlgn="auto">
              <a:spcBef>
                <a:spcPts val="0"/>
              </a:spcBef>
              <a:spcAft>
                <a:spcPts val="0"/>
              </a:spcAft>
              <a:defRPr/>
            </a:pPr>
            <a:endParaRPr lang="en-US" sz="2800" dirty="0">
              <a:solidFill>
                <a:schemeClr val="accent6">
                  <a:lumMod val="50000"/>
                </a:schemeClr>
              </a:solidFill>
              <a:latin typeface="Century" pitchFamily="18" charset="0"/>
              <a:cs typeface="+mn-cs"/>
            </a:endParaRPr>
          </a:p>
          <a:p>
            <a:pPr fontAlgn="auto">
              <a:spcBef>
                <a:spcPts val="0"/>
              </a:spcBef>
              <a:spcAft>
                <a:spcPts val="0"/>
              </a:spcAft>
              <a:defRPr/>
            </a:pPr>
            <a:r>
              <a:rPr lang="en-US" sz="2800" dirty="0">
                <a:solidFill>
                  <a:schemeClr val="accent6">
                    <a:lumMod val="50000"/>
                  </a:schemeClr>
                </a:solidFill>
                <a:latin typeface="Century" pitchFamily="18" charset="0"/>
                <a:cs typeface="+mn-cs"/>
              </a:rPr>
              <a:t>By season’s end we had placed traps at two commercial facilities, ten farms, two greenhouse areas not previously surveyed, and in our own vehicles.  Four counties are known affected for 2012. </a:t>
            </a:r>
          </a:p>
          <a:p>
            <a:pPr fontAlgn="auto">
              <a:spcBef>
                <a:spcPts val="0"/>
              </a:spcBef>
              <a:spcAft>
                <a:spcPts val="0"/>
              </a:spcAft>
              <a:defRPr/>
            </a:pPr>
            <a:endParaRPr lang="en-US" sz="2800" dirty="0">
              <a:solidFill>
                <a:schemeClr val="accent6">
                  <a:lumMod val="50000"/>
                </a:schemeClr>
              </a:solidFill>
              <a:latin typeface="Century" pitchFamily="18" charset="0"/>
              <a:cs typeface="+mn-cs"/>
            </a:endParaRPr>
          </a:p>
          <a:p>
            <a:pPr fontAlgn="auto">
              <a:spcBef>
                <a:spcPts val="0"/>
              </a:spcBef>
              <a:spcAft>
                <a:spcPts val="0"/>
              </a:spcAft>
              <a:defRPr/>
            </a:pPr>
            <a:r>
              <a:rPr lang="en-US" sz="2800" dirty="0">
                <a:solidFill>
                  <a:schemeClr val="accent6">
                    <a:lumMod val="50000"/>
                  </a:schemeClr>
                </a:solidFill>
                <a:latin typeface="Century" pitchFamily="18" charset="0"/>
                <a:cs typeface="+mn-cs"/>
              </a:rPr>
              <a:t>In winter 2012-2013 we continue to monitor the two non-farm facilities.</a:t>
            </a:r>
          </a:p>
          <a:p>
            <a:pPr fontAlgn="auto">
              <a:spcBef>
                <a:spcPts val="0"/>
              </a:spcBef>
              <a:spcAft>
                <a:spcPts val="0"/>
              </a:spcAft>
              <a:defRPr/>
            </a:pPr>
            <a:r>
              <a:rPr lang="en-US" dirty="0">
                <a:solidFill>
                  <a:schemeClr val="accent6">
                    <a:lumMod val="50000"/>
                  </a:schemeClr>
                </a:solidFill>
                <a:latin typeface="Century" pitchFamily="18" charset="0"/>
                <a:cs typeface="+mn-cs"/>
              </a:rPr>
              <a:t> </a:t>
            </a:r>
            <a:endParaRPr lang="en-US"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FF53365C-A0C3-4A79-9609-4AAD1A26F999}" type="slidenum">
              <a:rPr/>
              <a:pPr>
                <a:defRPr/>
              </a:pPr>
              <a:t>14</a:t>
            </a:fld>
            <a:endParaRPr dirty="0"/>
          </a:p>
        </p:txBody>
      </p:sp>
      <p:graphicFrame>
        <p:nvGraphicFramePr>
          <p:cNvPr id="4" name="Table 3"/>
          <p:cNvGraphicFramePr>
            <a:graphicFrameLocks noGrp="1"/>
          </p:cNvGraphicFramePr>
          <p:nvPr/>
        </p:nvGraphicFramePr>
        <p:xfrm>
          <a:off x="1600200" y="1066800"/>
          <a:ext cx="5773420" cy="5120640"/>
        </p:xfrm>
        <a:graphic>
          <a:graphicData uri="http://schemas.openxmlformats.org/drawingml/2006/table">
            <a:tbl>
              <a:tblPr/>
              <a:tblGrid>
                <a:gridCol w="1311903"/>
                <a:gridCol w="940801"/>
                <a:gridCol w="1088064"/>
                <a:gridCol w="1259731"/>
                <a:gridCol w="1172921"/>
              </a:tblGrid>
              <a:tr h="457228">
                <a:tc>
                  <a:txBody>
                    <a:bodyPr/>
                    <a:lstStyle/>
                    <a:p>
                      <a:pPr marL="0" marR="0" algn="ctr">
                        <a:spcBef>
                          <a:spcPts val="0"/>
                        </a:spcBef>
                        <a:spcAft>
                          <a:spcPts val="0"/>
                        </a:spcAft>
                      </a:pPr>
                      <a:r>
                        <a:rPr lang="en-US" sz="1600" dirty="0">
                          <a:solidFill>
                            <a:srgbClr val="000000"/>
                          </a:solidFill>
                          <a:latin typeface="Century" pitchFamily="18" charset="0"/>
                          <a:ea typeface="Times New Roman"/>
                        </a:rPr>
                        <a:t>Location</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600" dirty="0">
                          <a:solidFill>
                            <a:srgbClr val="000000"/>
                          </a:solidFill>
                          <a:latin typeface="Century" pitchFamily="18" charset="0"/>
                          <a:ea typeface="Times New Roman"/>
                        </a:rPr>
                        <a:t># Traps</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600" dirty="0">
                          <a:solidFill>
                            <a:srgbClr val="000000"/>
                          </a:solidFill>
                          <a:latin typeface="Century" pitchFamily="18" charset="0"/>
                          <a:ea typeface="Times New Roman"/>
                        </a:rPr>
                        <a:t># Weevils</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 Acres of Peppers</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1600" dirty="0">
                          <a:solidFill>
                            <a:srgbClr val="000000"/>
                          </a:solidFill>
                          <a:latin typeface="Century" pitchFamily="18" charset="0"/>
                          <a:ea typeface="Times New Roman"/>
                        </a:rPr>
                        <a:t>County</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CMRCL 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39</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Atl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CMRCL 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Atl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EVAL 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roving</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EVAL 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roving</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Sal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8073">
                <a:tc>
                  <a:txBody>
                    <a:bodyPr/>
                    <a:lstStyle/>
                    <a:p>
                      <a:pPr marL="0" marR="0">
                        <a:spcBef>
                          <a:spcPts val="0"/>
                        </a:spcBef>
                        <a:spcAft>
                          <a:spcPts val="0"/>
                        </a:spcAft>
                      </a:pPr>
                      <a:r>
                        <a:rPr lang="en-US" sz="1600" dirty="0">
                          <a:solidFill>
                            <a:srgbClr val="000000"/>
                          </a:solidFill>
                          <a:latin typeface="Century" pitchFamily="18" charset="0"/>
                          <a:ea typeface="Times New Roman"/>
                        </a:rPr>
                        <a:t>FARM 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144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52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Atl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231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36</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Atl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111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9</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Glou</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7</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92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smtClean="0">
                          <a:solidFill>
                            <a:srgbClr val="000000"/>
                          </a:solidFill>
                          <a:latin typeface="Century" pitchFamily="18" charset="0"/>
                          <a:ea typeface="Times New Roman"/>
                        </a:rPr>
                        <a:t>Atl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5</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160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19</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Cum</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6</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19</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28</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Cum</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7</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8</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Cum</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8</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Cum</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9</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2</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5</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&lt;1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Cum</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10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5</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30</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Glou</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FARM 11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3</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&lt;1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Sal</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09350">
                <a:tc>
                  <a:txBody>
                    <a:bodyPr/>
                    <a:lstStyle/>
                    <a:p>
                      <a:pPr marL="0" marR="0">
                        <a:spcBef>
                          <a:spcPts val="0"/>
                        </a:spcBef>
                        <a:spcAft>
                          <a:spcPts val="0"/>
                        </a:spcAft>
                      </a:pPr>
                      <a:r>
                        <a:rPr lang="en-US" sz="1600" dirty="0">
                          <a:solidFill>
                            <a:srgbClr val="000000"/>
                          </a:solidFill>
                          <a:latin typeface="Century" pitchFamily="18" charset="0"/>
                          <a:ea typeface="Times New Roman"/>
                        </a:rPr>
                        <a:t>Totals</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67</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884</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231</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dirty="0">
                          <a:solidFill>
                            <a:srgbClr val="000000"/>
                          </a:solidFill>
                          <a:latin typeface="Century" pitchFamily="18" charset="0"/>
                          <a:ea typeface="Times New Roman"/>
                        </a:rPr>
                        <a:t> </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708">
                <a:tc gridSpan="5">
                  <a:txBody>
                    <a:bodyPr/>
                    <a:lstStyle/>
                    <a:p>
                      <a:pPr marL="0" marR="0" algn="ctr">
                        <a:spcBef>
                          <a:spcPts val="0"/>
                        </a:spcBef>
                        <a:spcAft>
                          <a:spcPts val="0"/>
                        </a:spcAft>
                      </a:pPr>
                      <a:r>
                        <a:rPr lang="en-US" sz="1600" dirty="0">
                          <a:solidFill>
                            <a:srgbClr val="000000"/>
                          </a:solidFill>
                          <a:latin typeface="Century" pitchFamily="18" charset="0"/>
                          <a:ea typeface="Times New Roman"/>
                        </a:rPr>
                        <a:t>CMRCL = non-farm site </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073">
                <a:tc gridSpan="5">
                  <a:txBody>
                    <a:bodyPr/>
                    <a:lstStyle/>
                    <a:p>
                      <a:pPr marL="0" marR="0" algn="ctr">
                        <a:spcBef>
                          <a:spcPts val="0"/>
                        </a:spcBef>
                        <a:spcAft>
                          <a:spcPts val="0"/>
                        </a:spcAft>
                      </a:pPr>
                      <a:r>
                        <a:rPr lang="en-US" sz="1600" dirty="0">
                          <a:solidFill>
                            <a:srgbClr val="000000"/>
                          </a:solidFill>
                          <a:latin typeface="Century" pitchFamily="18" charset="0"/>
                          <a:ea typeface="Times New Roman"/>
                        </a:rPr>
                        <a:t>EVAL = truck of evaluator </a:t>
                      </a:r>
                      <a:endParaRPr lang="en-US" sz="1600" dirty="0">
                        <a:latin typeface="Century"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508" name="Rectangle 4"/>
          <p:cNvSpPr>
            <a:spLocks noChangeArrowheads="1"/>
          </p:cNvSpPr>
          <p:nvPr/>
        </p:nvSpPr>
        <p:spPr bwMode="auto">
          <a:xfrm>
            <a:off x="1447800" y="457200"/>
            <a:ext cx="6019800" cy="369888"/>
          </a:xfrm>
          <a:prstGeom prst="rect">
            <a:avLst/>
          </a:prstGeom>
          <a:noFill/>
          <a:ln w="9525">
            <a:noFill/>
            <a:miter lim="800000"/>
            <a:headEnd/>
            <a:tailEnd/>
          </a:ln>
        </p:spPr>
        <p:txBody>
          <a:bodyPr>
            <a:spAutoFit/>
          </a:bodyPr>
          <a:lstStyle/>
          <a:p>
            <a:pPr algn="ctr"/>
            <a:r>
              <a:rPr lang="en-US" i="1" dirty="0">
                <a:latin typeface="Century" pitchFamily="18" charset="0"/>
              </a:rPr>
              <a:t>2012 season’s number of traps placed and captures</a:t>
            </a:r>
            <a:endParaRPr lang="en-US" dirty="0">
              <a:latin typeface="Century"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376149EA-83F7-48DD-A558-BF0B2B1CBA0F}" type="slidenum">
              <a:rPr/>
              <a:pPr>
                <a:defRPr/>
              </a:pPr>
              <a:t>15</a:t>
            </a:fld>
            <a:endParaRPr dirty="0"/>
          </a:p>
        </p:txBody>
      </p:sp>
      <p:sp>
        <p:nvSpPr>
          <p:cNvPr id="4" name="TextBox 3"/>
          <p:cNvSpPr txBox="1"/>
          <p:nvPr/>
        </p:nvSpPr>
        <p:spPr>
          <a:xfrm>
            <a:off x="1066800" y="304800"/>
            <a:ext cx="6858000" cy="461963"/>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mn-lt"/>
                <a:cs typeface="+mn-cs"/>
              </a:rPr>
              <a:t>Observations on 2012 season’s captures</a:t>
            </a:r>
          </a:p>
        </p:txBody>
      </p:sp>
      <p:sp>
        <p:nvSpPr>
          <p:cNvPr id="17413" name="TextBox 4"/>
          <p:cNvSpPr txBox="1">
            <a:spLocks noChangeArrowheads="1"/>
          </p:cNvSpPr>
          <p:nvPr/>
        </p:nvSpPr>
        <p:spPr bwMode="auto">
          <a:xfrm>
            <a:off x="762000" y="914400"/>
            <a:ext cx="7620000" cy="5940425"/>
          </a:xfrm>
          <a:prstGeom prst="rect">
            <a:avLst/>
          </a:prstGeom>
          <a:noFill/>
          <a:ln w="9525">
            <a:noFill/>
            <a:miter lim="800000"/>
            <a:headEnd/>
            <a:tailEnd/>
          </a:ln>
        </p:spPr>
        <p:txBody>
          <a:bodyPr>
            <a:spAutoFit/>
          </a:bodyPr>
          <a:lstStyle/>
          <a:p>
            <a:r>
              <a:rPr lang="en-US" sz="2000" dirty="0">
                <a:latin typeface="Century" pitchFamily="18" charset="0"/>
              </a:rPr>
              <a:t>There was an early arrival (April and May) of a few pests at a processing facility; and one on an Atlantic County farm in May.</a:t>
            </a:r>
          </a:p>
          <a:p>
            <a:endParaRPr lang="en-US" sz="2000" dirty="0">
              <a:latin typeface="Century" pitchFamily="18" charset="0"/>
            </a:endParaRPr>
          </a:p>
          <a:p>
            <a:r>
              <a:rPr lang="en-US" sz="2000" dirty="0">
                <a:latin typeface="Century" pitchFamily="18" charset="0"/>
              </a:rPr>
              <a:t>Rapid arrival of the pests was detected in the late season, between 8/16 and 8/24, in Atlantic and Gloucester counties then quickly confirmed in Salem and Cumberland counties. Arrival continued through early December.</a:t>
            </a:r>
          </a:p>
          <a:p>
            <a:r>
              <a:rPr lang="en-US" sz="2000" dirty="0">
                <a:latin typeface="Century" pitchFamily="18" charset="0"/>
              </a:rPr>
              <a:t>  </a:t>
            </a:r>
          </a:p>
          <a:p>
            <a:r>
              <a:rPr lang="en-US" sz="2000" dirty="0">
                <a:latin typeface="Century" pitchFamily="18" charset="0"/>
              </a:rPr>
              <a:t>Most captures are associated with disturbed areas along roadways, near worker housing, and near equipment movement.79%  of pw at a farm in Atlantic County were attached to cards ½ mile away from pepper fields.  The same is true for 48% of those caught at a second Atlantic County farm.</a:t>
            </a:r>
          </a:p>
          <a:p>
            <a:endParaRPr lang="en-US" sz="2000" dirty="0">
              <a:latin typeface="Century" pitchFamily="18" charset="0"/>
            </a:endParaRPr>
          </a:p>
          <a:p>
            <a:r>
              <a:rPr lang="en-US" sz="2000" dirty="0">
                <a:latin typeface="Century" pitchFamily="18" charset="0"/>
              </a:rPr>
              <a:t>Most cards erected (65 of 67) caught the weevil suggesting that the card system is effective.</a:t>
            </a:r>
          </a:p>
          <a:p>
            <a:endParaRPr lang="en-US" sz="2000" dirty="0">
              <a:latin typeface="Century" pitchFamily="18" charset="0"/>
            </a:endParaRPr>
          </a:p>
          <a:p>
            <a:r>
              <a:rPr lang="en-US" sz="2000" dirty="0">
                <a:latin typeface="Century" pitchFamily="18" charset="0"/>
              </a:rPr>
              <a:t>The weevil spreads rapidly.</a:t>
            </a:r>
          </a:p>
          <a:p>
            <a:endParaRPr lang="en-US" sz="2000" dirty="0">
              <a:latin typeface="Century"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5EA4B0EA-B22A-4EB1-8A9C-68BBCB974AB4}" type="slidenum">
              <a:rPr/>
              <a:pPr>
                <a:defRPr/>
              </a:pPr>
              <a:t>16</a:t>
            </a:fld>
            <a:endParaRPr dirty="0"/>
          </a:p>
        </p:txBody>
      </p:sp>
      <p:sp>
        <p:nvSpPr>
          <p:cNvPr id="4" name="TextBox 3"/>
          <p:cNvSpPr txBox="1"/>
          <p:nvPr/>
        </p:nvSpPr>
        <p:spPr>
          <a:xfrm>
            <a:off x="0" y="228600"/>
            <a:ext cx="9144000" cy="461963"/>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mn-lt"/>
                <a:cs typeface="+mn-cs"/>
              </a:rPr>
              <a:t>Observations on dual lures on sticky card system</a:t>
            </a:r>
          </a:p>
        </p:txBody>
      </p:sp>
      <p:sp>
        <p:nvSpPr>
          <p:cNvPr id="18437" name="TextBox 4"/>
          <p:cNvSpPr txBox="1">
            <a:spLocks noChangeArrowheads="1"/>
          </p:cNvSpPr>
          <p:nvPr/>
        </p:nvSpPr>
        <p:spPr bwMode="auto">
          <a:xfrm>
            <a:off x="762000" y="671513"/>
            <a:ext cx="7620000" cy="6186487"/>
          </a:xfrm>
          <a:prstGeom prst="rect">
            <a:avLst/>
          </a:prstGeom>
          <a:noFill/>
          <a:ln w="9525">
            <a:noFill/>
            <a:miter lim="800000"/>
            <a:headEnd/>
            <a:tailEnd/>
          </a:ln>
        </p:spPr>
        <p:txBody>
          <a:bodyPr>
            <a:spAutoFit/>
          </a:bodyPr>
          <a:lstStyle/>
          <a:p>
            <a:r>
              <a:rPr lang="en-US" dirty="0">
                <a:latin typeface="Century" pitchFamily="18" charset="0"/>
              </a:rPr>
              <a:t>No consensus was discovered in the literature relating the number of pests on a card to field damage.  Most Southern state guidelines for spray application focus on percentage of field damage (5%) or number of insects found per number of buds (1 per 200 buds).  </a:t>
            </a:r>
          </a:p>
          <a:p>
            <a:endParaRPr lang="en-US" dirty="0">
              <a:latin typeface="Century" pitchFamily="18" charset="0"/>
            </a:endParaRPr>
          </a:p>
          <a:p>
            <a:r>
              <a:rPr lang="en-US" dirty="0">
                <a:latin typeface="Century" pitchFamily="18" charset="0"/>
              </a:rPr>
              <a:t>The card+lure system is useful as an indicator of presence of the pest.</a:t>
            </a:r>
          </a:p>
          <a:p>
            <a:endParaRPr lang="en-US" dirty="0">
              <a:latin typeface="Century" pitchFamily="18" charset="0"/>
            </a:endParaRPr>
          </a:p>
          <a:p>
            <a:r>
              <a:rPr lang="en-US" dirty="0">
                <a:latin typeface="Century" pitchFamily="18" charset="0"/>
              </a:rPr>
              <a:t>The card is easily damaged by field traffic movement and weather systems.</a:t>
            </a:r>
          </a:p>
          <a:p>
            <a:endParaRPr lang="en-US" dirty="0">
              <a:latin typeface="Century" pitchFamily="18" charset="0"/>
            </a:endParaRPr>
          </a:p>
          <a:p>
            <a:r>
              <a:rPr lang="en-US" dirty="0">
                <a:latin typeface="Century" pitchFamily="18" charset="0"/>
              </a:rPr>
              <a:t>Many other insects are trapped such as thrips, flies, moths, beetles, wasps.  It takes a trained eye to locate pw.</a:t>
            </a:r>
          </a:p>
          <a:p>
            <a:endParaRPr lang="en-US" dirty="0">
              <a:latin typeface="Century" pitchFamily="18" charset="0"/>
            </a:endParaRPr>
          </a:p>
          <a:p>
            <a:r>
              <a:rPr lang="en-US" dirty="0">
                <a:latin typeface="Century" pitchFamily="18" charset="0"/>
              </a:rPr>
              <a:t>Cards usually were changed  twice a week, a messy process.</a:t>
            </a:r>
          </a:p>
          <a:p>
            <a:endParaRPr lang="en-US" dirty="0">
              <a:latin typeface="Century" pitchFamily="18" charset="0"/>
            </a:endParaRPr>
          </a:p>
          <a:p>
            <a:r>
              <a:rPr lang="en-US" dirty="0">
                <a:latin typeface="Century" pitchFamily="18" charset="0"/>
              </a:rPr>
              <a:t>We changed lures monthly.</a:t>
            </a:r>
          </a:p>
          <a:p>
            <a:endParaRPr lang="en-US" dirty="0">
              <a:latin typeface="Century" pitchFamily="18" charset="0"/>
            </a:endParaRPr>
          </a:p>
          <a:p>
            <a:r>
              <a:rPr lang="en-US" dirty="0">
                <a:latin typeface="Century" pitchFamily="18" charset="0"/>
              </a:rPr>
              <a:t>Many weevils other than pepper weevil are trapped.  We found about 10 other species.  Positive ID of pepper weevil requires training.</a:t>
            </a:r>
          </a:p>
          <a:p>
            <a:endParaRPr lang="en-US" dirty="0">
              <a:latin typeface="Century" pitchFamily="18" charset="0"/>
            </a:endParaRPr>
          </a:p>
          <a:p>
            <a:r>
              <a:rPr lang="en-US" dirty="0">
                <a:latin typeface="Century" pitchFamily="18" charset="0"/>
              </a:rPr>
              <a:t>We found weevils inside fruit with no card indication.</a:t>
            </a:r>
          </a:p>
          <a:p>
            <a:r>
              <a:rPr lang="en-US" dirty="0">
                <a:latin typeface="Century"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EFA6BBF9-0C63-4CA9-BD20-1A7102647CB7}" type="slidenum">
              <a:rPr/>
              <a:pPr>
                <a:defRPr/>
              </a:pPr>
              <a:t>17</a:t>
            </a:fld>
            <a:endParaRPr dirty="0"/>
          </a:p>
        </p:txBody>
      </p:sp>
      <p:sp>
        <p:nvSpPr>
          <p:cNvPr id="4" name="TextBox 3"/>
          <p:cNvSpPr txBox="1"/>
          <p:nvPr/>
        </p:nvSpPr>
        <p:spPr>
          <a:xfrm>
            <a:off x="533400" y="533400"/>
            <a:ext cx="8153400" cy="461963"/>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Continuing  goals for sticky card use and placement</a:t>
            </a:r>
          </a:p>
        </p:txBody>
      </p:sp>
      <p:sp>
        <p:nvSpPr>
          <p:cNvPr id="19461" name="TextBox 4"/>
          <p:cNvSpPr txBox="1">
            <a:spLocks noChangeArrowheads="1"/>
          </p:cNvSpPr>
          <p:nvPr/>
        </p:nvSpPr>
        <p:spPr bwMode="auto">
          <a:xfrm>
            <a:off x="685800" y="1295400"/>
            <a:ext cx="7848600" cy="6832600"/>
          </a:xfrm>
          <a:prstGeom prst="rect">
            <a:avLst/>
          </a:prstGeom>
          <a:noFill/>
          <a:ln w="9525">
            <a:noFill/>
            <a:miter lim="800000"/>
            <a:headEnd/>
            <a:tailEnd/>
          </a:ln>
        </p:spPr>
        <p:txBody>
          <a:bodyPr>
            <a:spAutoFit/>
          </a:bodyPr>
          <a:lstStyle/>
          <a:p>
            <a:endParaRPr lang="en-US" sz="2000" dirty="0">
              <a:latin typeface="Century" pitchFamily="18" charset="0"/>
            </a:endParaRPr>
          </a:p>
          <a:p>
            <a:pPr>
              <a:buFont typeface="Arial" charset="0"/>
              <a:buChar char="•"/>
            </a:pPr>
            <a:r>
              <a:rPr lang="en-US" sz="2000" dirty="0">
                <a:latin typeface="Century" pitchFamily="18" charset="0"/>
              </a:rPr>
              <a:t>Devise a protocol for minimum card placement that maximizes early detection of arrival/presence.  This will involve fewer cards throughout farm fields and more at disturbed areas and areas of potential introduction and transport.</a:t>
            </a:r>
          </a:p>
          <a:p>
            <a:pPr>
              <a:buFont typeface="Arial" charset="0"/>
              <a:buChar char="•"/>
            </a:pPr>
            <a:endParaRPr lang="en-US" sz="2000" dirty="0">
              <a:latin typeface="Century" pitchFamily="18" charset="0"/>
            </a:endParaRPr>
          </a:p>
          <a:p>
            <a:pPr>
              <a:buFont typeface="Arial" charset="0"/>
              <a:buChar char="•"/>
            </a:pPr>
            <a:r>
              <a:rPr lang="en-US" sz="2000" dirty="0">
                <a:latin typeface="Century" pitchFamily="18" charset="0"/>
              </a:rPr>
              <a:t>Determine the extent of pest presence in other counties.</a:t>
            </a:r>
          </a:p>
          <a:p>
            <a:endParaRPr lang="en-US" sz="2000" dirty="0">
              <a:latin typeface="Century" pitchFamily="18" charset="0"/>
            </a:endParaRPr>
          </a:p>
          <a:p>
            <a:pPr>
              <a:buFont typeface="Arial" charset="0"/>
              <a:buChar char="•"/>
            </a:pPr>
            <a:r>
              <a:rPr lang="en-US" sz="2000" dirty="0">
                <a:latin typeface="Century" pitchFamily="18" charset="0"/>
              </a:rPr>
              <a:t>Determine source of first arrival into an area. Involves the need for cooperation from many entities in the distribution and marketing chains to allow survey cards at their sites.</a:t>
            </a:r>
          </a:p>
          <a:p>
            <a:r>
              <a:rPr lang="en-US" sz="2000" dirty="0">
                <a:latin typeface="Century" pitchFamily="18" charset="0"/>
              </a:rPr>
              <a:t> </a:t>
            </a: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pitchFamily="18" charset="0"/>
            </a:endParaRPr>
          </a:p>
          <a:p>
            <a:endParaRPr lang="en-US" dirty="0">
              <a:latin typeface="Century Schoolbook" pitchFamily="18" charset="0"/>
            </a:endParaRPr>
          </a:p>
          <a:p>
            <a:endParaRPr lang="en-US" dirty="0">
              <a:latin typeface="Century Schoolbook" pitchFamily="18" charset="0"/>
            </a:endParaRPr>
          </a:p>
          <a:p>
            <a:r>
              <a:rPr lang="en-US" dirty="0">
                <a:latin typeface="Century Schoolbook"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6A82B064-60AD-4675-A546-BFF741481F65}" type="slidenum">
              <a:rPr/>
              <a:pPr>
                <a:defRPr/>
              </a:pPr>
              <a:t>18</a:t>
            </a:fld>
            <a:endParaRPr dirty="0"/>
          </a:p>
        </p:txBody>
      </p:sp>
      <p:pic>
        <p:nvPicPr>
          <p:cNvPr id="20484" name="Picture 1" descr="C:\Users\Owner\Pictures\Picture1.gif"/>
          <p:cNvPicPr>
            <a:picLocks noChangeAspect="1" noChangeArrowheads="1"/>
          </p:cNvPicPr>
          <p:nvPr/>
        </p:nvPicPr>
        <p:blipFill>
          <a:blip r:embed="rId2" cstate="print"/>
          <a:srcRect/>
          <a:stretch>
            <a:fillRect/>
          </a:stretch>
        </p:blipFill>
        <p:spPr bwMode="auto">
          <a:xfrm>
            <a:off x="152400" y="304800"/>
            <a:ext cx="3448050" cy="5981700"/>
          </a:xfrm>
          <a:prstGeom prst="rect">
            <a:avLst/>
          </a:prstGeom>
          <a:noFill/>
          <a:ln w="9525">
            <a:noFill/>
            <a:miter lim="800000"/>
            <a:headEnd/>
            <a:tailEnd/>
          </a:ln>
        </p:spPr>
      </p:pic>
      <p:sp>
        <p:nvSpPr>
          <p:cNvPr id="13" name="5-Point Star 12"/>
          <p:cNvSpPr/>
          <p:nvPr/>
        </p:nvSpPr>
        <p:spPr>
          <a:xfrm>
            <a:off x="1295400" y="4038600"/>
            <a:ext cx="228600" cy="152400"/>
          </a:xfrm>
          <a:prstGeom prst="star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5-Point Star 13"/>
          <p:cNvSpPr/>
          <p:nvPr/>
        </p:nvSpPr>
        <p:spPr>
          <a:xfrm>
            <a:off x="533400" y="4572000"/>
            <a:ext cx="228600" cy="152400"/>
          </a:xfrm>
          <a:prstGeom prst="star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5-Point Star 14"/>
          <p:cNvSpPr/>
          <p:nvPr/>
        </p:nvSpPr>
        <p:spPr>
          <a:xfrm>
            <a:off x="990600" y="4343400"/>
            <a:ext cx="228600" cy="152400"/>
          </a:xfrm>
          <a:prstGeom prst="star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5-Point Star 15"/>
          <p:cNvSpPr/>
          <p:nvPr/>
        </p:nvSpPr>
        <p:spPr>
          <a:xfrm>
            <a:off x="1143000" y="4953000"/>
            <a:ext cx="228600" cy="152400"/>
          </a:xfrm>
          <a:prstGeom prst="star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5-Point Star 16"/>
          <p:cNvSpPr/>
          <p:nvPr/>
        </p:nvSpPr>
        <p:spPr>
          <a:xfrm>
            <a:off x="1600200" y="4800600"/>
            <a:ext cx="228600" cy="152400"/>
          </a:xfrm>
          <a:prstGeom prst="star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19" name="Rectangle 3"/>
          <p:cNvSpPr>
            <a:spLocks noChangeArrowheads="1"/>
          </p:cNvSpPr>
          <p:nvPr/>
        </p:nvSpPr>
        <p:spPr bwMode="auto">
          <a:xfrm>
            <a:off x="3733800" y="304800"/>
            <a:ext cx="4876800" cy="6002338"/>
          </a:xfrm>
          <a:prstGeom prst="rect">
            <a:avLst/>
          </a:prstGeom>
          <a:noFill/>
          <a:ln w="9525">
            <a:noFill/>
            <a:miter lim="800000"/>
            <a:headEnd/>
            <a:tailEnd/>
          </a:ln>
          <a:effectLst/>
        </p:spPr>
        <p:txBody>
          <a:bodyPr anchor="ctr">
            <a:spAutoFit/>
          </a:bodyPr>
          <a:lstStyle/>
          <a:p>
            <a:pPr>
              <a:defRPr/>
            </a:pPr>
            <a:r>
              <a:rPr lang="en-US" sz="2800" b="1" i="1" dirty="0">
                <a:solidFill>
                  <a:schemeClr val="accent6">
                    <a:lumMod val="50000"/>
                  </a:schemeClr>
                </a:solidFill>
                <a:latin typeface="Century" pitchFamily="18" charset="0"/>
                <a:ea typeface="Times New Roman" pitchFamily="18" charset="0"/>
                <a:cs typeface="Arial" pitchFamily="34" charset="0"/>
              </a:rPr>
              <a:t>We would like to thank our partners in this cooperative investigation</a:t>
            </a:r>
          </a:p>
          <a:p>
            <a:pPr>
              <a:defRPr/>
            </a:pPr>
            <a:endParaRPr lang="en-US" sz="2800" b="1" i="1" dirty="0">
              <a:solidFill>
                <a:schemeClr val="accent6">
                  <a:lumMod val="50000"/>
                </a:schemeClr>
              </a:solidFill>
              <a:latin typeface="Century" pitchFamily="18" charset="0"/>
              <a:cs typeface="Arial" pitchFamily="34" charset="0"/>
            </a:endParaRPr>
          </a:p>
          <a:p>
            <a:pPr>
              <a:defRPr/>
            </a:pPr>
            <a:endParaRPr lang="en-US" sz="2800" b="1" dirty="0">
              <a:solidFill>
                <a:schemeClr val="accent6">
                  <a:lumMod val="50000"/>
                </a:schemeClr>
              </a:solidFill>
              <a:latin typeface="Century" pitchFamily="18" charset="0"/>
              <a:cs typeface="Arial" pitchFamily="34" charset="0"/>
            </a:endParaRP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Bob Muth of </a:t>
            </a: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Muth Family Farms</a:t>
            </a:r>
          </a:p>
          <a:p>
            <a:pPr eaLnBrk="0" hangingPunct="0">
              <a:defRPr/>
            </a:pPr>
            <a:r>
              <a:rPr lang="en-US" sz="2400" b="1" i="1" dirty="0">
                <a:solidFill>
                  <a:schemeClr val="accent6">
                    <a:lumMod val="50000"/>
                  </a:schemeClr>
                </a:solidFill>
                <a:latin typeface="Century" pitchFamily="18" charset="0"/>
                <a:ea typeface="Times New Roman" pitchFamily="18" charset="0"/>
                <a:cs typeface="Arial" pitchFamily="34" charset="0"/>
              </a:rPr>
              <a:t> </a:t>
            </a:r>
            <a:endParaRPr lang="en-US" sz="2400" b="1" dirty="0">
              <a:solidFill>
                <a:schemeClr val="accent6">
                  <a:lumMod val="50000"/>
                </a:schemeClr>
              </a:solidFill>
              <a:latin typeface="Century" pitchFamily="18" charset="0"/>
              <a:cs typeface="Arial" pitchFamily="34" charset="0"/>
            </a:endParaRP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George Ruggero of </a:t>
            </a: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Homestead Farms</a:t>
            </a:r>
          </a:p>
          <a:p>
            <a:pPr eaLnBrk="0" hangingPunct="0">
              <a:defRPr/>
            </a:pPr>
            <a:endParaRPr lang="en-US" sz="2400" b="1" dirty="0">
              <a:solidFill>
                <a:schemeClr val="accent6">
                  <a:lumMod val="50000"/>
                </a:schemeClr>
              </a:solidFill>
              <a:latin typeface="Century" pitchFamily="18" charset="0"/>
              <a:cs typeface="Arial" pitchFamily="34" charset="0"/>
            </a:endParaRP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August Wuillermin of </a:t>
            </a:r>
          </a:p>
          <a:p>
            <a:pPr eaLnBrk="0" hangingPunct="0">
              <a:defRPr/>
            </a:pPr>
            <a:r>
              <a:rPr lang="en-US" sz="2800" b="1" i="1" dirty="0">
                <a:solidFill>
                  <a:schemeClr val="accent6">
                    <a:lumMod val="50000"/>
                  </a:schemeClr>
                </a:solidFill>
                <a:latin typeface="Century" pitchFamily="18" charset="0"/>
                <a:ea typeface="Times New Roman" pitchFamily="18" charset="0"/>
                <a:cs typeface="Arial" pitchFamily="34" charset="0"/>
              </a:rPr>
              <a:t>Ed Wuillermin and Sons Farms</a:t>
            </a:r>
            <a:endParaRPr lang="en-US" sz="2800" b="1" dirty="0">
              <a:solidFill>
                <a:schemeClr val="accent6">
                  <a:lumMod val="50000"/>
                </a:schemeClr>
              </a:solidFill>
              <a:latin typeface="Century" pitchFamily="18"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4948C874-DD29-4927-905B-47CCDB9F6F7A}" type="slidenum">
              <a:rPr/>
              <a:pPr>
                <a:defRPr/>
              </a:pPr>
              <a:t>19</a:t>
            </a:fld>
            <a:endParaRPr dirty="0"/>
          </a:p>
        </p:txBody>
      </p:sp>
      <p:pic>
        <p:nvPicPr>
          <p:cNvPr id="21508" name="Picture 2" descr="Species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0"/>
            <a:ext cx="3581400" cy="215900"/>
          </a:xfrm>
          <a:prstGeom prst="rect">
            <a:avLst/>
          </a:prstGeom>
        </p:spPr>
        <p:txBody>
          <a:bodyPr>
            <a:spAutoFit/>
          </a:bodyPr>
          <a:lstStyle/>
          <a:p>
            <a:pPr fontAlgn="auto">
              <a:spcBef>
                <a:spcPts val="0"/>
              </a:spcBef>
              <a:spcAft>
                <a:spcPts val="0"/>
              </a:spcAft>
              <a:defRPr/>
            </a:pPr>
            <a:r>
              <a:rPr lang="en-US" sz="800" dirty="0">
                <a:solidFill>
                  <a:schemeClr val="tx2">
                    <a:lumMod val="60000"/>
                    <a:lumOff val="40000"/>
                  </a:schemeClr>
                </a:solidFill>
                <a:latin typeface="+mn-lt"/>
                <a:cs typeface="+mn-cs"/>
              </a:rPr>
              <a:t>http://www.padil.gov.au/pests-and-diseases/Pest/Main/142382/44480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1600200" y="2819400"/>
            <a:ext cx="5943600" cy="1077913"/>
          </a:xfrm>
          <a:prstGeom prst="rect">
            <a:avLst/>
          </a:prstGeom>
          <a:noFill/>
          <a:ln w="9525">
            <a:noFill/>
            <a:miter lim="800000"/>
            <a:headEnd/>
            <a:tailEnd/>
          </a:ln>
        </p:spPr>
        <p:txBody>
          <a:bodyPr>
            <a:spAutoFit/>
          </a:bodyPr>
          <a:lstStyle/>
          <a:p>
            <a:pPr algn="ctr"/>
            <a:r>
              <a:rPr lang="en-US" sz="3200" b="1" dirty="0">
                <a:latin typeface="Century" pitchFamily="18" charset="0"/>
              </a:rPr>
              <a:t>Tracking the Pepper Weevil</a:t>
            </a:r>
          </a:p>
          <a:p>
            <a:pPr algn="ctr"/>
            <a:r>
              <a:rPr lang="en-US" sz="3200" b="1" dirty="0">
                <a:latin typeface="Century" pitchFamily="18" charset="0"/>
              </a:rPr>
              <a:t> (</a:t>
            </a:r>
            <a:r>
              <a:rPr lang="en-US" sz="3200" b="1" i="1" dirty="0">
                <a:latin typeface="Century" pitchFamily="18" charset="0"/>
              </a:rPr>
              <a:t>Anthonomus eugenii </a:t>
            </a:r>
            <a:r>
              <a:rPr lang="en-US" b="1" dirty="0">
                <a:latin typeface="Century" pitchFamily="18" charset="0"/>
              </a:rPr>
              <a:t>Cano</a:t>
            </a:r>
            <a:r>
              <a:rPr lang="en-US" sz="3200" b="1" dirty="0">
                <a:latin typeface="Century" pitchFamily="18" charset="0"/>
              </a:rPr>
              <a:t>)</a:t>
            </a:r>
          </a:p>
        </p:txBody>
      </p:sp>
      <p:sp>
        <p:nvSpPr>
          <p:cNvPr id="4099" name="TextBox 5"/>
          <p:cNvSpPr txBox="1">
            <a:spLocks noChangeArrowheads="1"/>
          </p:cNvSpPr>
          <p:nvPr/>
        </p:nvSpPr>
        <p:spPr bwMode="auto">
          <a:xfrm>
            <a:off x="5486400" y="5257800"/>
            <a:ext cx="3352800" cy="1077913"/>
          </a:xfrm>
          <a:prstGeom prst="rect">
            <a:avLst/>
          </a:prstGeom>
          <a:noFill/>
          <a:ln w="9525">
            <a:noFill/>
            <a:miter lim="800000"/>
            <a:headEnd/>
            <a:tailEnd/>
          </a:ln>
        </p:spPr>
        <p:txBody>
          <a:bodyPr>
            <a:spAutoFit/>
          </a:bodyPr>
          <a:lstStyle/>
          <a:p>
            <a:r>
              <a:rPr lang="en-US" sz="1600" dirty="0">
                <a:latin typeface="Century" pitchFamily="18" charset="0"/>
              </a:rPr>
              <a:t>Joseph Ingerson-Mahar</a:t>
            </a:r>
          </a:p>
          <a:p>
            <a:r>
              <a:rPr lang="en-US" sz="1600" dirty="0">
                <a:latin typeface="Century" pitchFamily="18" charset="0"/>
              </a:rPr>
              <a:t>Bernadette Eichinger</a:t>
            </a:r>
          </a:p>
          <a:p>
            <a:r>
              <a:rPr lang="en-US" sz="1600" dirty="0">
                <a:latin typeface="Century" pitchFamily="18" charset="0"/>
              </a:rPr>
              <a:t>NJ-Acts</a:t>
            </a:r>
          </a:p>
          <a:p>
            <a:r>
              <a:rPr lang="en-US" sz="1600" dirty="0">
                <a:latin typeface="Century" pitchFamily="18" charset="0"/>
              </a:rPr>
              <a:t>5 February 2013</a:t>
            </a:r>
          </a:p>
        </p:txBody>
      </p:sp>
      <p:sp>
        <p:nvSpPr>
          <p:cNvPr id="7" name="Date Placeholder 6"/>
          <p:cNvSpPr>
            <a:spLocks noGrp="1"/>
          </p:cNvSpPr>
          <p:nvPr>
            <p:ph type="dt" sz="quarter" idx="10"/>
          </p:nvPr>
        </p:nvSpPr>
        <p:spPr/>
        <p:txBody>
          <a:bodyPr/>
          <a:lstStyle/>
          <a:p>
            <a:pPr>
              <a:defRPr/>
            </a:pPr>
            <a:fld id="{DFE9CB6B-7C98-4CEB-997B-3EA736BC66E8}" type="datetime1">
              <a:rPr/>
              <a:pPr>
                <a:defRPr/>
              </a:pPr>
              <a:t>2/3/2013</a:t>
            </a:fld>
            <a:endParaRPr dirty="0"/>
          </a:p>
        </p:txBody>
      </p:sp>
      <p:sp>
        <p:nvSpPr>
          <p:cNvPr id="8" name="Slide Number Placeholder 7"/>
          <p:cNvSpPr>
            <a:spLocks noGrp="1"/>
          </p:cNvSpPr>
          <p:nvPr>
            <p:ph type="sldNum" sz="quarter" idx="12"/>
          </p:nvPr>
        </p:nvSpPr>
        <p:spPr/>
        <p:txBody>
          <a:bodyPr/>
          <a:lstStyle/>
          <a:p>
            <a:pPr>
              <a:defRPr/>
            </a:pPr>
            <a:fld id="{FADED0D8-BD98-4E06-A329-8DA0943224B8}" type="slidenum">
              <a:rPr/>
              <a:pPr>
                <a:defRPr/>
              </a:pPr>
              <a:t>2</a:t>
            </a:fld>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EF5C9355-E1E4-48E9-9796-EF5A946A67E0}" type="slidenum">
              <a:rPr/>
              <a:pPr>
                <a:defRPr/>
              </a:pPr>
              <a:t>20</a:t>
            </a:fld>
            <a:endParaRPr dirty="0"/>
          </a:p>
        </p:txBody>
      </p:sp>
      <p:sp>
        <p:nvSpPr>
          <p:cNvPr id="4" name="Rectangle 3"/>
          <p:cNvSpPr txBox="1">
            <a:spLocks noChangeArrowheads="1"/>
          </p:cNvSpPr>
          <p:nvPr/>
        </p:nvSpPr>
        <p:spPr>
          <a:xfrm>
            <a:off x="457200" y="1600200"/>
            <a:ext cx="8229600" cy="4337050"/>
          </a:xfrm>
          <a:prstGeom prst="rect">
            <a:avLst/>
          </a:prstGeom>
        </p:spPr>
        <p:txBody>
          <a:bodyPr/>
          <a:lstStyle/>
          <a:p>
            <a:pPr indent="-274320" fontAlgn="auto">
              <a:spcBef>
                <a:spcPts val="0"/>
              </a:spcBef>
              <a:spcAft>
                <a:spcPts val="0"/>
              </a:spcAft>
              <a:buClr>
                <a:schemeClr val="accent1"/>
              </a:buClr>
              <a:buSzPct val="80000"/>
              <a:buFont typeface="Wingdings 2" pitchFamily="18" charset="2"/>
              <a:buChar char=""/>
              <a:defRPr/>
            </a:pPr>
            <a:r>
              <a:rPr lang="en-US" sz="2800" kern="0" dirty="0">
                <a:latin typeface="+mn-lt"/>
                <a:ea typeface="+mn-lt"/>
                <a:cs typeface="+mn-lt"/>
              </a:rPr>
              <a:t>Serious infestations have occurred in New Jersey in the past</a:t>
            </a:r>
          </a:p>
          <a:p>
            <a:pPr marL="557784" lvl="1" indent="-228600" fontAlgn="auto">
              <a:spcBef>
                <a:spcPts val="0"/>
              </a:spcBef>
              <a:spcAft>
                <a:spcPts val="0"/>
              </a:spcAft>
              <a:buClr>
                <a:schemeClr val="tx2"/>
              </a:buClr>
              <a:buFont typeface="Wingdings 2" pitchFamily="18" charset="2"/>
              <a:buChar char=""/>
              <a:defRPr/>
            </a:pPr>
            <a:r>
              <a:rPr lang="en-US" sz="2200" kern="0" dirty="0">
                <a:latin typeface="+mn-lt"/>
                <a:ea typeface="+mn-lt"/>
                <a:cs typeface="+mn-lt"/>
              </a:rPr>
              <a:t>1957, 1967,1985, 1988 and 1989 </a:t>
            </a:r>
            <a:r>
              <a:rPr lang="en-US" sz="2400" kern="0" dirty="0">
                <a:latin typeface="+mn-lt"/>
                <a:ea typeface="+mn-lt"/>
                <a:cs typeface="+mn-lt"/>
              </a:rPr>
              <a:t>(Ghidiu and Rabin – ‘The Grower’, 1991)</a:t>
            </a:r>
            <a:r>
              <a:rPr lang="en-US" sz="2400" dirty="0">
                <a:latin typeface="+mn-lt"/>
                <a:cs typeface="+mn-cs"/>
              </a:rPr>
              <a:t> Ghidiu, G. M., &amp; Rabin, J. (1991). The Pepper Weevil in New Jersey. </a:t>
            </a:r>
            <a:r>
              <a:rPr lang="en-US" sz="2400" i="1" dirty="0">
                <a:latin typeface="+mn-lt"/>
                <a:cs typeface="+mn-cs"/>
              </a:rPr>
              <a:t>The New Jersey Grower</a:t>
            </a:r>
            <a:r>
              <a:rPr lang="en-US" sz="2400" dirty="0">
                <a:latin typeface="+mn-lt"/>
                <a:cs typeface="+mn-cs"/>
              </a:rPr>
              <a:t>, </a:t>
            </a:r>
            <a:r>
              <a:rPr lang="en-US" sz="2400" i="1" dirty="0">
                <a:latin typeface="+mn-lt"/>
                <a:cs typeface="+mn-cs"/>
              </a:rPr>
              <a:t>14</a:t>
            </a:r>
            <a:r>
              <a:rPr lang="en-US" sz="2400" dirty="0">
                <a:latin typeface="+mn-lt"/>
                <a:cs typeface="+mn-cs"/>
              </a:rPr>
              <a:t>(1).</a:t>
            </a:r>
          </a:p>
          <a:p>
            <a:pPr marL="557784" lvl="1" indent="-228600" fontAlgn="auto">
              <a:spcBef>
                <a:spcPts val="0"/>
              </a:spcBef>
              <a:spcAft>
                <a:spcPts val="0"/>
              </a:spcAft>
              <a:buClr>
                <a:schemeClr val="tx2"/>
              </a:buClr>
              <a:buFont typeface="Wingdings 2" pitchFamily="18" charset="2"/>
              <a:buChar char=""/>
              <a:defRPr/>
            </a:pPr>
            <a:endParaRPr lang="en-US" sz="2400" kern="0" dirty="0">
              <a:latin typeface="+mn-lt"/>
              <a:ea typeface="+mn-lt"/>
              <a:cs typeface="+mn-lt"/>
            </a:endParaRPr>
          </a:p>
          <a:p>
            <a:pPr indent="-274320" fontAlgn="auto">
              <a:spcBef>
                <a:spcPts val="0"/>
              </a:spcBef>
              <a:spcAft>
                <a:spcPts val="0"/>
              </a:spcAft>
              <a:buClr>
                <a:schemeClr val="accent1"/>
              </a:buClr>
              <a:buSzPct val="80000"/>
              <a:buFont typeface="Wingdings 2" pitchFamily="18" charset="2"/>
              <a:buChar char=""/>
              <a:defRPr/>
            </a:pPr>
            <a:r>
              <a:rPr lang="en-US" sz="2800" kern="0" dirty="0">
                <a:latin typeface="+mn-lt"/>
                <a:ea typeface="+mn-lt"/>
                <a:cs typeface="+mn-lt"/>
              </a:rPr>
              <a:t>There was a light infestation at Centerton Research Farm and a local farm in unsprayed pepper plots in 1999</a:t>
            </a:r>
          </a:p>
        </p:txBody>
      </p:sp>
      <p:sp>
        <p:nvSpPr>
          <p:cNvPr id="22533" name="TextBox 4"/>
          <p:cNvSpPr txBox="1">
            <a:spLocks noChangeArrowheads="1"/>
          </p:cNvSpPr>
          <p:nvPr/>
        </p:nvSpPr>
        <p:spPr bwMode="auto">
          <a:xfrm>
            <a:off x="1524000" y="457200"/>
            <a:ext cx="4191000" cy="369888"/>
          </a:xfrm>
          <a:prstGeom prst="rect">
            <a:avLst/>
          </a:prstGeom>
          <a:noFill/>
          <a:ln w="9525">
            <a:noFill/>
            <a:miter lim="800000"/>
            <a:headEnd/>
            <a:tailEnd/>
          </a:ln>
        </p:spPr>
        <p:txBody>
          <a:bodyPr>
            <a:spAutoFit/>
          </a:bodyPr>
          <a:lstStyle/>
          <a:p>
            <a:r>
              <a:rPr lang="en-US" dirty="0">
                <a:latin typeface="Century Schoolbook" pitchFamily="18" charset="0"/>
              </a:rPr>
              <a:t>Back up slides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C26CE6EC-C9CD-4ADB-9FF0-407E038F910D}" type="slidenum">
              <a:rPr/>
              <a:pPr>
                <a:defRPr/>
              </a:pPr>
              <a:t>21</a:t>
            </a:fld>
            <a:endParaRPr dirty="0"/>
          </a:p>
        </p:txBody>
      </p:sp>
      <p:pic>
        <p:nvPicPr>
          <p:cNvPr id="1026" name="Picture 2" descr="http://www.solida.ca/images/piege/boll.jpg"/>
          <p:cNvPicPr>
            <a:picLocks noChangeAspect="1" noChangeArrowheads="1"/>
          </p:cNvPicPr>
          <p:nvPr/>
        </p:nvPicPr>
        <p:blipFill>
          <a:blip r:embed="rId2" cstate="print"/>
          <a:srcRect/>
          <a:stretch>
            <a:fillRect/>
          </a:stretch>
        </p:blipFill>
        <p:spPr bwMode="auto">
          <a:xfrm>
            <a:off x="990600" y="2286000"/>
            <a:ext cx="1828800" cy="1324051"/>
          </a:xfrm>
          <a:prstGeom prst="rect">
            <a:avLst/>
          </a:prstGeom>
          <a:ln>
            <a:noFill/>
          </a:ln>
          <a:effectLst>
            <a:softEdge rad="112500"/>
          </a:effectLst>
        </p:spPr>
      </p:pic>
      <p:pic>
        <p:nvPicPr>
          <p:cNvPr id="1027" name="Picture 3" descr="C:\Users\Owner\Documents\BIO102\Downloads\5427639219_f0d5ddb4e0.jpg"/>
          <p:cNvPicPr>
            <a:picLocks noChangeAspect="1" noChangeArrowheads="1"/>
          </p:cNvPicPr>
          <p:nvPr/>
        </p:nvPicPr>
        <p:blipFill>
          <a:blip r:embed="rId3" cstate="print"/>
          <a:srcRect/>
          <a:stretch>
            <a:fillRect/>
          </a:stretch>
        </p:blipFill>
        <p:spPr bwMode="auto">
          <a:xfrm>
            <a:off x="5486400" y="2438400"/>
            <a:ext cx="1915630" cy="1219200"/>
          </a:xfrm>
          <a:prstGeom prst="rect">
            <a:avLst/>
          </a:prstGeom>
          <a:ln>
            <a:noFill/>
          </a:ln>
          <a:effectLst>
            <a:softEdge rad="112500"/>
          </a:effectLst>
        </p:spPr>
      </p:pic>
      <p:sp>
        <p:nvSpPr>
          <p:cNvPr id="23558" name="TextBox 9"/>
          <p:cNvSpPr txBox="1">
            <a:spLocks noChangeArrowheads="1"/>
          </p:cNvSpPr>
          <p:nvPr/>
        </p:nvSpPr>
        <p:spPr bwMode="auto">
          <a:xfrm>
            <a:off x="5562600" y="3505200"/>
            <a:ext cx="1828800" cy="400050"/>
          </a:xfrm>
          <a:prstGeom prst="rect">
            <a:avLst/>
          </a:prstGeom>
          <a:noFill/>
          <a:ln w="9525">
            <a:noFill/>
            <a:miter lim="800000"/>
            <a:headEnd/>
            <a:tailEnd/>
          </a:ln>
        </p:spPr>
        <p:txBody>
          <a:bodyPr>
            <a:spAutoFit/>
          </a:bodyPr>
          <a:lstStyle/>
          <a:p>
            <a:r>
              <a:rPr lang="en-US" sz="1000" dirty="0">
                <a:latin typeface="Century" pitchFamily="18" charset="0"/>
              </a:rPr>
              <a:t>Boll Weevil Bait Stick,  J. Winfred, Flickr, 2/11/11</a:t>
            </a:r>
          </a:p>
        </p:txBody>
      </p:sp>
      <p:sp>
        <p:nvSpPr>
          <p:cNvPr id="23559" name="Rectangle 10"/>
          <p:cNvSpPr>
            <a:spLocks noChangeArrowheads="1"/>
          </p:cNvSpPr>
          <p:nvPr/>
        </p:nvSpPr>
        <p:spPr bwMode="auto">
          <a:xfrm>
            <a:off x="990600" y="3581400"/>
            <a:ext cx="1752600" cy="400050"/>
          </a:xfrm>
          <a:prstGeom prst="rect">
            <a:avLst/>
          </a:prstGeom>
          <a:noFill/>
          <a:ln w="9525">
            <a:noFill/>
            <a:miter lim="800000"/>
            <a:headEnd/>
            <a:tailEnd/>
          </a:ln>
        </p:spPr>
        <p:txBody>
          <a:bodyPr>
            <a:spAutoFit/>
          </a:bodyPr>
          <a:lstStyle/>
          <a:p>
            <a:r>
              <a:rPr lang="en-US" sz="1000" dirty="0">
                <a:latin typeface="Century" pitchFamily="18" charset="0"/>
              </a:rPr>
              <a:t>http://www.solida.ca/ipm-supplies.html</a:t>
            </a:r>
          </a:p>
        </p:txBody>
      </p:sp>
      <p:sp>
        <p:nvSpPr>
          <p:cNvPr id="23560" name="TextBox 13"/>
          <p:cNvSpPr txBox="1">
            <a:spLocks noChangeArrowheads="1"/>
          </p:cNvSpPr>
          <p:nvPr/>
        </p:nvSpPr>
        <p:spPr bwMode="auto">
          <a:xfrm>
            <a:off x="381000" y="838200"/>
            <a:ext cx="8229600" cy="923925"/>
          </a:xfrm>
          <a:prstGeom prst="rect">
            <a:avLst/>
          </a:prstGeom>
          <a:noFill/>
          <a:ln w="9525">
            <a:noFill/>
            <a:miter lim="800000"/>
            <a:headEnd/>
            <a:tailEnd/>
          </a:ln>
        </p:spPr>
        <p:txBody>
          <a:bodyPr>
            <a:spAutoFit/>
          </a:bodyPr>
          <a:lstStyle/>
          <a:p>
            <a:r>
              <a:rPr lang="en-US" dirty="0">
                <a:latin typeface="Century" pitchFamily="18" charset="0"/>
              </a:rPr>
              <a:t>Below shown are two other trap methods that are used for boll weevil trapping. Experimentally, we added these, using pepper weevil lures, then discontinued the techniques, finding the sticky trap adequate.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5D85A304-D3E6-4E6F-B217-107C21908C64}" type="slidenum">
              <a:rPr/>
              <a:pPr>
                <a:defRPr/>
              </a:pPr>
              <a:t>22</a:t>
            </a:fld>
            <a:endParaRPr dirty="0"/>
          </a:p>
        </p:txBody>
      </p:sp>
      <p:graphicFrame>
        <p:nvGraphicFramePr>
          <p:cNvPr id="4" name="Table 3"/>
          <p:cNvGraphicFramePr>
            <a:graphicFrameLocks noGrp="1"/>
          </p:cNvGraphicFramePr>
          <p:nvPr/>
        </p:nvGraphicFramePr>
        <p:xfrm>
          <a:off x="1981200" y="838200"/>
          <a:ext cx="4379277" cy="4305300"/>
        </p:xfrm>
        <a:graphic>
          <a:graphicData uri="http://schemas.openxmlformats.org/drawingml/2006/table">
            <a:tbl>
              <a:tblPr/>
              <a:tblGrid>
                <a:gridCol w="3639161"/>
                <a:gridCol w="740116"/>
              </a:tblGrid>
              <a:tr h="574040">
                <a:tc gridSpan="2">
                  <a:txBody>
                    <a:bodyPr/>
                    <a:lstStyle/>
                    <a:p>
                      <a:pPr marL="0" marR="0" algn="ctr">
                        <a:lnSpc>
                          <a:spcPts val="1805"/>
                        </a:lnSpc>
                        <a:spcBef>
                          <a:spcPts val="0"/>
                        </a:spcBef>
                        <a:spcAft>
                          <a:spcPts val="0"/>
                        </a:spcAft>
                      </a:pPr>
                      <a:r>
                        <a:rPr lang="en-US" sz="1100" dirty="0">
                          <a:latin typeface="Calibri"/>
                          <a:ea typeface="Calibri"/>
                          <a:cs typeface="Times New Roman"/>
                        </a:rPr>
                        <a:t> </a:t>
                      </a:r>
                      <a:r>
                        <a:rPr lang="en-US" sz="1100" dirty="0">
                          <a:solidFill>
                            <a:srgbClr val="000000"/>
                          </a:solidFill>
                          <a:latin typeface="Calibri"/>
                          <a:ea typeface="Times New Roman"/>
                          <a:cs typeface="Times New Roman"/>
                        </a:rPr>
                        <a:t>TABLE 2:  Species and number of weevils caught on traps in Atlantic County between 7/17/12 and 7/31/12</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87020">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Species of weevil</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5"/>
                        </a:lnSpc>
                        <a:spcBef>
                          <a:spcPts val="0"/>
                        </a:spcBef>
                        <a:spcAft>
                          <a:spcPts val="0"/>
                        </a:spcAft>
                      </a:pPr>
                      <a:r>
                        <a:rPr lang="en-US" sz="1100" dirty="0">
                          <a:solidFill>
                            <a:srgbClr val="000000"/>
                          </a:solidFill>
                          <a:latin typeface="Calibri"/>
                          <a:ea typeface="Times New Roman"/>
                          <a:cs typeface="Times New Roman"/>
                        </a:rPr>
                        <a:t>Number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Geraeus picumnus Herbst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98</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Geraeus picumnus</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54</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Odontocorynus falsus LeConte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40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Geraeus picumnus</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14</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Geraeus penicillus Herbst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Conotrachelus seniculus LeConte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Acanthoscelidius acephalus Say</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i="1" dirty="0">
                          <a:solidFill>
                            <a:srgbClr val="000000"/>
                          </a:solidFill>
                          <a:latin typeface="Calibri"/>
                          <a:ea typeface="Times New Roman"/>
                          <a:cs typeface="Times New Roman"/>
                        </a:rPr>
                        <a:t>Rhinoncus castor Fabricius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5"/>
                        </a:lnSpc>
                        <a:spcBef>
                          <a:spcPts val="0"/>
                        </a:spcBef>
                        <a:spcAft>
                          <a:spcPts val="0"/>
                        </a:spcAft>
                      </a:pPr>
                      <a:r>
                        <a:rPr lang="en-US" sz="1100"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No pepper weevil was found in this time frame.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Identification provided by USDA SEL-Jens Prena</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5"/>
                        </a:lnSpc>
                        <a:spcBef>
                          <a:spcPts val="0"/>
                        </a:spcBef>
                        <a:spcAft>
                          <a:spcPts val="0"/>
                        </a:spcAft>
                      </a:pPr>
                      <a:r>
                        <a:rPr lang="en-US" sz="1100" dirty="0">
                          <a:solidFill>
                            <a:srgbClr val="000000"/>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26" name="Rectangle 1"/>
          <p:cNvSpPr>
            <a:spLocks noChangeArrowheads="1"/>
          </p:cNvSpPr>
          <p:nvPr/>
        </p:nvSpPr>
        <p:spPr bwMode="auto">
          <a:xfrm>
            <a:off x="0" y="317500"/>
            <a:ext cx="9144000" cy="431800"/>
          </a:xfrm>
          <a:prstGeom prst="rect">
            <a:avLst/>
          </a:prstGeom>
          <a:noFill/>
          <a:ln w="9525">
            <a:noFill/>
            <a:miter lim="800000"/>
            <a:headEnd/>
            <a:tailEnd/>
          </a:ln>
        </p:spPr>
        <p:txBody>
          <a:bodyPr anchor="ctr">
            <a:spAutoFit/>
          </a:bodyPr>
          <a:lstStyle/>
          <a:p>
            <a:r>
              <a:rPr lang="en-US" sz="1100" dirty="0">
                <a:latin typeface="Calibri" pitchFamily="34" charset="0"/>
                <a:ea typeface="Calibri" pitchFamily="34" charset="0"/>
                <a:cs typeface="Times New Roman" pitchFamily="18" charset="0"/>
              </a:rPr>
              <a:t>Table 2 lists the species of weevil found on cards in Atlantic County, between July 17 and July 31.  This list </a:t>
            </a:r>
            <a:r>
              <a:rPr lang="en-US" sz="1100" b="1" dirty="0">
                <a:latin typeface="Calibri" pitchFamily="34" charset="0"/>
                <a:ea typeface="Calibri" pitchFamily="34" charset="0"/>
                <a:cs typeface="Times New Roman" pitchFamily="18" charset="0"/>
              </a:rPr>
              <a:t>excludes</a:t>
            </a:r>
            <a:r>
              <a:rPr lang="en-US" sz="1100" dirty="0">
                <a:latin typeface="Calibri" pitchFamily="34" charset="0"/>
                <a:ea typeface="Calibri" pitchFamily="34" charset="0"/>
                <a:cs typeface="Times New Roman" pitchFamily="18" charset="0"/>
              </a:rPr>
              <a:t> those important earlier arrivals, </a:t>
            </a:r>
            <a:r>
              <a:rPr lang="en-US" sz="1100" i="1" dirty="0">
                <a:latin typeface="Calibri" pitchFamily="34" charset="0"/>
                <a:ea typeface="Calibri" pitchFamily="34" charset="0"/>
                <a:cs typeface="Times New Roman" pitchFamily="18" charset="0"/>
              </a:rPr>
              <a:t>Ceutorhynus sp.</a:t>
            </a:r>
            <a:r>
              <a:rPr lang="en-US" sz="1100" dirty="0">
                <a:latin typeface="Calibri" pitchFamily="34" charset="0"/>
                <a:ea typeface="Calibri" pitchFamily="34" charset="0"/>
                <a:cs typeface="Times New Roman" pitchFamily="18" charset="0"/>
              </a:rPr>
              <a:t> (cabbage) and </a:t>
            </a:r>
            <a:r>
              <a:rPr lang="en-US" sz="1100" i="1" dirty="0">
                <a:latin typeface="Calibri" pitchFamily="34" charset="0"/>
                <a:ea typeface="Calibri" pitchFamily="34" charset="0"/>
                <a:cs typeface="Times New Roman" pitchFamily="18" charset="0"/>
              </a:rPr>
              <a:t>Anthonomus sp</a:t>
            </a:r>
            <a:r>
              <a:rPr lang="en-US" sz="1100" dirty="0">
                <a:latin typeface="Calibri" pitchFamily="34" charset="0"/>
                <a:ea typeface="Calibri" pitchFamily="34" charset="0"/>
                <a:cs typeface="Times New Roman" pitchFamily="18" charset="0"/>
              </a:rPr>
              <a:t>. (cranberry).</a:t>
            </a:r>
            <a:endParaRPr lang="en-US"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77145A16-8D90-4258-93CA-484432A5A3FA}" type="slidenum">
              <a:rPr/>
              <a:pPr>
                <a:defRPr/>
              </a:pPr>
              <a:t>23</a:t>
            </a:fld>
            <a:endParaRPr dirty="0"/>
          </a:p>
        </p:txBody>
      </p:sp>
      <p:sp>
        <p:nvSpPr>
          <p:cNvPr id="25604" name="Rectangle 3"/>
          <p:cNvSpPr>
            <a:spLocks noChangeArrowheads="1"/>
          </p:cNvSpPr>
          <p:nvPr/>
        </p:nvSpPr>
        <p:spPr bwMode="auto">
          <a:xfrm>
            <a:off x="152400" y="228600"/>
            <a:ext cx="8991600" cy="2862263"/>
          </a:xfrm>
          <a:prstGeom prst="rect">
            <a:avLst/>
          </a:prstGeom>
          <a:noFill/>
          <a:ln w="9525">
            <a:noFill/>
            <a:miter lim="800000"/>
            <a:headEnd/>
            <a:tailEnd/>
          </a:ln>
        </p:spPr>
        <p:txBody>
          <a:bodyPr>
            <a:spAutoFit/>
          </a:bodyPr>
          <a:lstStyle/>
          <a:p>
            <a:r>
              <a:rPr lang="en-US" dirty="0">
                <a:latin typeface="Century Schoolbook" pitchFamily="18" charset="0"/>
              </a:rPr>
              <a:t>University of Georgia College of Agricultural and Environmental Sciences  </a:t>
            </a:r>
            <a:r>
              <a:rPr lang="en-US" dirty="0">
                <a:latin typeface="Century Schoolbook" pitchFamily="18" charset="0"/>
                <a:hlinkClick r:id="rId2"/>
              </a:rPr>
              <a:t>http://www.ent.uga.edu/veg/solanaceous/pepperweevil.htm</a:t>
            </a:r>
            <a:r>
              <a:rPr lang="en-US" dirty="0">
                <a:latin typeface="Century Schoolbook" pitchFamily="18" charset="0"/>
              </a:rPr>
              <a:t> Prepared by Dr. Alton “Stormy” Sparks, Jr. and Dr. David G. Riley - University of Georgia</a:t>
            </a: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p:txBody>
      </p:sp>
      <p:sp>
        <p:nvSpPr>
          <p:cNvPr id="25605" name="Rectangle 5"/>
          <p:cNvSpPr>
            <a:spLocks noChangeArrowheads="1"/>
          </p:cNvSpPr>
          <p:nvPr/>
        </p:nvSpPr>
        <p:spPr bwMode="auto">
          <a:xfrm>
            <a:off x="0" y="3163888"/>
            <a:ext cx="8915400" cy="4247317"/>
          </a:xfrm>
          <a:prstGeom prst="rect">
            <a:avLst/>
          </a:prstGeom>
          <a:noFill/>
          <a:ln w="9525">
            <a:noFill/>
            <a:miter lim="800000"/>
            <a:headEnd/>
            <a:tailEnd/>
          </a:ln>
        </p:spPr>
        <p:txBody>
          <a:bodyPr>
            <a:spAutoFit/>
          </a:bodyPr>
          <a:lstStyle/>
          <a:p>
            <a:r>
              <a:rPr lang="en-US" dirty="0">
                <a:latin typeface="Century Schoolbook" pitchFamily="18" charset="0"/>
                <a:hlinkClick r:id="rId3"/>
              </a:rPr>
              <a:t>http://www.inspection.gc.ca/plants/plant-protection/directives/risk-management/rmd-10-28/eng/1304792116992/1304821683305</a:t>
            </a:r>
            <a:r>
              <a:rPr lang="en-US" dirty="0">
                <a:latin typeface="Century Schoolbook" pitchFamily="18" charset="0"/>
                <a:hlinkClick r:id="rId4" action="ppaction://hlinkfile" tooltip="Send by E-mail"/>
              </a:rPr>
              <a:t>E-mail</a:t>
            </a:r>
            <a:r>
              <a:rPr lang="en-US" dirty="0">
                <a:latin typeface="Century Schoolbook" pitchFamily="18" charset="0"/>
              </a:rPr>
              <a:t> </a:t>
            </a:r>
            <a:r>
              <a:rPr lang="en-US" dirty="0">
                <a:latin typeface="Century Schoolbook" pitchFamily="18" charset="0"/>
                <a:hlinkClick r:id="rId5" tooltip="Add to Twitter"/>
              </a:rPr>
              <a:t>Twitter</a:t>
            </a:r>
            <a:r>
              <a:rPr lang="en-US" dirty="0">
                <a:latin typeface="Century Schoolbook" pitchFamily="18" charset="0"/>
              </a:rPr>
              <a:t> </a:t>
            </a:r>
            <a:r>
              <a:rPr lang="en-US" dirty="0">
                <a:latin typeface="Century Schoolbook" pitchFamily="18" charset="0"/>
                <a:hlinkClick r:id="rId6" tooltip="Add to Facebook"/>
              </a:rPr>
              <a:t>Facebook</a:t>
            </a:r>
            <a:r>
              <a:rPr lang="en-US" dirty="0">
                <a:latin typeface="Century Schoolbook" pitchFamily="18" charset="0"/>
              </a:rPr>
              <a:t> </a:t>
            </a:r>
            <a:r>
              <a:rPr lang="en-US" dirty="0">
                <a:latin typeface="Century Schoolbook" pitchFamily="18" charset="0"/>
                <a:hlinkClick r:id="rId7" tooltip="Add to Delicious"/>
              </a:rPr>
              <a:t>Delicious</a:t>
            </a:r>
            <a:r>
              <a:rPr lang="en-US" dirty="0">
                <a:latin typeface="Century Schoolbook" pitchFamily="18" charset="0"/>
              </a:rPr>
              <a:t> </a:t>
            </a:r>
            <a:r>
              <a:rPr lang="en-US" dirty="0">
                <a:latin typeface="Century Schoolbook" pitchFamily="18" charset="0"/>
                <a:hlinkClick r:id="rId8" tooltip="Add to Google"/>
              </a:rPr>
              <a:t>Google</a:t>
            </a:r>
            <a:endParaRPr lang="en-US" dirty="0">
              <a:latin typeface="Century Schoolbook" pitchFamily="18" charset="0"/>
            </a:endParaRPr>
          </a:p>
          <a:p>
            <a:r>
              <a:rPr lang="en-US" dirty="0">
                <a:latin typeface="Century Schoolbook" pitchFamily="18" charset="0"/>
                <a:hlinkClick r:id="rId9" tooltip="Add to Digg"/>
              </a:rPr>
              <a:t>Digg</a:t>
            </a:r>
            <a:r>
              <a:rPr lang="en-US" dirty="0">
                <a:latin typeface="Century Schoolbook" pitchFamily="18" charset="0"/>
              </a:rPr>
              <a:t> </a:t>
            </a:r>
            <a:r>
              <a:rPr lang="en-US" dirty="0">
                <a:latin typeface="Century Schoolbook" pitchFamily="18" charset="0"/>
                <a:hlinkClick r:id="rId10" tooltip="Add to Stumbleupon"/>
              </a:rPr>
              <a:t>StumbleUpon</a:t>
            </a:r>
            <a:r>
              <a:rPr lang="en-US" dirty="0">
                <a:latin typeface="Century Schoolbook" pitchFamily="18" charset="0"/>
              </a:rPr>
              <a:t> </a:t>
            </a:r>
            <a:r>
              <a:rPr lang="en-US" dirty="0">
                <a:latin typeface="Century Schoolbook" pitchFamily="18" charset="0"/>
                <a:hlinkClick r:id="rId11" tooltip="Add to Reddit"/>
              </a:rPr>
              <a:t>Reddit</a:t>
            </a:r>
            <a:r>
              <a:rPr lang="en-US" dirty="0">
                <a:latin typeface="Century Schoolbook" pitchFamily="18" charset="0"/>
              </a:rPr>
              <a:t> </a:t>
            </a:r>
            <a:r>
              <a:rPr lang="en-US" dirty="0">
                <a:latin typeface="Century Schoolbook" pitchFamily="18" charset="0"/>
                <a:hlinkClick r:id="rId12" tooltip="Add to Newsvine"/>
              </a:rPr>
              <a:t>Newsvine</a:t>
            </a:r>
            <a:r>
              <a:rPr lang="en-US" dirty="0">
                <a:latin typeface="Century Schoolbook" pitchFamily="18" charset="0"/>
              </a:rPr>
              <a:t> </a:t>
            </a:r>
            <a:r>
              <a:rPr lang="en-US" dirty="0">
                <a:latin typeface="Century Schoolbook" pitchFamily="18" charset="0"/>
                <a:hlinkClick r:id="rId13" tooltip="Add to Technorati favorites"/>
              </a:rPr>
              <a:t>Technorati</a:t>
            </a:r>
            <a:endParaRPr lang="en-US" dirty="0">
              <a:latin typeface="Century Schoolbook" pitchFamily="18" charset="0"/>
            </a:endParaRPr>
          </a:p>
          <a:p>
            <a:r>
              <a:rPr lang="en-US" b="1" dirty="0">
                <a:latin typeface="Century Schoolbook" pitchFamily="18" charset="0"/>
              </a:rPr>
              <a:t>RMD-10-28: Anthonomus eugenii (pepper weevil) - Pest Risk Management Document </a:t>
            </a:r>
          </a:p>
          <a:p>
            <a:r>
              <a:rPr lang="en-US" dirty="0">
                <a:latin typeface="Century Schoolbook" pitchFamily="18" charset="0"/>
              </a:rPr>
              <a:t>Canadian Food Inspection Agency</a:t>
            </a:r>
            <a:br>
              <a:rPr lang="en-US" dirty="0">
                <a:latin typeface="Century Schoolbook" pitchFamily="18" charset="0"/>
              </a:rPr>
            </a:br>
            <a:r>
              <a:rPr lang="en-US" dirty="0">
                <a:latin typeface="Century Schoolbook" pitchFamily="18" charset="0"/>
              </a:rPr>
              <a:t>59 Camelot Drive</a:t>
            </a:r>
            <a:br>
              <a:rPr lang="en-US" dirty="0">
                <a:latin typeface="Century Schoolbook" pitchFamily="18" charset="0"/>
              </a:rPr>
            </a:br>
            <a:r>
              <a:rPr lang="en-US" dirty="0">
                <a:latin typeface="Century Schoolbook" pitchFamily="18" charset="0"/>
              </a:rPr>
              <a:t>Ottawa, Ontario, Canada, K1A 0Y9</a:t>
            </a:r>
            <a:br>
              <a:rPr lang="en-US" dirty="0">
                <a:latin typeface="Century Schoolbook" pitchFamily="18" charset="0"/>
              </a:rPr>
            </a:br>
            <a:r>
              <a:rPr lang="en-US" dirty="0">
                <a:latin typeface="Century Schoolbook" pitchFamily="18" charset="0"/>
              </a:rPr>
              <a:t>(Tel.: 613-225-2342; Fax: 613-773-7204)</a:t>
            </a:r>
          </a:p>
          <a:p>
            <a:r>
              <a:rPr lang="en-US" b="1" dirty="0">
                <a:latin typeface="Century Schoolbook" pitchFamily="18" charset="0"/>
              </a:rPr>
              <a:t>Date Issued: 2011-02-15</a:t>
            </a:r>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a:p>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C8600EA2-D7A0-4442-AF32-16B93C645A73}" type="slidenum">
              <a:rPr/>
              <a:pPr>
                <a:defRPr/>
              </a:pPr>
              <a:t>24</a:t>
            </a:fld>
            <a:endParaRPr dirty="0"/>
          </a:p>
        </p:txBody>
      </p:sp>
      <p:sp>
        <p:nvSpPr>
          <p:cNvPr id="26628" name="Rectangle 3"/>
          <p:cNvSpPr>
            <a:spLocks noChangeArrowheads="1"/>
          </p:cNvSpPr>
          <p:nvPr/>
        </p:nvSpPr>
        <p:spPr bwMode="auto">
          <a:xfrm>
            <a:off x="0" y="457200"/>
            <a:ext cx="8991600" cy="1200150"/>
          </a:xfrm>
          <a:prstGeom prst="rect">
            <a:avLst/>
          </a:prstGeom>
          <a:noFill/>
          <a:ln w="9525">
            <a:noFill/>
            <a:miter lim="800000"/>
            <a:headEnd/>
            <a:tailEnd/>
          </a:ln>
        </p:spPr>
        <p:txBody>
          <a:bodyPr>
            <a:spAutoFit/>
          </a:bodyPr>
          <a:lstStyle/>
          <a:p>
            <a:r>
              <a:rPr lang="en-US" dirty="0">
                <a:latin typeface="Century Schoolbook" pitchFamily="18" charset="0"/>
                <a:hlinkClick r:id="rId2"/>
              </a:rPr>
              <a:t>http://www.pestmanagement.rutgers.edu/ipm/Vegetable/</a:t>
            </a:r>
            <a:r>
              <a:rPr lang="en-US" dirty="0">
                <a:latin typeface="Century Schoolbook" pitchFamily="18" charset="0"/>
              </a:rPr>
              <a:t> </a:t>
            </a:r>
            <a:r>
              <a:rPr lang="en-US" b="1" dirty="0">
                <a:latin typeface="Century Schoolbook" pitchFamily="18" charset="0"/>
              </a:rPr>
              <a:t>New: Pepper Weevil in New Jersey</a:t>
            </a:r>
            <a:endParaRPr lang="en-US" dirty="0">
              <a:latin typeface="Century Schoolbook" pitchFamily="18" charset="0"/>
            </a:endParaRPr>
          </a:p>
          <a:p>
            <a:r>
              <a:rPr lang="en-US" b="1" u="sng" dirty="0">
                <a:latin typeface="Century Schoolbook" pitchFamily="18" charset="0"/>
                <a:hlinkClick r:id="rId3" action="ppaction://hlinkpres?slideindex=1&amp;slidetitle="/>
              </a:rPr>
              <a:t>Description, biology and damage</a:t>
            </a:r>
            <a:r>
              <a:rPr lang="en-US" b="1" u="sng" dirty="0">
                <a:latin typeface="Century Schoolbook" pitchFamily="18" charset="0"/>
              </a:rPr>
              <a:t> (J. Ingerson-Mahar</a:t>
            </a:r>
            <a:endParaRPr lang="en-US" dirty="0">
              <a:latin typeface="Century Schoolbook" pitchFamily="18" charset="0"/>
            </a:endParaRPr>
          </a:p>
          <a:p>
            <a:endParaRPr lang="en-US" dirty="0">
              <a:latin typeface="Century Schoolbook" pitchFamily="18" charset="0"/>
            </a:endParaRPr>
          </a:p>
        </p:txBody>
      </p:sp>
      <p:sp>
        <p:nvSpPr>
          <p:cNvPr id="26629" name="Rectangle 4"/>
          <p:cNvSpPr>
            <a:spLocks noChangeArrowheads="1"/>
          </p:cNvSpPr>
          <p:nvPr/>
        </p:nvSpPr>
        <p:spPr bwMode="auto">
          <a:xfrm>
            <a:off x="0" y="2667000"/>
            <a:ext cx="9144000" cy="2586038"/>
          </a:xfrm>
          <a:prstGeom prst="rect">
            <a:avLst/>
          </a:prstGeom>
          <a:noFill/>
          <a:ln w="9525">
            <a:noFill/>
            <a:miter lim="800000"/>
            <a:headEnd/>
            <a:tailEnd/>
          </a:ln>
        </p:spPr>
        <p:txBody>
          <a:bodyPr>
            <a:spAutoFit/>
          </a:bodyPr>
          <a:lstStyle/>
          <a:p>
            <a:r>
              <a:rPr lang="en-US" dirty="0">
                <a:latin typeface="Century Schoolbook" pitchFamily="18" charset="0"/>
                <a:hlinkClick r:id="rId4"/>
              </a:rPr>
              <a:t>http://onvegetables.com/2011/05/13/pepper-weevil-and-field-peppers/</a:t>
            </a:r>
            <a:r>
              <a:rPr lang="en-US" dirty="0">
                <a:latin typeface="Century Schoolbook" pitchFamily="18" charset="0"/>
              </a:rPr>
              <a:t> Pepper weevil and field peppers</a:t>
            </a:r>
          </a:p>
          <a:p>
            <a:r>
              <a:rPr lang="en-US" dirty="0">
                <a:latin typeface="Century Schoolbook" pitchFamily="18" charset="0"/>
              </a:rPr>
              <a:t>May 13, 2011 by </a:t>
            </a:r>
            <a:r>
              <a:rPr lang="en-US" dirty="0">
                <a:latin typeface="Century Schoolbook" pitchFamily="18" charset="0"/>
                <a:hlinkClick r:id="rId5" tooltip="Posts by Janice LeBoeuf"/>
              </a:rPr>
              <a:t>Janice LeBoeuf</a:t>
            </a:r>
            <a:r>
              <a:rPr lang="en-US" dirty="0">
                <a:latin typeface="Century Schoolbook" pitchFamily="18" charset="0"/>
              </a:rPr>
              <a:t>  « </a:t>
            </a:r>
            <a:r>
              <a:rPr lang="en-US" dirty="0">
                <a:latin typeface="Century Schoolbook" pitchFamily="18" charset="0"/>
                <a:hlinkClick r:id="rId6"/>
              </a:rPr>
              <a:t>Carrot Weevil</a:t>
            </a:r>
            <a:endParaRPr lang="en-US" dirty="0">
              <a:latin typeface="Century Schoolbook" pitchFamily="18" charset="0"/>
            </a:endParaRPr>
          </a:p>
          <a:p>
            <a:r>
              <a:rPr lang="en-US" dirty="0">
                <a:latin typeface="Century Schoolbook" pitchFamily="18" charset="0"/>
                <a:hlinkClick r:id="rId7"/>
              </a:rPr>
              <a:t>How fast do weeds grow?</a:t>
            </a:r>
            <a:r>
              <a:rPr lang="en-US" dirty="0">
                <a:latin typeface="Century Schoolbook" pitchFamily="18" charset="0"/>
              </a:rPr>
              <a:t> »</a:t>
            </a:r>
          </a:p>
          <a:p>
            <a:r>
              <a:rPr lang="en-US" dirty="0">
                <a:latin typeface="Century Schoolbook" pitchFamily="18" charset="0"/>
              </a:rPr>
              <a:t>Pepper weevil and field peppers</a:t>
            </a:r>
          </a:p>
          <a:p>
            <a:r>
              <a:rPr lang="en-US" dirty="0">
                <a:latin typeface="Century Schoolbook" pitchFamily="18" charset="0"/>
              </a:rPr>
              <a:t>May 13, 2011 by </a:t>
            </a:r>
            <a:r>
              <a:rPr lang="en-US" dirty="0">
                <a:latin typeface="Century Schoolbook" pitchFamily="18" charset="0"/>
                <a:hlinkClick r:id="rId5" tooltip="Posts by Janice LeBoeuf"/>
              </a:rPr>
              <a:t>Janice LeBoeuf</a:t>
            </a:r>
            <a:endParaRPr lang="en-US" dirty="0">
              <a:latin typeface="Century Schoolbook" pitchFamily="18" charset="0"/>
            </a:endParaRPr>
          </a:p>
          <a:p>
            <a:r>
              <a:rPr lang="en-US" dirty="0">
                <a:latin typeface="Century Schoolbook" pitchFamily="18" charset="0"/>
              </a:rPr>
              <a:t>Janice LeBoeuf, OMAFRA Vegetable Crop Specialist, Ridgetow</a:t>
            </a:r>
          </a:p>
          <a:p>
            <a:endParaRPr lang="en-US" dirty="0">
              <a:latin typeface="Century Schoolbook" pitchFamily="18" charset="0"/>
            </a:endParaRPr>
          </a:p>
          <a:p>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CBA3156F-9059-4F27-ABA6-1DBCC834E9CA}" type="slidenum">
              <a:rPr/>
              <a:pPr>
                <a:defRPr/>
              </a:pPr>
              <a:t>25</a:t>
            </a:fld>
            <a:endParaRPr dirty="0"/>
          </a:p>
        </p:txBody>
      </p:sp>
      <p:pic>
        <p:nvPicPr>
          <p:cNvPr id="27652" name="Picture 2" descr="pepper weevil (Anthonomus eugenii ) on pepper (Capsicum spp. ) - 2510018"/>
          <p:cNvPicPr>
            <a:picLocks noChangeAspect="1" noChangeArrowheads="1"/>
          </p:cNvPicPr>
          <p:nvPr/>
        </p:nvPicPr>
        <p:blipFill>
          <a:blip r:embed="rId2" cstate="print">
            <a:lum bright="40000"/>
          </a:blip>
          <a:srcRect/>
          <a:stretch>
            <a:fillRect/>
          </a:stretch>
        </p:blipFill>
        <p:spPr bwMode="auto">
          <a:xfrm>
            <a:off x="228600" y="381000"/>
            <a:ext cx="3657600" cy="2438400"/>
          </a:xfrm>
          <a:prstGeom prst="rect">
            <a:avLst/>
          </a:prstGeom>
          <a:noFill/>
          <a:ln w="9525">
            <a:noFill/>
            <a:miter lim="800000"/>
            <a:headEnd/>
            <a:tailEnd/>
          </a:ln>
        </p:spPr>
      </p:pic>
      <p:pic>
        <p:nvPicPr>
          <p:cNvPr id="27653" name="Picture 4" descr="pepper weevil (Anthonomus eugenii ) on pepper (Capsicum spp. ) - 1327144"/>
          <p:cNvPicPr>
            <a:picLocks noChangeAspect="1" noChangeArrowheads="1"/>
          </p:cNvPicPr>
          <p:nvPr/>
        </p:nvPicPr>
        <p:blipFill>
          <a:blip r:embed="rId3" cstate="print">
            <a:lum bright="30000"/>
          </a:blip>
          <a:srcRect/>
          <a:stretch>
            <a:fillRect/>
          </a:stretch>
        </p:blipFill>
        <p:spPr bwMode="auto">
          <a:xfrm>
            <a:off x="3733800" y="304800"/>
            <a:ext cx="3657600" cy="2438400"/>
          </a:xfrm>
          <a:prstGeom prst="rect">
            <a:avLst/>
          </a:prstGeom>
          <a:noFill/>
          <a:ln w="9525">
            <a:noFill/>
            <a:miter lim="800000"/>
            <a:headEnd/>
            <a:tailEnd/>
          </a:ln>
        </p:spPr>
      </p:pic>
      <p:pic>
        <p:nvPicPr>
          <p:cNvPr id="27654" name="Picture 6" descr="pepper weevil (Anthonomus eugenii ) on pepper (Capsicum spp. ) - 2510020"/>
          <p:cNvPicPr>
            <a:picLocks noChangeAspect="1" noChangeArrowheads="1"/>
          </p:cNvPicPr>
          <p:nvPr/>
        </p:nvPicPr>
        <p:blipFill>
          <a:blip r:embed="rId4" cstate="print">
            <a:lum bright="30000"/>
          </a:blip>
          <a:srcRect/>
          <a:stretch>
            <a:fillRect/>
          </a:stretch>
        </p:blipFill>
        <p:spPr bwMode="auto">
          <a:xfrm>
            <a:off x="228600" y="2819400"/>
            <a:ext cx="3657600" cy="2438400"/>
          </a:xfrm>
          <a:prstGeom prst="rect">
            <a:avLst/>
          </a:prstGeom>
          <a:noFill/>
          <a:ln w="9525">
            <a:noFill/>
            <a:miter lim="800000"/>
            <a:headEnd/>
            <a:tailEnd/>
          </a:ln>
        </p:spPr>
      </p:pic>
      <p:pic>
        <p:nvPicPr>
          <p:cNvPr id="27655" name="Picture 8" descr="pepper weevil (Anthonomus eugenii ) on pepper (Capsicum spp. ) - 1327142"/>
          <p:cNvPicPr>
            <a:picLocks noChangeAspect="1" noChangeArrowheads="1"/>
          </p:cNvPicPr>
          <p:nvPr/>
        </p:nvPicPr>
        <p:blipFill>
          <a:blip r:embed="rId5" cstate="print"/>
          <a:srcRect/>
          <a:stretch>
            <a:fillRect/>
          </a:stretch>
        </p:blipFill>
        <p:spPr bwMode="auto">
          <a:xfrm>
            <a:off x="3733800" y="2743200"/>
            <a:ext cx="3657600" cy="2438400"/>
          </a:xfrm>
          <a:prstGeom prst="rect">
            <a:avLst/>
          </a:prstGeom>
          <a:noFill/>
          <a:ln w="9525">
            <a:noFill/>
            <a:miter lim="800000"/>
            <a:headEnd/>
            <a:tailEnd/>
          </a:ln>
        </p:spPr>
      </p:pic>
      <p:pic>
        <p:nvPicPr>
          <p:cNvPr id="27656" name="Picture 12" descr="pepper weevil, Anthonomus eugenii  (Coleoptera: Curculionidae) - 2510021"/>
          <p:cNvPicPr>
            <a:picLocks noChangeAspect="1" noChangeArrowheads="1"/>
          </p:cNvPicPr>
          <p:nvPr/>
        </p:nvPicPr>
        <p:blipFill>
          <a:blip r:embed="rId6" cstate="print">
            <a:lum bright="20000"/>
          </a:blip>
          <a:srcRect/>
          <a:stretch>
            <a:fillRect/>
          </a:stretch>
        </p:blipFill>
        <p:spPr bwMode="auto">
          <a:xfrm>
            <a:off x="152400" y="152400"/>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9019E36-427A-4370-87BF-3AF8CF219533}" type="datetime1">
              <a:rPr/>
              <a:pPr>
                <a:defRPr/>
              </a:pPr>
              <a:t>2/3/2013</a:t>
            </a:fld>
            <a:endParaRPr dirty="0"/>
          </a:p>
        </p:txBody>
      </p:sp>
      <p:sp>
        <p:nvSpPr>
          <p:cNvPr id="5" name="Slide Number Placeholder 4"/>
          <p:cNvSpPr>
            <a:spLocks noGrp="1"/>
          </p:cNvSpPr>
          <p:nvPr>
            <p:ph type="sldNum" sz="quarter" idx="12"/>
          </p:nvPr>
        </p:nvSpPr>
        <p:spPr/>
        <p:txBody>
          <a:bodyPr/>
          <a:lstStyle/>
          <a:p>
            <a:pPr>
              <a:defRPr/>
            </a:pPr>
            <a:fld id="{B1A7039A-E441-4D0C-9891-F7C109402C77}" type="slidenum">
              <a:rPr/>
              <a:pPr>
                <a:defRPr/>
              </a:pPr>
              <a:t>3</a:t>
            </a:fld>
            <a:endParaRPr dirty="0"/>
          </a:p>
        </p:txBody>
      </p:sp>
      <p:sp>
        <p:nvSpPr>
          <p:cNvPr id="14" name="TextBox 13"/>
          <p:cNvSpPr txBox="1"/>
          <p:nvPr/>
        </p:nvSpPr>
        <p:spPr>
          <a:xfrm>
            <a:off x="4572000" y="304800"/>
            <a:ext cx="4267200" cy="7294563"/>
          </a:xfrm>
          <a:prstGeom prst="rect">
            <a:avLst/>
          </a:prstGeom>
          <a:noFill/>
        </p:spPr>
        <p:txBody>
          <a:bodyPr>
            <a:spAutoFit/>
          </a:bodyPr>
          <a:lstStyle/>
          <a:p>
            <a:pPr algn="ctr" fontAlgn="auto">
              <a:spcBef>
                <a:spcPts val="0"/>
              </a:spcBef>
              <a:spcAft>
                <a:spcPts val="0"/>
              </a:spcAft>
              <a:defRPr/>
            </a:pPr>
            <a:r>
              <a:rPr lang="en-US" b="1" dirty="0">
                <a:solidFill>
                  <a:schemeClr val="accent6">
                    <a:lumMod val="50000"/>
                  </a:schemeClr>
                </a:solidFill>
                <a:latin typeface="Century" pitchFamily="18" charset="0"/>
                <a:cs typeface="+mn-cs"/>
              </a:rPr>
              <a:t>Why do we care about pepper weevil?</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Most important pest of peppers in sub-tropical regions like California, Florida, Texas, Georgia, Arizona, and Mexico</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Causes fruit drop and yield reduction</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Spends its life inside the pepper  damaging the core</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Inaccessible therefore very difficult to control</a:t>
            </a:r>
          </a:p>
          <a:p>
            <a:pPr fontAlgn="auto">
              <a:spcBef>
                <a:spcPts val="0"/>
              </a:spcBef>
              <a:spcAft>
                <a:spcPts val="0"/>
              </a:spcAft>
              <a:buFont typeface="Arial" pitchFamily="34" charset="0"/>
              <a:buChar char="•"/>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Multiple lifecycles per season  (~21day cycle)</a:t>
            </a:r>
          </a:p>
          <a:p>
            <a:pPr fontAlgn="auto">
              <a:spcBef>
                <a:spcPts val="0"/>
              </a:spcBef>
              <a:spcAft>
                <a:spcPts val="0"/>
              </a:spcAft>
              <a:buFont typeface="Arial" pitchFamily="34" charset="0"/>
              <a:buChar char="•"/>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Not native to New Jersey but we are finding it here </a:t>
            </a:r>
          </a:p>
          <a:p>
            <a:pPr fontAlgn="auto">
              <a:spcBef>
                <a:spcPts val="0"/>
              </a:spcBef>
              <a:spcAft>
                <a:spcPts val="0"/>
              </a:spcAft>
              <a:buFont typeface="Arial" pitchFamily="34" charset="0"/>
              <a:buChar char="•"/>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Appears to be spreading</a:t>
            </a:r>
          </a:p>
          <a:p>
            <a:pPr fontAlgn="auto">
              <a:spcBef>
                <a:spcPts val="0"/>
              </a:spcBef>
              <a:spcAft>
                <a:spcPts val="0"/>
              </a:spcAft>
              <a:buFont typeface="Arial" pitchFamily="34" charset="0"/>
              <a:buChar char="•"/>
              <a:defRPr/>
            </a:pPr>
            <a:endParaRPr lang="en-US" dirty="0">
              <a:latin typeface="Century" pitchFamily="18" charset="0"/>
              <a:cs typeface="+mn-cs"/>
            </a:endParaRP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defRPr/>
            </a:pPr>
            <a:r>
              <a:rPr lang="en-US" dirty="0">
                <a:latin typeface="Century" pitchFamily="18" charset="0"/>
                <a:cs typeface="+mn-cs"/>
              </a:rPr>
              <a:t>	</a:t>
            </a:r>
          </a:p>
        </p:txBody>
      </p:sp>
      <p:sp>
        <p:nvSpPr>
          <p:cNvPr id="5125" name="AutoShape 4" descr="data:image/jpeg;base64,/9j/4AAQSkZJRgABAQAAAQABAAD/2wCEAAkGBhQSERQTExQUFRQUGBcVFxcUGBQUFxUYFRUVFBQYGBcXHCYeFxolGhQVHy8gIycpLCwsFx4xNTAqNSYrLCkBCQoKDgwOGg8PGikkHSQsLCksLCwsLCwsLiosLCksLCwsLCwpKSkpKSwsLCwsKSkpKSwpKSwsKSksKSkpKSwsLP/AABEIALcBEwMBIgACEQEDEQH/xAAbAAABBQEBAAAAAAAAAAAAAAAEAAIDBQYBB//EADkQAAEDAgUBBwIFBAEEAwAAAAEAAhEDIQQFEjFBUQYTImFxgZGhsTJCwdHwFFLh8SMHFXLCM4Ky/8QAGgEAAgMBAQAAAAAAAAAAAAAAAgMAAQQFBv/EACoRAAICAgIBAwMDBQAAAAAAAAABAhEDIRIxBCIyQRNRYQVxgRQjQlLw/9oADAMBAAIRAxEAPwCUAknopKosBCnayF0Igiv0Kdn2+Vx1G+661sAwrso7qm8JMp2UjYXYuoWdp04UoChrBOwr9VkLIMqM3hRObCLxFZtMajAH8+VR4jMy8+AQOp3+EE80cfuKbLF2Jja6cMazlwB/nRVIoF34iT7lFUsGOiwZP1FL2oGwujjR/cCpGYm/khzgvJc/py3a32+EuH6mv8kGmyyY+RKZXqXCGZiDs4KTvT0XSx5IzVxeiNj6jt97qDXbkqRsm6lNxYXTSFdUtdMFRHf0UzKTcrgSTZS0VRV4zFECAqasS4q5zPCXs5VjMOdiglNF0cwdC63WQ5VEPcLDbz6Kr7Odny6HvEM3HE+fot1h6BMWgDjp5rm+T5Lf9uASjSskoUuSjGiAuMZaelh6lR16sDy/n+0hRUFZZV5/WimW9SBHuJ+yydfLuR8K8x9fUfSfrH6BV7nQun4yagCyqZSg33RApBSG7l2I81obZEEUcMIkqdlEBdoiyT3hUQirYfoo20+tlISpJkKyA+g9AurulcUssBbWgXUDq8wAu69pUb2jUCEQFhIaCUysAB6pGoJlcqNm6lEsfTanVJAEJjQImUPVxgB3VaLCjTJUJxIpgnomPzURuq6tUNRwA/CL+6RmyrHBsobVqurO1O9hwEZh8IicBlpdsNzH0k/RabA5GOfsvPTyTyvRXGzP0sGiWYdapmQsO4+qIo5G0flBSv6TPINJIyRoGNiuHDLctytsfhCGxOUNPEeik/AzRVhJoxFbCJYVn5Xex6haHFZSWz0VZXwfyk+N5c/FyVL+RqxcloHFIDcgepAT6eH+iHxdCm5p1tE2A6zMD9UFTrOoglr/AAgTpdJbIi3qRMRHC9LLylF76ey44eUbRfNag8fWA2QzsykU6jS8AmHNdAFzFht1QONxBcJHP83Vwzxn0DLFKIPWlxVxk/Z3vIe6zP8A9eQXOznZo1B3lUHR+Vuxf5/+K3mFwkASIjYcD2WfLlbfGAPwQ0sNtawsB+6Op0+PcppMevCY3EgCx9/usseMJbI1ZLiKgFuBv6qtxeI3J2H8A9U6tUPp+g/cqizHMwDpGw3I5KPEnnnXwC9DK7hN0G+pBQ+Jx+o9Aha9cxYrtRVaAbCzUv8AsuurWhVIqneURRqeUo6ImW1HEcQp++Hkq2nWOyk72BKGiWHi4THlCU8aRc7LpxQdP0UolonFfySVbrdwUlfEu0QCnCe5dIXKjxxwiAB6jgo62YQbILHYmDZCsM7oJOiyavmTz5QojWLt051Kdt00BLssdSErTZJkheNUWPQwTIMEdRKpsrwjnmwJi9hO3XyXomEbDRuXEAQCCT1iLDhcrypfUnxJRFhaPdANOwgwRN/Q+pT8XmLqbO8Y3Vou5nLmfm0+YsR6Hqpq2Bg7m/D4kRaJjxWPCrsfnbcOCSRrIIaIMuMQPS8XUx4OC2FZaZN2ooV/w1AHf2v8LvQA7+y0NN4K8oyXsPWrDU+KbTcSLmeg4HqtnkXZR+HM/wBQ9wO7CPCfO8wfRasU5dUU0jVhNqBRtkLtM3utl/cAZVwwIVBjsBBWnlV+MfTMtL26hxIkey5X6l4Mc8LWmh+HI4s85zxoa4B0hrtiOHD/AGqyi90Oa6HCWkEfmuPg2WzzjIf6ljmNIncGQQCObLO5f2VqtkOLTfjVAgnmFgwTf0VHItrSNcffrolw+Ta2aiAORyfMKOtQDSzWJ0iOmoSLGOQtFk9BwD6b9iZBsfI3Ckr5UQ4SAWnaRMWRKDSTQxzTdMlybNWOOkWeBMOj8IA2jf0hXIq/4WNzXCvpuDqZgtMjSAPI24sY90ZlPaI3bUHiAJDtgQI3HWJ+FayODp9GeeK1cS6xRO0STv8A58lBh6Xij3P6D9UsKS8mo7Y7cTFrQpa1ZtO5sGiTPpZHzjOKa+RDTAc9xgpU3GfEbDrJEfufpysNVqOmd1bZvizWM7DgfdAGlsux42JY4/li2QOqyBZOfTtKl7oCydVpStVggraUo/DMiJT8Lhr/ALogYUE+fCjZEMcyUx1IxZFDD9Ap24WFLLorO5MQmNpko+tTmyhNI2CuyDW4Sy6nSRwkpZAJ40hV2NqGDdHYmvZUeNrE7FU2CC1npMNpUOgqem9AyBFGouvN9veVBRfeE/QQ4Jb0EaPs5pDpdx06/stXQxgbcmedvcgAb7Kl7O5ZraTG0XvvuiM4d3YI5MQuF9WfLn8BJEma5tWqNd3IAM2sHGNxp4HqoOzfZF5eK2IJLp1ATJnqTz6KzyXCyGF25Gsjb0C0mFpLXDllfqL6H0MNAA2RTQAkAlC6UYKKoW3Y7UoqpiCnwo8Q2W+l/gyjfREVmcZhVDXCiAXAAi0m+5E2kCYHJWFzl40lwrND+QJY4kxrB562PU7LeGuLmbxE7wvLe3WLecU2rrmmQ1ulxgGbHuwfxCRJIHNz152VOemzXDXSL3sJmhD9Drh0hlnEkgSQIsN+ei1uIpCpqpl2l9tUC0TYdJXm2X4ik11KpTqDUNRc28xHr1stVie2NJr3B9OoXeFzdIkPBEtILoiZ5G10lVx4jOLu0WGMxDaMMkhrp2vBBE8Xujsvcyo0ODiemoQNvOFl6+IbiyHaXsABDnNhxbNwRHFxMBPwOXV6D474VachwuI0kxptvYSOQkr0u60NlBSVfJqsRTbcEAOPpe3BWNzOm5lWQIaOsxz9VqW4pxdt4Ry4W8gmZllVKs2HHbeTG8w4XhG4/VVgRfDTKduduDbO8AEywMdx+G83BB49lT4rPTiLAP1RIa5oAEG5Jbvx0urDOMoLaQbhy5oaPyRDv/LzuqKvgg2nu4usCQZ3GowRz1CXBcXrsY4wewtnnMHYkGPlddFkJgqVbSC708biD11QPsUT3cG7p6WAj4XWw5JtetfyYskIp+lnS2bqejSEyh2uiyJoAQtKkn00IJQOm/knBxHCdTtOwU+mWoiDGGRKcSQJBlQl8WTnNETKlEsGxD4vylTrauNlx10ymOByiIFhxSUWgjlJSiFLiHC/oqWs88+ytcbtBVUYMoGCQB/0UjBzsnOo2UVx6dEJZLp5ROHbqc31QlImbo7LmeNZvJnwxtlno/ZijDJ6+/A5UHbWn/xNqC2lwHyDH1AR3Z+iRTmAOYOxRWaYRtek5juY9iCCPqFyobxJMYkR5HRL2h7hGprT0i0+0q/YyAhsExFkrqeNBKNgTexSm6lwvTC5aWwaJNS4545QWIxcCNvOyqsXmPn+6yZPLjDodDC5FZ2lyV76munVhjRqLJiXF0GSONJ5XnPbN+oNcKYLmGC4+Jzb/ljdpPrC12e502rTexr3A+QsY4v8+ix9KpUAILLnZzXkE2/ERM7e2yy458nyo2cKjxYJgKxYREhw2IkEH9CjauIqxIdNtP8AyQ6I2gnZaI4mgAGuYHuc2G62gmkTzqjxA7zvPqo6PZ4uDTu0uMlt4iSJ67IJT9V0NjHVAGHxWI7iSarHAiS2dL/FuRtqG3HwtLgM3LqYY6mSQNRuGnTBJc0keEyD4RMSLohuS0aVJtyQ/meQCdlQ5zgrNIbUht2uaY9gQpLXZSpmqyjOaVRjWPFSk9t26tRmTMHeT5fGysXvsHgSwgjUwk2B2Ii3K8u7N06lfECi91QNcTDvE8tIBdcni3stJmmXYjCMLe8LmvIIc2xEQS1wE3gzcXv0RNySprX3A4xb12abMu0rWMinJMbAGRNgQI28ys3jRrDBqIeL6SeHAb+cgqlweWO194+o8kwDqLiYJHyfJXeComnUDXNgwQeOb77peSbn0wliio0FYTLibOdJ6CJVtS7PwLNVeK7BWp0mEF7nACDIAM7kc2NluaFOBBSYeLk8ptZZOl+TNOah7UZSt2fPQKqxmUupmYIhegVYAvCFxOFDm3Eo3+m/S3jkxMsnLtHn7MSZIMT1/myl/qSpc6y3Q42sVX4epNuRb1HVbvC8uU/7eTtCmqJ6lUn16LoqmISNLouMsei6pCRtm39lFqgqZrr9VA4deqiITmp6JIVzr2BSUKsocTVm59kI0qSu2641phLkyDZkJhppB1tk4MEeaAsjaxW+R4cueAN5hVcLX9iMIS7VFmzfpP8ACuZ50m/Si12bvBUNLAP56qV9D1UlGwU7QmQwqUaL5ETHRYJ5qJtRvRRUwWi909Nx0V3snCgxD4TxVHVC1ypkl6dBRWysxeJ9Pcn7LEZ12iLtVOmfFeTcT1AVn2rzGCGAkDd0GJ6AwsPmbCH06zGktH/HUMHSHHU4EQRfSIXPx41kdtm9PghmcYx+loAMNcJNwTYMPHQfVRVMazS3S8aotqdw0gdLLrKhFWSWmRDRBE8k+snbyUmOZQBDiGuexwkOaILXGYIgflNiCSIWpJKkU7ewnK9ZeXCAWiSSZ1DcgzabC8L0HsznFOvSLAWh7N2mASIgGw6crzStmI8TW6m0midMzEwA3ba839OUXlerV31N0ODvBETqadNxuZkAg+SGUHdktNUekU8nJqlpce7IkNAgtgbEm0eiqsxyptSk4UajwAdMtu2xvANueNlpcoztuIoBxDW1B4KjJ2cBcA8gqnzWnDC1ohxd4XdIgnyJsRHklZIKKtA45uTplf2KpOwr3MqF9R7o0aIIgzqkH0HwtPiXd7Sf3gawgyBP4bAzPJElZIY+nhHhz9b3m4awgO6mSfhVOfdpjXLCGaC1xJEhwMtgP1kDxQI9NlcE3HZc65WgutSqvM0i0TBu0mRHF7nyj3SzDJsVWaNLtRaIcJDIBEixsiOx+NBrhrm6xUBiDOmCS0783XoOGwjJkNHTy+eUqMJcqLy5FR4jh6tWjV1Alj2HfkG8raZJ/wBQDLW1hAkA1Gfct/ZejvwjHFpcxri0yCWtJBNiRZVWa9h8LXdqLSx3JpkNn1EQT5roLFJe1nP5INw1ZlVrXMcHhwkOG0c/6RJZAhYb/tFfLarXteamGLm95xANiXN4MbOH0W41T5o1N7TWyFHn2FLmEASYsOqwtSWvvbgr0XM/DDr+EiY5FpCzfavDgs1DceKfT/C5rqObmvii2inp4vTYop1QOFlXFuqFI11o+i74sKb8KDFYoNsBLiYA6lTtHhmduEPleH1VDVN/7AfLlJy5OEbGRjbDWZI5wlzjJ3jYJKx0jzXFzvq5PuO9BgnAbyhzW+qEwWLJkIyLLdZnOub1THFSVDIsVE9qtvVkOl1wOl16T2RwGmmHcn7QvOms8Q9h9ZXpfZ3FB1No6BcTNkvIrCgaOhdEhDYcIkBdTBtAyGvXNK6mvPmmv7kRx9Bp/kIXEYIwdLo9b/ZTvJ6fdUWd9pW0GmSJH5SYP2us83D5QcE70YbtThi3vHuczUAYaSRqNhAnn5WNGJc2lUDp01CwEBxuQ7wk9IMnqZRWdY2ri3964ju2k6WA/hN7uHVD08f3uilobuAC0mxDiZI8oJSsONwiapStnKuLeSXDwkHu2tI1QQZO27juCo3lvdlzyIpubcyXGZAtff6SU7Pa+kaZGo2MCLdfIn91UUssLrgDkzO3r03WiMVV9C5SfJpbL/K8pFQsqF7gRs2AW9eRe94K0WX9lKpcXNYwGJki7vgQFlMoxrqQYXAloMG1zeLL0LA9uqII1CrFhsCBa1hH2WeXLlt6HR6tIEoYz+me1pBDLlxHWY+PCbcSqzHdo6lOsHg6w0SGlpAIBJvPJPO+/C2Bq4XEMc4Frg4nwyJB5lu426Lz/NWN70tafC28/iAPMW2uRB6JUY+umHyuNgeX1hWqve8hpe8k9DIJdzvJBRzaRfqOme6g8RoMl56F0kCOihwmCLNDg0d3pvqIAnWYcQTa8CyuqmKdUfZrRAGq9zYbGIJiATutDkm9dC1HRd9lKTaddrQD4xDiQRJN7gr0hjb/AM4WP7I5eDLiDIjSSeI2EraNCrD6m2JzunQ9oTwmhOW9GYZWIiDBB3B2IO4VR3bqPOpgiLXaOh6x1VnUauEGDtHms+VOX4ZadAWKrB2x3WK7WYq2mdzB9Bc/otVWqaLjYz7fssF2gr6qgAMxc+rjP2hcyc3LvsJ6OsENC4yZTzT4v+6ko0iOLdei7zkox2Ck2xzpPgA8TvoOSrjDYcMaAFFhQJJgeyMIXLzZfqMalRzuyklrKSTZZ5jnuUGg9z6YPdzcGC5vWQODuPqm4TEahK9K7R4QPZIbqIk6dgZDgDYXi1ivN35X3TyRIbyDu306hacWZJ8JMSdvKk1WA803SfZMc6XAeYWjI6iyBVBsuHmf1XovZw/8bf5yvPGm/oV6F2ab4R6n+R0uuFk90Q4GowxRIQ+HRAXbw+0CXZwhJqTlwJwJFiKwaJJgDk7LxTtLmTsTiXVATpHhZAiGiR63W+7dZxDf6dh8dQX6hux+dljsHl94JAgblYMuS5aG1xRmMVhKh8RsTyLE+vVVxY9hkEg9efX1816JisCG6ZHmHHaIvb5WZzjBgA9Jt/OEUMrbpgNvszNSXOlxueSrHBZdAPiubWsItzyhqOE1mJA9VoabqTWd20OvAsB4nE3nkBNyz+Ij8EbdsIo04pkMddrbAfmd8bxcBAYLFN1s0mYtHNzFweeJVrXydtzJFo8p/wBrPf8AaNDpdbeDMGfJZcM4SvZryNxaDnYlopuqujXJ5DHG2lpB6D5spOzFSnVrQ68NLjMgzPXmCVQYxgktBLmi41XvCt8rxg76nDbDwCLSDbbzMWWiUFxYiOa5UX+Mweus4glt4GqHE7kESACD5GVp8i7I96Aaps0m0CHbRuSR53RnZai4+EsLYiCQBvf1m4W2p09IgJWLDz/YLNl46RDh8G1rQ1oAA+ikCfKQC3qCXRhbb7EAlC6AkUZQ1wQ+Lqw3z4RDnQFU5hieen7TKzZ8ijF/ctFZm+N8Gkc/dYEP11p4Lp9hsrftDmvA3IgeQO5PmVUZfh3uDu7bqebN2gE8mbAALmY1yyJsu7ZZ4aatQtZ+Fv43dJ/KPNWWgRpGwUGU4XuqIp/mMueZmXHcyjGsWjNleR/gcvSdoM0hE0x9V2nT5TmAkwkoFsXdpKfT5/RdRcQbAMPmMgat/v6Kq7TYNhbrYBqAJJJieIA5UdB4A9Rum4nGagAbj+Bc5Zn8h1Zk2ug8/sh6VUGoPVanNMoBaI+237rJvw5Y/wAuF04Z1ki4vsW1RaObdehdmqViZm/zC8/mQD6fReh9mR4Tc7m3G6wtXkiFE0dAooIejYKdq7eHoCQnJh6KQpjefVMbKR5p2iw7q2Oe8EBlPwAQCSWxIHuXBEsYHAhrGh877AAWAAPMpU8MdWIqGQTU0xsDsXOgkzckfKkezxtMaQRfg25l1lzJNpjJu2QY3ChlQNr6gIE7eHyF/NZfPKFOSGEkfaeqv8wpeHU8OIM6TPSOFRiiNRgWnZTlX/bAJezHZ4PcCRxf33Wyx+TUqFOWsa0bSAASXWF9zuflEdkMsDaesjf+BUHbKrWq1Wtphz6YkAtPg1BxkGOl7noiceSt/JsxOn+wLUbMCLNv5lVGPpzaPorjLsHUHiqyA0mAYJdM3JF4+9kPmlRrGk2njzWalF1Fkyy5OzF1cKS4+qNyRgbWaXbT6weDHsjsLg7EnmCSPyzNoV12RyHvsQzozxu9BYD3JW7m64maOpWeldnBqpB53d9hbbjZXKjoUg0ADgQnuW7HHhGgJy5OzhToXAuowRJlQp0oetViShlJJEIMZWgbrG59nJggc7ef+NvhWPaDN4BA9/0WGxNYkknlcTPl5T0FYLiXlzupJ+VcdmMc3TUAv/yaB7Nn9/hUNZxDXvG7WmPWLIL/AKfOe7EOEnTGojq7YH1glOx4vQ5FwdM9KbTg+qnpBJrNv9J39OZnp0QFklRhXabflOhPbAREOJJEeaSshiy62y4NxHKMqhmhgbHn5GFW1TBlctxp0EjUYZgfTvvEhZLPsvgzxz+60GW44OZaA6NuqdjKTXAk3njkcQnOVVJfATVmIw9WJafZehdjHl3JsAfosDmGELD6X9lt+w9Uhotu0fz4hNdOUX+Ra+xtqYv8okFB0XElFtXWwspjlETDfdTQo4sUyaKMIWTUeAbEuNpMGSYEcrrGH8sOhsHXGkajAhQ5tlgpvqd3UezVU1ENiAN+bX90LVqTsPXzXHclB7CkleiLMMU4zJ40gNAAj9FBluAl21ybKTQZkbzt/aPVaDsxhdVQE8An9lIXkkRaLvG0alPDBtENLjDfESIHJEc+qBy7LzRw+l0uJJ39bxPC0OKcAWtNpMDfn/CrszdJA6LoZY1/GgozajRmM08BKyOMwxc4uJ3/AIFu8xoHSSYsC336/ZZl/hG3UH1/ZYePFlNleygW2j185uPovRuw2S91R7xwh1SDHRo/D+/usn2eyfv67RfS3xO9Bx7mB8r1NjYEdFt8aFvkwW6Eo3uUhQ5N1tkwSQFcL4QuKe4GRska1rpMsyTaLSJqlcKqzHH6Wm9wD8qfEVTBJMfzhYzO85sQBvtP39FgzZmQq83xpc839fXp8KqrumwUjilh2WdVP4WA+6zYoOcqKGZrg3d0KLL1Kn05MnoArbsNkHcUiT/8jiZO4EWH0WdyTNH1cTFjqB/+rQZPzYL0nA0tLQP5K6GZ16F0MS1ZOxqckQnNWcoY0Sk5niFynErjirIPJHRJQAk3g/VJSyGVrUiLhCV6nldaBmFH9N3oJkv0EWjbVMwo8HkzKtTRqcJp6zEEyG6o22XLxwlaX3LKTAPh4MxBn6LQ16jdQcLtm8TB6/uqLHUQwNjWHch8fhMFpEAee4SoY5wZHE8J8tJoJMkzXBahqb6q57EuIp3gwI9IP7Qq6hiBHktFkWFGlrBA5Pn6occraS7JXyXuHxAALjEInD19QkLO5xjDShrQN56/KN7PY2WBpku3LpmSTK6WLP6/psBrRfAqJ6fK4Qui9rQCMpnVPxlwgiRbj3VO+kCdxa8X+B1V/nuGdqkXEaj0EcqqMRDQJN5HG5gSuHljcnYxoFfhmkiARG5J3P6BaPI8K9tN7qYaXx4dchtupF0JRwZOlnh/udF46T5rS4ClpYFr8fFUrZLpFfl2OruqVBVota1uz2vkO8mgiVHihqk+asMW7S2Byqw126TMmeOknf1hOn/q2SW9lNjXgX2+s73j2VJXAt0P0PVWeLiTFhcSeAl2ey0167Z/AzxO9NgPc/qsEE5yoo0/ZLKe6ohxHjf4j5D8o+Pur9caEiu3CChFRQFnFBVspi6EBiqs7JWeSjH8kRyrUQ1bEtaL+t+EytWi5P8APJZrNM7ESDt12JjYA7ndcmeXew3okzzOvD0/9vdY+pVLnEm5KdisaXGXGT9vIdNlBSYXmGj/AAlKMpsEcGFx0hGZhV7rDvgCwPupcJhtP6lVXanFnR3TBqc7p9l2MGFYo2+yJAP/AE4wrn4l74kBsE8AuMx9F6q0AD+e6z3ZLJf6WhpEF5gvnrCv2XF1nyPlKxlVo66oOE+mdlw28kmuPml0VR2q1DCoS4A2HJ+pRLnEoPH4ltNkk+I7BHGDk6RaRDis1aHkbQdklQOq+QPqkt39KirRZ4bHhtF1BxcPGKjXAahtBBBIPwVLgM0ZTq6yHadBYIAJuNMm4HVJJeYWWVxZCkxNUuMkkmAJNzAsJQ7Skkji21shPTf1Wv7HAkukyABC4kj8ZXniE+jvaNjTqJudJDeL25U3ZqrLdUyDAuIIMXHOxSSWjC7zP9wWaVqcEkl2kLKvOcIHx/NrhU1fJqgBLS2I4sfqkkubmgnJscukWWT4MBvmd1cPMQ1JJa8aShoB9gGYu/x7qlr1SDA6Re9wEkllze8hTmrJibTK2XZrLRSpT+Z/iPv+EfCSSnh+9gsuAuPK4kus+gQbEVVV1Kt11JcfzJMOJT5tjDIbIvaYJIkwI+Vhczxxc4i8N8I9AYPvZJJY4b7IwWhTdUPQDn9grbDOFNth/n1SSXc8bHFRuiIndiQ1rnHYSU3s3lmsnEvvqnSP7RMD3SSQ+TpaGwNS1kGev8CnphJJYypEtMcofF19KSSqXRZG7MA1jncgfH+VQveaklxufokkt3jr02RgwYfJdSSWwWf/2Q=="/>
          <p:cNvSpPr>
            <a:spLocks noChangeAspect="1" noChangeArrowheads="1"/>
          </p:cNvSpPr>
          <p:nvPr/>
        </p:nvSpPr>
        <p:spPr bwMode="auto">
          <a:xfrm>
            <a:off x="63500" y="-839788"/>
            <a:ext cx="2619375" cy="1743076"/>
          </a:xfrm>
          <a:prstGeom prst="rect">
            <a:avLst/>
          </a:prstGeom>
          <a:noFill/>
          <a:ln w="9525">
            <a:noFill/>
            <a:miter lim="800000"/>
            <a:headEnd/>
            <a:tailEnd/>
          </a:ln>
        </p:spPr>
        <p:txBody>
          <a:bodyPr/>
          <a:lstStyle/>
          <a:p>
            <a:endParaRPr lang="en-US" dirty="0">
              <a:latin typeface="Century Schoolbook" pitchFamily="18" charset="0"/>
            </a:endParaRPr>
          </a:p>
        </p:txBody>
      </p:sp>
      <p:pic>
        <p:nvPicPr>
          <p:cNvPr id="5126" name="Picture 6" descr="http://entnemdept.ufl.edu/creatures/veg/beetle/pepper_weevil02.jpg"/>
          <p:cNvPicPr>
            <a:picLocks noChangeAspect="1" noChangeArrowheads="1"/>
          </p:cNvPicPr>
          <p:nvPr/>
        </p:nvPicPr>
        <p:blipFill>
          <a:blip r:embed="rId3" cstate="print"/>
          <a:srcRect/>
          <a:stretch>
            <a:fillRect/>
          </a:stretch>
        </p:blipFill>
        <p:spPr bwMode="auto">
          <a:xfrm>
            <a:off x="495300" y="3581400"/>
            <a:ext cx="3924300" cy="2619375"/>
          </a:xfrm>
          <a:prstGeom prst="rect">
            <a:avLst/>
          </a:prstGeom>
          <a:noFill/>
          <a:ln w="9525">
            <a:noFill/>
            <a:miter lim="800000"/>
            <a:headEnd/>
            <a:tailEnd/>
          </a:ln>
        </p:spPr>
      </p:pic>
      <p:sp>
        <p:nvSpPr>
          <p:cNvPr id="5127" name="Rectangle 15"/>
          <p:cNvSpPr>
            <a:spLocks noChangeArrowheads="1"/>
          </p:cNvSpPr>
          <p:nvPr/>
        </p:nvSpPr>
        <p:spPr bwMode="auto">
          <a:xfrm>
            <a:off x="762000" y="5943600"/>
            <a:ext cx="3505200" cy="246063"/>
          </a:xfrm>
          <a:prstGeom prst="rect">
            <a:avLst/>
          </a:prstGeom>
          <a:noFill/>
          <a:ln w="9525">
            <a:noFill/>
            <a:miter lim="800000"/>
            <a:headEnd/>
            <a:tailEnd/>
          </a:ln>
        </p:spPr>
        <p:txBody>
          <a:bodyPr>
            <a:spAutoFit/>
          </a:bodyPr>
          <a:lstStyle/>
          <a:p>
            <a:r>
              <a:rPr lang="en-US" sz="1000" dirty="0">
                <a:latin typeface="Century Schoolbook" pitchFamily="18" charset="0"/>
              </a:rPr>
              <a:t>Photograph by: John L. </a:t>
            </a:r>
            <a:r>
              <a:rPr lang="en-US" sz="1000" dirty="0">
                <a:latin typeface="Century" pitchFamily="18" charset="0"/>
              </a:rPr>
              <a:t>Capinera</a:t>
            </a:r>
            <a:r>
              <a:rPr lang="en-US" sz="1000" dirty="0">
                <a:latin typeface="Century Schoolbook" pitchFamily="18" charset="0"/>
              </a:rPr>
              <a:t>, University of Florida</a:t>
            </a:r>
          </a:p>
        </p:txBody>
      </p:sp>
      <p:pic>
        <p:nvPicPr>
          <p:cNvPr id="17" name="Picture 2" descr="aborted bell peppers"/>
          <p:cNvPicPr>
            <a:picLocks noChangeAspect="1" noChangeArrowheads="1"/>
          </p:cNvPicPr>
          <p:nvPr/>
        </p:nvPicPr>
        <p:blipFill>
          <a:blip r:embed="rId4" cstate="print"/>
          <a:srcRect/>
          <a:stretch>
            <a:fillRect/>
          </a:stretch>
        </p:blipFill>
        <p:spPr>
          <a:xfrm>
            <a:off x="533400" y="457200"/>
            <a:ext cx="3889375" cy="2878138"/>
          </a:xfrm>
          <a:prstGeom prst="rect">
            <a:avLst/>
          </a:prstGeom>
          <a:ln>
            <a:noFill/>
          </a:ln>
          <a:effectLst>
            <a:outerShdw blurRad="292100" dist="139700" dir="2700000" algn="tl" rotWithShape="0">
              <a:srgbClr val="333333">
                <a:alpha val="65000"/>
              </a:srgbClr>
            </a:outerShdw>
          </a:effectLst>
        </p:spPr>
      </p:pic>
      <p:sp>
        <p:nvSpPr>
          <p:cNvPr id="5129" name="TextBox 17"/>
          <p:cNvSpPr txBox="1">
            <a:spLocks noChangeArrowheads="1"/>
          </p:cNvSpPr>
          <p:nvPr/>
        </p:nvSpPr>
        <p:spPr bwMode="auto">
          <a:xfrm>
            <a:off x="533400" y="3048000"/>
            <a:ext cx="3810000" cy="246063"/>
          </a:xfrm>
          <a:prstGeom prst="rect">
            <a:avLst/>
          </a:prstGeom>
          <a:noFill/>
          <a:ln w="9525">
            <a:noFill/>
            <a:miter lim="800000"/>
            <a:headEnd/>
            <a:tailEnd/>
          </a:ln>
        </p:spPr>
        <p:txBody>
          <a:bodyPr>
            <a:spAutoFit/>
          </a:bodyPr>
          <a:lstStyle/>
          <a:p>
            <a:r>
              <a:rPr lang="en-US" sz="1000" b="1" dirty="0">
                <a:solidFill>
                  <a:schemeClr val="bg1"/>
                </a:solidFill>
                <a:latin typeface="Century" pitchFamily="18" charset="0"/>
              </a:rPr>
              <a:t>Photograph by: Joseph Ingerson-Mahar, Rutgers University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9019E36-427A-4370-87BF-3AF8CF219533}" type="datetime1">
              <a:rPr/>
              <a:pPr>
                <a:defRPr/>
              </a:pPr>
              <a:t>2/3/2013</a:t>
            </a:fld>
            <a:endParaRPr dirty="0"/>
          </a:p>
        </p:txBody>
      </p:sp>
      <p:sp>
        <p:nvSpPr>
          <p:cNvPr id="5" name="Slide Number Placeholder 4"/>
          <p:cNvSpPr>
            <a:spLocks noGrp="1"/>
          </p:cNvSpPr>
          <p:nvPr>
            <p:ph type="sldNum" sz="quarter" idx="12"/>
          </p:nvPr>
        </p:nvSpPr>
        <p:spPr/>
        <p:txBody>
          <a:bodyPr/>
          <a:lstStyle/>
          <a:p>
            <a:pPr>
              <a:defRPr/>
            </a:pPr>
            <a:fld id="{D4391A20-FFD2-41C6-9D7D-D513B475FA37}" type="slidenum">
              <a:rPr/>
              <a:pPr>
                <a:defRPr/>
              </a:pPr>
              <a:t>4</a:t>
            </a:fld>
            <a:endParaRPr dirty="0"/>
          </a:p>
        </p:txBody>
      </p:sp>
      <p:pic>
        <p:nvPicPr>
          <p:cNvPr id="6148" name="Picture 2" descr="pepper weevil, Anthonomus eugenii  (Coleoptera: Curculionidae) - 5411089"/>
          <p:cNvPicPr>
            <a:picLocks noChangeAspect="1" noChangeArrowheads="1"/>
          </p:cNvPicPr>
          <p:nvPr/>
        </p:nvPicPr>
        <p:blipFill>
          <a:blip r:embed="rId3" cstate="print"/>
          <a:srcRect/>
          <a:stretch>
            <a:fillRect/>
          </a:stretch>
        </p:blipFill>
        <p:spPr bwMode="auto">
          <a:xfrm>
            <a:off x="533400" y="3657600"/>
            <a:ext cx="3657600" cy="2752725"/>
          </a:xfrm>
          <a:prstGeom prst="rect">
            <a:avLst/>
          </a:prstGeom>
          <a:noFill/>
          <a:ln w="9525">
            <a:noFill/>
            <a:miter lim="800000"/>
            <a:headEnd/>
            <a:tailEnd/>
          </a:ln>
        </p:spPr>
      </p:pic>
      <p:pic>
        <p:nvPicPr>
          <p:cNvPr id="6149" name="Picture 6" descr="Weevil_0734 - Anthonomus eugenii"/>
          <p:cNvPicPr>
            <a:picLocks noChangeAspect="1" noChangeArrowheads="1"/>
          </p:cNvPicPr>
          <p:nvPr/>
        </p:nvPicPr>
        <p:blipFill>
          <a:blip r:embed="rId4" cstate="print"/>
          <a:srcRect/>
          <a:stretch>
            <a:fillRect/>
          </a:stretch>
        </p:blipFill>
        <p:spPr bwMode="auto">
          <a:xfrm>
            <a:off x="533400" y="381000"/>
            <a:ext cx="3644900" cy="2590800"/>
          </a:xfrm>
          <a:prstGeom prst="rect">
            <a:avLst/>
          </a:prstGeom>
          <a:noFill/>
          <a:ln w="9525">
            <a:noFill/>
            <a:miter lim="800000"/>
            <a:headEnd/>
            <a:tailEnd/>
          </a:ln>
        </p:spPr>
      </p:pic>
      <p:sp>
        <p:nvSpPr>
          <p:cNvPr id="6150" name="Rectangle 9"/>
          <p:cNvSpPr>
            <a:spLocks noChangeArrowheads="1"/>
          </p:cNvSpPr>
          <p:nvPr/>
        </p:nvSpPr>
        <p:spPr bwMode="auto">
          <a:xfrm>
            <a:off x="2209800" y="2743200"/>
            <a:ext cx="2038350" cy="246063"/>
          </a:xfrm>
          <a:prstGeom prst="rect">
            <a:avLst/>
          </a:prstGeom>
          <a:noFill/>
          <a:ln w="9525">
            <a:noFill/>
            <a:miter lim="800000"/>
            <a:headEnd/>
            <a:tailEnd/>
          </a:ln>
        </p:spPr>
        <p:txBody>
          <a:bodyPr wrap="none">
            <a:spAutoFit/>
          </a:bodyPr>
          <a:lstStyle/>
          <a:p>
            <a:r>
              <a:rPr lang="en-US" sz="1000" dirty="0">
                <a:latin typeface="Century" pitchFamily="18" charset="0"/>
              </a:rPr>
              <a:t>bugguide.net/node/view/184395</a:t>
            </a:r>
          </a:p>
        </p:txBody>
      </p:sp>
      <p:sp>
        <p:nvSpPr>
          <p:cNvPr id="6151" name="TextBox 10"/>
          <p:cNvSpPr txBox="1">
            <a:spLocks noChangeArrowheads="1"/>
          </p:cNvSpPr>
          <p:nvPr/>
        </p:nvSpPr>
        <p:spPr bwMode="auto">
          <a:xfrm>
            <a:off x="457200" y="6096000"/>
            <a:ext cx="3200400" cy="246063"/>
          </a:xfrm>
          <a:prstGeom prst="rect">
            <a:avLst/>
          </a:prstGeom>
          <a:noFill/>
          <a:ln w="9525">
            <a:noFill/>
            <a:miter lim="800000"/>
            <a:headEnd/>
            <a:tailEnd/>
          </a:ln>
        </p:spPr>
        <p:txBody>
          <a:bodyPr>
            <a:spAutoFit/>
          </a:bodyPr>
          <a:lstStyle/>
          <a:p>
            <a:r>
              <a:rPr lang="en-US" sz="1000" dirty="0">
                <a:latin typeface="Century" pitchFamily="18" charset="0"/>
              </a:rPr>
              <a:t>Juliana Cardona-Duque, University of Puerto Rico</a:t>
            </a:r>
          </a:p>
        </p:txBody>
      </p:sp>
      <p:sp>
        <p:nvSpPr>
          <p:cNvPr id="17" name="TextBox 16"/>
          <p:cNvSpPr txBox="1"/>
          <p:nvPr/>
        </p:nvSpPr>
        <p:spPr>
          <a:xfrm>
            <a:off x="4343400" y="533400"/>
            <a:ext cx="4419600" cy="6370638"/>
          </a:xfrm>
          <a:prstGeom prst="rect">
            <a:avLst/>
          </a:prstGeom>
          <a:noFill/>
        </p:spPr>
        <p:txBody>
          <a:bodyPr>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What does pepper weevil</a:t>
            </a:r>
          </a:p>
          <a:p>
            <a:pPr algn="ctr" fontAlgn="auto">
              <a:spcBef>
                <a:spcPts val="0"/>
              </a:spcBef>
              <a:spcAft>
                <a:spcPts val="0"/>
              </a:spcAft>
              <a:defRPr/>
            </a:pPr>
            <a:r>
              <a:rPr lang="en-US" sz="2400" b="1" dirty="0">
                <a:solidFill>
                  <a:schemeClr val="accent6">
                    <a:lumMod val="50000"/>
                  </a:schemeClr>
                </a:solidFill>
                <a:latin typeface="Century" pitchFamily="18" charset="0"/>
                <a:cs typeface="+mn-cs"/>
              </a:rPr>
              <a:t> look like?</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 Body	Oval, arched</a:t>
            </a:r>
          </a:p>
          <a:p>
            <a:pPr fontAlgn="auto">
              <a:spcBef>
                <a:spcPts val="0"/>
              </a:spcBef>
              <a:spcAft>
                <a:spcPts val="0"/>
              </a:spcAft>
              <a:buFont typeface="Arial" pitchFamily="34" charset="0"/>
              <a:buChar char="•"/>
              <a:defRPr/>
            </a:pPr>
            <a:r>
              <a:rPr lang="en-US" dirty="0">
                <a:latin typeface="Century" pitchFamily="18" charset="0"/>
                <a:cs typeface="+mn-cs"/>
              </a:rPr>
              <a:t> Size	2.0-3.5mm (1/8 in)</a:t>
            </a:r>
          </a:p>
          <a:p>
            <a:pPr fontAlgn="auto">
              <a:spcBef>
                <a:spcPts val="0"/>
              </a:spcBef>
              <a:spcAft>
                <a:spcPts val="0"/>
              </a:spcAft>
              <a:buFont typeface="Arial" pitchFamily="34" charset="0"/>
              <a:buChar char="•"/>
              <a:defRPr/>
            </a:pPr>
            <a:r>
              <a:rPr lang="en-US" dirty="0">
                <a:latin typeface="Century" pitchFamily="18" charset="0"/>
                <a:cs typeface="+mn-cs"/>
              </a:rPr>
              <a:t> Color	Reddish-brown to black</a:t>
            </a:r>
          </a:p>
          <a:p>
            <a:pPr fontAlgn="auto">
              <a:spcBef>
                <a:spcPts val="0"/>
              </a:spcBef>
              <a:spcAft>
                <a:spcPts val="0"/>
              </a:spcAft>
              <a:buFont typeface="Arial" pitchFamily="34" charset="0"/>
              <a:buChar char="•"/>
              <a:defRPr/>
            </a:pPr>
            <a:r>
              <a:rPr lang="en-US" dirty="0">
                <a:latin typeface="Century" pitchFamily="18" charset="0"/>
                <a:cs typeface="+mn-cs"/>
              </a:rPr>
              <a:t> Tibia	Bottom 2/3 orangey to red</a:t>
            </a:r>
          </a:p>
          <a:p>
            <a:pPr fontAlgn="auto">
              <a:spcBef>
                <a:spcPts val="0"/>
              </a:spcBef>
              <a:spcAft>
                <a:spcPts val="0"/>
              </a:spcAft>
              <a:buFont typeface="Arial" pitchFamily="34" charset="0"/>
              <a:buChar char="•"/>
              <a:defRPr/>
            </a:pPr>
            <a:r>
              <a:rPr lang="en-US" dirty="0">
                <a:latin typeface="Century" pitchFamily="18" charset="0"/>
                <a:cs typeface="+mn-cs"/>
              </a:rPr>
              <a:t> Snout	Stout, longer than 	head/prothorax</a:t>
            </a:r>
          </a:p>
          <a:p>
            <a:pPr fontAlgn="auto">
              <a:spcBef>
                <a:spcPts val="0"/>
              </a:spcBef>
              <a:spcAft>
                <a:spcPts val="0"/>
              </a:spcAft>
              <a:buFont typeface="Arial" pitchFamily="34" charset="0"/>
              <a:buChar char="•"/>
              <a:defRPr/>
            </a:pPr>
            <a:r>
              <a:rPr lang="en-US" dirty="0">
                <a:latin typeface="Century" pitchFamily="18" charset="0"/>
                <a:cs typeface="+mn-cs"/>
              </a:rPr>
              <a:t> Antennae  Long, thin, elbowed, 	clubbed</a:t>
            </a:r>
          </a:p>
          <a:p>
            <a:pPr fontAlgn="auto">
              <a:spcBef>
                <a:spcPts val="0"/>
              </a:spcBef>
              <a:spcAft>
                <a:spcPts val="0"/>
              </a:spcAft>
              <a:buFont typeface="Arial" pitchFamily="34" charset="0"/>
              <a:buChar char="•"/>
              <a:defRPr/>
            </a:pPr>
            <a:r>
              <a:rPr lang="en-US" dirty="0">
                <a:latin typeface="Century" pitchFamily="18" charset="0"/>
                <a:cs typeface="+mn-cs"/>
              </a:rPr>
              <a:t> Hair-like scale Clumped, pattern  	uneven</a:t>
            </a:r>
          </a:p>
          <a:p>
            <a:pPr fontAlgn="auto">
              <a:spcBef>
                <a:spcPts val="0"/>
              </a:spcBef>
              <a:spcAft>
                <a:spcPts val="0"/>
              </a:spcAft>
              <a:buFont typeface="Arial" pitchFamily="34" charset="0"/>
              <a:buChar char="•"/>
              <a:defRPr/>
            </a:pPr>
            <a:r>
              <a:rPr lang="en-US" dirty="0">
                <a:latin typeface="Century" pitchFamily="18" charset="0"/>
                <a:cs typeface="+mn-cs"/>
              </a:rPr>
              <a:t> Spur	Underside of femora</a:t>
            </a:r>
          </a:p>
          <a:p>
            <a:pPr fontAlgn="auto">
              <a:spcBef>
                <a:spcPts val="0"/>
              </a:spcBef>
              <a:spcAft>
                <a:spcPts val="0"/>
              </a:spcAft>
              <a:buFont typeface="Arial" pitchFamily="34" charset="0"/>
              <a:buChar char="•"/>
              <a:defRPr/>
            </a:pPr>
            <a:endParaRPr lang="en-US" dirty="0">
              <a:latin typeface="Century" pitchFamily="18" charset="0"/>
              <a:cs typeface="+mn-cs"/>
            </a:endParaRPr>
          </a:p>
          <a:p>
            <a:pPr fontAlgn="auto">
              <a:spcBef>
                <a:spcPts val="0"/>
              </a:spcBef>
              <a:spcAft>
                <a:spcPts val="0"/>
              </a:spcAft>
              <a:defRPr/>
            </a:pPr>
            <a:r>
              <a:rPr lang="en-US" b="1" dirty="0">
                <a:solidFill>
                  <a:schemeClr val="accent6">
                    <a:lumMod val="50000"/>
                  </a:schemeClr>
                </a:solidFill>
                <a:latin typeface="Century" pitchFamily="18" charset="0"/>
                <a:cs typeface="+mn-cs"/>
              </a:rPr>
              <a:t>Of note:</a:t>
            </a:r>
          </a:p>
          <a:p>
            <a:pPr fontAlgn="auto">
              <a:spcBef>
                <a:spcPts val="0"/>
              </a:spcBef>
              <a:spcAft>
                <a:spcPts val="0"/>
              </a:spcAft>
              <a:defRPr/>
            </a:pPr>
            <a:endParaRPr lang="en-US" b="1" dirty="0">
              <a:solidFill>
                <a:schemeClr val="accent6">
                  <a:lumMod val="50000"/>
                </a:schemeClr>
              </a:solidFill>
              <a:latin typeface="Century" pitchFamily="18" charset="0"/>
              <a:cs typeface="+mn-cs"/>
            </a:endParaRPr>
          </a:p>
          <a:p>
            <a:pPr fontAlgn="auto">
              <a:spcBef>
                <a:spcPts val="0"/>
              </a:spcBef>
              <a:spcAft>
                <a:spcPts val="0"/>
              </a:spcAft>
              <a:buFont typeface="Arial" pitchFamily="34" charset="0"/>
              <a:buChar char="•"/>
              <a:defRPr/>
            </a:pPr>
            <a:r>
              <a:rPr lang="en-US" dirty="0">
                <a:latin typeface="Century" pitchFamily="18" charset="0"/>
                <a:cs typeface="+mn-cs"/>
              </a:rPr>
              <a:t>Plays dead</a:t>
            </a:r>
          </a:p>
          <a:p>
            <a:pPr fontAlgn="auto">
              <a:spcBef>
                <a:spcPts val="0"/>
              </a:spcBef>
              <a:spcAft>
                <a:spcPts val="0"/>
              </a:spcAft>
              <a:buFont typeface="Arial" pitchFamily="34" charset="0"/>
              <a:buChar char="•"/>
              <a:defRPr/>
            </a:pPr>
            <a:r>
              <a:rPr lang="en-US" dirty="0">
                <a:latin typeface="Century" pitchFamily="18" charset="0"/>
                <a:cs typeface="+mn-cs"/>
              </a:rPr>
              <a:t>Not a regulated pest	</a:t>
            </a: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defRPr/>
            </a:pPr>
            <a:endParaRPr lang="en-US" dirty="0">
              <a:latin typeface="Century" pitchFamily="18" charset="0"/>
              <a:cs typeface="+mn-cs"/>
            </a:endParaRPr>
          </a:p>
          <a:p>
            <a:pPr fontAlgn="auto">
              <a:spcBef>
                <a:spcPts val="0"/>
              </a:spcBef>
              <a:spcAft>
                <a:spcPts val="0"/>
              </a:spcAft>
              <a:defRPr/>
            </a:pPr>
            <a:r>
              <a:rPr lang="en-US" dirty="0">
                <a:latin typeface="Century" pitchFamily="18" charset="0"/>
                <a:cs typeface="+mn-cs"/>
              </a:rPr>
              <a:t>	</a:t>
            </a:r>
          </a:p>
        </p:txBody>
      </p:sp>
      <p:pic>
        <p:nvPicPr>
          <p:cNvPr id="6153" name="Picture 4" descr="C:\Users\Owner\Pictures\Adobe\Digital Camera Photos\2013-01-06-2320-41\DSCN1026.JPG"/>
          <p:cNvPicPr>
            <a:picLocks noChangeAspect="1" noChangeArrowheads="1"/>
          </p:cNvPicPr>
          <p:nvPr/>
        </p:nvPicPr>
        <p:blipFill>
          <a:blip r:embed="rId5" cstate="print"/>
          <a:srcRect l="62489" t="43636" r="3310" b="47636"/>
          <a:stretch>
            <a:fillRect/>
          </a:stretch>
        </p:blipFill>
        <p:spPr bwMode="auto">
          <a:xfrm>
            <a:off x="6858000" y="5334000"/>
            <a:ext cx="1905000" cy="103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BF47A0BA-6FCD-4830-B478-36A9A98E5D9E}" type="slidenum">
              <a:rPr/>
              <a:pPr>
                <a:defRPr/>
              </a:pPr>
              <a:t>5</a:t>
            </a:fld>
            <a:endParaRPr dirty="0"/>
          </a:p>
        </p:txBody>
      </p:sp>
      <p:sp>
        <p:nvSpPr>
          <p:cNvPr id="6" name="Rectangle 5"/>
          <p:cNvSpPr/>
          <p:nvPr/>
        </p:nvSpPr>
        <p:spPr>
          <a:xfrm>
            <a:off x="3429000" y="457200"/>
            <a:ext cx="2316163" cy="461963"/>
          </a:xfrm>
          <a:prstGeom prst="rect">
            <a:avLst/>
          </a:prstGeom>
        </p:spPr>
        <p:txBody>
          <a:bodyPr wrap="none">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Recent History</a:t>
            </a:r>
          </a:p>
        </p:txBody>
      </p:sp>
      <p:sp>
        <p:nvSpPr>
          <p:cNvPr id="7" name="TextBox 6"/>
          <p:cNvSpPr txBox="1"/>
          <p:nvPr/>
        </p:nvSpPr>
        <p:spPr>
          <a:xfrm>
            <a:off x="609600" y="1143000"/>
            <a:ext cx="7924800" cy="5632450"/>
          </a:xfrm>
          <a:prstGeom prst="rect">
            <a:avLst/>
          </a:prstGeom>
          <a:noFill/>
        </p:spPr>
        <p:txBody>
          <a:bodyPr>
            <a:spAutoFit/>
          </a:bodyPr>
          <a:lstStyle/>
          <a:p>
            <a:pPr algn="ctr" fontAlgn="auto">
              <a:spcBef>
                <a:spcPts val="0"/>
              </a:spcBef>
              <a:spcAft>
                <a:spcPts val="0"/>
              </a:spcAft>
              <a:defRPr/>
            </a:pPr>
            <a:r>
              <a:rPr lang="en-US" sz="2000" dirty="0">
                <a:latin typeface="Century" pitchFamily="18" charset="0"/>
                <a:cs typeface="+mn-cs"/>
              </a:rPr>
              <a:t>Pepper weevil (pw) found in 2004, 2006, 2007, 2008, 2009, 2010</a:t>
            </a:r>
          </a:p>
          <a:p>
            <a:pPr fontAlgn="auto">
              <a:spcBef>
                <a:spcPts val="0"/>
              </a:spcBef>
              <a:spcAft>
                <a:spcPts val="0"/>
              </a:spcAft>
              <a:defRPr/>
            </a:pPr>
            <a:endParaRPr lang="en-US" sz="2000" dirty="0">
              <a:latin typeface="Century" pitchFamily="18" charset="0"/>
              <a:cs typeface="+mn-cs"/>
            </a:endParaRPr>
          </a:p>
          <a:p>
            <a:pPr algn="ctr" fontAlgn="auto">
              <a:spcBef>
                <a:spcPts val="0"/>
              </a:spcBef>
              <a:spcAft>
                <a:spcPts val="0"/>
              </a:spcAft>
              <a:defRPr/>
            </a:pPr>
            <a:r>
              <a:rPr lang="en-US" sz="2000" b="1" dirty="0">
                <a:solidFill>
                  <a:schemeClr val="accent6">
                    <a:lumMod val="50000"/>
                  </a:schemeClr>
                </a:solidFill>
                <a:latin typeface="Century" pitchFamily="18" charset="0"/>
                <a:cs typeface="+mn-cs"/>
              </a:rPr>
              <a:t>2011 summer and winter</a:t>
            </a:r>
          </a:p>
          <a:p>
            <a:pPr fontAlgn="auto">
              <a:spcBef>
                <a:spcPts val="0"/>
              </a:spcBef>
              <a:spcAft>
                <a:spcPts val="0"/>
              </a:spcAft>
              <a:defRPr/>
            </a:pPr>
            <a:r>
              <a:rPr lang="en-US" sz="2000" dirty="0">
                <a:latin typeface="Century" pitchFamily="18" charset="0"/>
                <a:cs typeface="+mn-cs"/>
              </a:rPr>
              <a:t>	</a:t>
            </a:r>
          </a:p>
          <a:p>
            <a:pPr fontAlgn="auto">
              <a:spcBef>
                <a:spcPts val="0"/>
              </a:spcBef>
              <a:spcAft>
                <a:spcPts val="0"/>
              </a:spcAft>
              <a:defRPr/>
            </a:pPr>
            <a:r>
              <a:rPr lang="en-US" sz="2000" dirty="0">
                <a:latin typeface="Century" pitchFamily="18" charset="0"/>
                <a:cs typeface="+mn-cs"/>
              </a:rPr>
              <a:t>In July mounted traps and found pw at two Atlantic County farms and a Gloucester County farm.</a:t>
            </a:r>
          </a:p>
          <a:p>
            <a:pPr fontAlgn="auto">
              <a:spcBef>
                <a:spcPts val="0"/>
              </a:spcBef>
              <a:spcAft>
                <a:spcPts val="0"/>
              </a:spcAft>
              <a:defRPr/>
            </a:pPr>
            <a:endParaRPr lang="en-US" sz="2000" dirty="0">
              <a:latin typeface="Century" pitchFamily="18" charset="0"/>
              <a:cs typeface="+mn-cs"/>
            </a:endParaRPr>
          </a:p>
          <a:p>
            <a:pPr fontAlgn="auto">
              <a:spcBef>
                <a:spcPts val="0"/>
              </a:spcBef>
              <a:spcAft>
                <a:spcPts val="0"/>
              </a:spcAft>
              <a:defRPr/>
            </a:pPr>
            <a:r>
              <a:rPr lang="en-US" sz="2000" dirty="0">
                <a:latin typeface="Century" pitchFamily="18" charset="0"/>
                <a:cs typeface="+mn-cs"/>
              </a:rPr>
              <a:t>Monitored fields at all three throughout the rest of 2011, including after fields plowed under.  Then continued through the winter. Last pw found on 12/6/2011.</a:t>
            </a:r>
          </a:p>
          <a:p>
            <a:pPr fontAlgn="auto">
              <a:spcBef>
                <a:spcPts val="0"/>
              </a:spcBef>
              <a:spcAft>
                <a:spcPts val="0"/>
              </a:spcAft>
              <a:defRPr/>
            </a:pPr>
            <a:endParaRPr lang="en-US" sz="2000" dirty="0">
              <a:latin typeface="Century" pitchFamily="18" charset="0"/>
              <a:cs typeface="+mn-cs"/>
            </a:endParaRPr>
          </a:p>
          <a:p>
            <a:pPr algn="ctr" fontAlgn="auto">
              <a:spcBef>
                <a:spcPts val="0"/>
              </a:spcBef>
              <a:spcAft>
                <a:spcPts val="0"/>
              </a:spcAft>
              <a:defRPr/>
            </a:pPr>
            <a:r>
              <a:rPr lang="en-US" sz="2000" b="1" dirty="0">
                <a:solidFill>
                  <a:schemeClr val="accent6">
                    <a:lumMod val="50000"/>
                  </a:schemeClr>
                </a:solidFill>
                <a:latin typeface="Century" pitchFamily="18" charset="0"/>
                <a:cs typeface="+mn-cs"/>
              </a:rPr>
              <a:t>2012 spring</a:t>
            </a:r>
          </a:p>
          <a:p>
            <a:pPr algn="ctr" fontAlgn="auto">
              <a:spcBef>
                <a:spcPts val="0"/>
              </a:spcBef>
              <a:spcAft>
                <a:spcPts val="0"/>
              </a:spcAft>
              <a:defRPr/>
            </a:pPr>
            <a:endParaRPr lang="en-US" sz="2000" b="1" dirty="0">
              <a:solidFill>
                <a:schemeClr val="accent6">
                  <a:lumMod val="50000"/>
                </a:schemeClr>
              </a:solidFill>
              <a:latin typeface="Century" pitchFamily="18" charset="0"/>
              <a:cs typeface="+mn-cs"/>
            </a:endParaRPr>
          </a:p>
          <a:p>
            <a:pPr fontAlgn="auto">
              <a:spcBef>
                <a:spcPts val="0"/>
              </a:spcBef>
              <a:spcAft>
                <a:spcPts val="0"/>
              </a:spcAft>
              <a:defRPr/>
            </a:pPr>
            <a:r>
              <a:rPr lang="en-US" sz="2000" dirty="0">
                <a:latin typeface="Century" pitchFamily="18" charset="0"/>
                <a:cs typeface="+mn-cs"/>
              </a:rPr>
              <a:t>Added an unaffected fourth farm in Salem County. Monitored all the greenhouses and the fields being readied for 2012 at all four.  Requested  and received partnership grant from NE SARE (Northeast Sustainable Agriculture Research and Education).</a:t>
            </a:r>
          </a:p>
          <a:p>
            <a:pPr fontAlgn="auto">
              <a:spcBef>
                <a:spcPts val="0"/>
              </a:spcBef>
              <a:spcAft>
                <a:spcPts val="0"/>
              </a:spcAft>
              <a:defRPr/>
            </a:pPr>
            <a:endParaRPr lang="en-US" sz="2000" dirty="0">
              <a:latin typeface="Century" pitchFamily="18"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9019E36-427A-4370-87BF-3AF8CF219533}" type="datetime1">
              <a:rPr/>
              <a:pPr>
                <a:defRPr/>
              </a:pPr>
              <a:t>2/3/2013</a:t>
            </a:fld>
            <a:endParaRPr dirty="0"/>
          </a:p>
        </p:txBody>
      </p:sp>
      <p:sp>
        <p:nvSpPr>
          <p:cNvPr id="5" name="Slide Number Placeholder 4"/>
          <p:cNvSpPr>
            <a:spLocks noGrp="1"/>
          </p:cNvSpPr>
          <p:nvPr>
            <p:ph type="sldNum" sz="quarter" idx="12"/>
          </p:nvPr>
        </p:nvSpPr>
        <p:spPr/>
        <p:txBody>
          <a:bodyPr/>
          <a:lstStyle/>
          <a:p>
            <a:pPr>
              <a:defRPr/>
            </a:pPr>
            <a:fld id="{38DC0F7D-E68A-449F-9561-0D95CEC8EC6A}" type="slidenum">
              <a:rPr/>
              <a:pPr>
                <a:defRPr/>
              </a:pPr>
              <a:t>6</a:t>
            </a:fld>
            <a:endParaRPr dirty="0"/>
          </a:p>
        </p:txBody>
      </p:sp>
      <p:sp>
        <p:nvSpPr>
          <p:cNvPr id="8196" name="AutoShape 4" descr="data:image/jpeg;base64,/9j/4AAQSkZJRgABAQAAAQABAAD/2wCEAAkGBhQSERQTExQUFRQUGBcVFxcUGBQUFxUYFRUVFBQYGBcXHCYeFxolGhQVHy8gIycpLCwsFx4xNTAqNSYrLCkBCQoKDgwOGg8PGikkHSQsLCksLCwsLCwsLiosLCksLCwsLCwpKSkpKSwsLCwsKSkpKSwpKSwsKSksKSkpKSwsLP/AABEIALcBEwMBIgACEQEDEQH/xAAbAAABBQEBAAAAAAAAAAAAAAAEAAIDBQYBB//EADkQAAEDAgUBBwIFBAEEAwAAAAEAAhEDIQQFEjFBUQYTImFxgZGhsTJCwdHwFFLh8SMHFXLCM4Ky/8QAGgEAAgMBAQAAAAAAAAAAAAAAAgMAAQQFBv/EACoRAAICAgIBAwMDBQAAAAAAAAABAhEDIRIxBCIyQRNRYQVxgRQjQlLw/9oADAMBAAIRAxEAPwCUAknopKosBCnayF0Igiv0Kdn2+Vx1G+661sAwrso7qm8JMp2UjYXYuoWdp04UoChrBOwr9VkLIMqM3hRObCLxFZtMajAH8+VR4jMy8+AQOp3+EE80cfuKbLF2Jja6cMazlwB/nRVIoF34iT7lFUsGOiwZP1FL2oGwujjR/cCpGYm/khzgvJc/py3a32+EuH6mv8kGmyyY+RKZXqXCGZiDs4KTvT0XSx5IzVxeiNj6jt97qDXbkqRsm6lNxYXTSFdUtdMFRHf0UzKTcrgSTZS0VRV4zFECAqasS4q5zPCXs5VjMOdiglNF0cwdC63WQ5VEPcLDbz6Kr7Odny6HvEM3HE+fot1h6BMWgDjp5rm+T5Lf9uASjSskoUuSjGiAuMZaelh6lR16sDy/n+0hRUFZZV5/WimW9SBHuJ+yydfLuR8K8x9fUfSfrH6BV7nQun4yagCyqZSg33RApBSG7l2I81obZEEUcMIkqdlEBdoiyT3hUQirYfoo20+tlISpJkKyA+g9AurulcUssBbWgXUDq8wAu69pUb2jUCEQFhIaCUysAB6pGoJlcqNm6lEsfTanVJAEJjQImUPVxgB3VaLCjTJUJxIpgnomPzURuq6tUNRwA/CL+6RmyrHBsobVqurO1O9hwEZh8IicBlpdsNzH0k/RabA5GOfsvPTyTyvRXGzP0sGiWYdapmQsO4+qIo5G0flBSv6TPINJIyRoGNiuHDLctytsfhCGxOUNPEeik/AzRVhJoxFbCJYVn5Xex6haHFZSWz0VZXwfyk+N5c/FyVL+RqxcloHFIDcgepAT6eH+iHxdCm5p1tE2A6zMD9UFTrOoglr/AAgTpdJbIi3qRMRHC9LLylF76ey44eUbRfNag8fWA2QzsykU6jS8AmHNdAFzFht1QONxBcJHP83Vwzxn0DLFKIPWlxVxk/Z3vIe6zP8A9eQXOznZo1B3lUHR+Vuxf5/+K3mFwkASIjYcD2WfLlbfGAPwQ0sNtawsB+6Op0+PcppMevCY3EgCx9/usseMJbI1ZLiKgFuBv6qtxeI3J2H8A9U6tUPp+g/cqizHMwDpGw3I5KPEnnnXwC9DK7hN0G+pBQ+Jx+o9Aha9cxYrtRVaAbCzUv8AsuurWhVIqneURRqeUo6ImW1HEcQp++Hkq2nWOyk72BKGiWHi4THlCU8aRc7LpxQdP0UolonFfySVbrdwUlfEu0QCnCe5dIXKjxxwiAB6jgo62YQbILHYmDZCsM7oJOiyavmTz5QojWLt051Kdt00BLssdSErTZJkheNUWPQwTIMEdRKpsrwjnmwJi9hO3XyXomEbDRuXEAQCCT1iLDhcrypfUnxJRFhaPdANOwgwRN/Q+pT8XmLqbO8Y3Vou5nLmfm0+YsR6Hqpq2Bg7m/D4kRaJjxWPCrsfnbcOCSRrIIaIMuMQPS8XUx4OC2FZaZN2ooV/w1AHf2v8LvQA7+y0NN4K8oyXsPWrDU+KbTcSLmeg4HqtnkXZR+HM/wBQ9wO7CPCfO8wfRasU5dUU0jVhNqBRtkLtM3utl/cAZVwwIVBjsBBWnlV+MfTMtL26hxIkey5X6l4Mc8LWmh+HI4s85zxoa4B0hrtiOHD/AGqyi90Oa6HCWkEfmuPg2WzzjIf6ljmNIncGQQCObLO5f2VqtkOLTfjVAgnmFgwTf0VHItrSNcffrolw+Ta2aiAORyfMKOtQDSzWJ0iOmoSLGOQtFk9BwD6b9iZBsfI3Ckr5UQ4SAWnaRMWRKDSTQxzTdMlybNWOOkWeBMOj8IA2jf0hXIq/4WNzXCvpuDqZgtMjSAPI24sY90ZlPaI3bUHiAJDtgQI3HWJ+FayODp9GeeK1cS6xRO0STv8A58lBh6Xij3P6D9UsKS8mo7Y7cTFrQpa1ZtO5sGiTPpZHzjOKa+RDTAc9xgpU3GfEbDrJEfufpysNVqOmd1bZvizWM7DgfdAGlsux42JY4/li2QOqyBZOfTtKl7oCydVpStVggraUo/DMiJT8Lhr/ALogYUE+fCjZEMcyUx1IxZFDD9Ap24WFLLorO5MQmNpko+tTmyhNI2CuyDW4Sy6nSRwkpZAJ40hV2NqGDdHYmvZUeNrE7FU2CC1npMNpUOgqem9AyBFGouvN9veVBRfeE/QQ4Jb0EaPs5pDpdx06/stXQxgbcmedvcgAb7Kl7O5ZraTG0XvvuiM4d3YI5MQuF9WfLn8BJEma5tWqNd3IAM2sHGNxp4HqoOzfZF5eK2IJLp1ATJnqTz6KzyXCyGF25Gsjb0C0mFpLXDllfqL6H0MNAA2RTQAkAlC6UYKKoW3Y7UoqpiCnwo8Q2W+l/gyjfREVmcZhVDXCiAXAAi0m+5E2kCYHJWFzl40lwrND+QJY4kxrB562PU7LeGuLmbxE7wvLe3WLecU2rrmmQ1ulxgGbHuwfxCRJIHNz152VOemzXDXSL3sJmhD9Drh0hlnEkgSQIsN+ei1uIpCpqpl2l9tUC0TYdJXm2X4ik11KpTqDUNRc28xHr1stVie2NJr3B9OoXeFzdIkPBEtILoiZ5G10lVx4jOLu0WGMxDaMMkhrp2vBBE8Xujsvcyo0ODiemoQNvOFl6+IbiyHaXsABDnNhxbNwRHFxMBPwOXV6D474VachwuI0kxptvYSOQkr0u60NlBSVfJqsRTbcEAOPpe3BWNzOm5lWQIaOsxz9VqW4pxdt4Ry4W8gmZllVKs2HHbeTG8w4XhG4/VVgRfDTKduduDbO8AEywMdx+G83BB49lT4rPTiLAP1RIa5oAEG5Jbvx0urDOMoLaQbhy5oaPyRDv/LzuqKvgg2nu4usCQZ3GowRz1CXBcXrsY4wewtnnMHYkGPlddFkJgqVbSC708biD11QPsUT3cG7p6WAj4XWw5JtetfyYskIp+lnS2bqejSEyh2uiyJoAQtKkn00IJQOm/knBxHCdTtOwU+mWoiDGGRKcSQJBlQl8WTnNETKlEsGxD4vylTrauNlx10ymOByiIFhxSUWgjlJSiFLiHC/oqWs88+ytcbtBVUYMoGCQB/0UjBzsnOo2UVx6dEJZLp5ROHbqc31QlImbo7LmeNZvJnwxtlno/ZijDJ6+/A5UHbWn/xNqC2lwHyDH1AR3Z+iRTmAOYOxRWaYRtek5juY9iCCPqFyobxJMYkR5HRL2h7hGprT0i0+0q/YyAhsExFkrqeNBKNgTexSm6lwvTC5aWwaJNS4545QWIxcCNvOyqsXmPn+6yZPLjDodDC5FZ2lyV76munVhjRqLJiXF0GSONJ5XnPbN+oNcKYLmGC4+Jzb/ljdpPrC12e502rTexr3A+QsY4v8+ix9KpUAILLnZzXkE2/ERM7e2yy458nyo2cKjxYJgKxYREhw2IkEH9CjauIqxIdNtP8AyQ6I2gnZaI4mgAGuYHuc2G62gmkTzqjxA7zvPqo6PZ4uDTu0uMlt4iSJ67IJT9V0NjHVAGHxWI7iSarHAiS2dL/FuRtqG3HwtLgM3LqYY6mSQNRuGnTBJc0keEyD4RMSLohuS0aVJtyQ/meQCdlQ5zgrNIbUht2uaY9gQpLXZSpmqyjOaVRjWPFSk9t26tRmTMHeT5fGysXvsHgSwgjUwk2B2Ii3K8u7N06lfECi91QNcTDvE8tIBdcni3stJmmXYjCMLe8LmvIIc2xEQS1wE3gzcXv0RNySprX3A4xb12abMu0rWMinJMbAGRNgQI28ys3jRrDBqIeL6SeHAb+cgqlweWO194+o8kwDqLiYJHyfJXeComnUDXNgwQeOb77peSbn0wliio0FYTLibOdJ6CJVtS7PwLNVeK7BWp0mEF7nACDIAM7kc2NluaFOBBSYeLk8ptZZOl+TNOah7UZSt2fPQKqxmUupmYIhegVYAvCFxOFDm3Eo3+m/S3jkxMsnLtHn7MSZIMT1/myl/qSpc6y3Q42sVX4epNuRb1HVbvC8uU/7eTtCmqJ6lUn16LoqmISNLouMsei6pCRtm39lFqgqZrr9VA4deqiITmp6JIVzr2BSUKsocTVm59kI0qSu2641phLkyDZkJhppB1tk4MEeaAsjaxW+R4cueAN5hVcLX9iMIS7VFmzfpP8ACuZ50m/Si12bvBUNLAP56qV9D1UlGwU7QmQwqUaL5ETHRYJ5qJtRvRRUwWi909Nx0V3snCgxD4TxVHVC1ypkl6dBRWysxeJ9Pcn7LEZ12iLtVOmfFeTcT1AVn2rzGCGAkDd0GJ6AwsPmbCH06zGktH/HUMHSHHU4EQRfSIXPx41kdtm9PghmcYx+loAMNcJNwTYMPHQfVRVMazS3S8aotqdw0gdLLrKhFWSWmRDRBE8k+snbyUmOZQBDiGuexwkOaILXGYIgflNiCSIWpJKkU7ewnK9ZeXCAWiSSZ1DcgzabC8L0HsznFOvSLAWh7N2mASIgGw6crzStmI8TW6m0midMzEwA3ba839OUXlerV31N0ODvBETqadNxuZkAg+SGUHdktNUekU8nJqlpce7IkNAgtgbEm0eiqsxyptSk4UajwAdMtu2xvANueNlpcoztuIoBxDW1B4KjJ2cBcA8gqnzWnDC1ohxd4XdIgnyJsRHklZIKKtA45uTplf2KpOwr3MqF9R7o0aIIgzqkH0HwtPiXd7Sf3gawgyBP4bAzPJElZIY+nhHhz9b3m4awgO6mSfhVOfdpjXLCGaC1xJEhwMtgP1kDxQI9NlcE3HZc65WgutSqvM0i0TBu0mRHF7nyj3SzDJsVWaNLtRaIcJDIBEixsiOx+NBrhrm6xUBiDOmCS0783XoOGwjJkNHTy+eUqMJcqLy5FR4jh6tWjV1Alj2HfkG8raZJ/wBQDLW1hAkA1Gfct/ZejvwjHFpcxri0yCWtJBNiRZVWa9h8LXdqLSx3JpkNn1EQT5roLFJe1nP5INw1ZlVrXMcHhwkOG0c/6RJZAhYb/tFfLarXteamGLm95xANiXN4MbOH0W41T5o1N7TWyFHn2FLmEASYsOqwtSWvvbgr0XM/DDr+EiY5FpCzfavDgs1DceKfT/C5rqObmvii2inp4vTYop1QOFlXFuqFI11o+i74sKb8KDFYoNsBLiYA6lTtHhmduEPleH1VDVN/7AfLlJy5OEbGRjbDWZI5wlzjJ3jYJKx0jzXFzvq5PuO9BgnAbyhzW+qEwWLJkIyLLdZnOub1THFSVDIsVE9qtvVkOl1wOl16T2RwGmmHcn7QvOms8Q9h9ZXpfZ3FB1No6BcTNkvIrCgaOhdEhDYcIkBdTBtAyGvXNK6mvPmmv7kRx9Bp/kIXEYIwdLo9b/ZTvJ6fdUWd9pW0GmSJH5SYP2us83D5QcE70YbtThi3vHuczUAYaSRqNhAnn5WNGJc2lUDp01CwEBxuQ7wk9IMnqZRWdY2ri3964ju2k6WA/hN7uHVD08f3uilobuAC0mxDiZI8oJSsONwiapStnKuLeSXDwkHu2tI1QQZO27juCo3lvdlzyIpubcyXGZAtff6SU7Pa+kaZGo2MCLdfIn91UUssLrgDkzO3r03WiMVV9C5SfJpbL/K8pFQsqF7gRs2AW9eRe94K0WX9lKpcXNYwGJki7vgQFlMoxrqQYXAloMG1zeLL0LA9uqII1CrFhsCBa1hH2WeXLlt6HR6tIEoYz+me1pBDLlxHWY+PCbcSqzHdo6lOsHg6w0SGlpAIBJvPJPO+/C2Bq4XEMc4Frg4nwyJB5lu426Lz/NWN70tafC28/iAPMW2uRB6JUY+umHyuNgeX1hWqve8hpe8k9DIJdzvJBRzaRfqOme6g8RoMl56F0kCOihwmCLNDg0d3pvqIAnWYcQTa8CyuqmKdUfZrRAGq9zYbGIJiATutDkm9dC1HRd9lKTaddrQD4xDiQRJN7gr0hjb/AM4WP7I5eDLiDIjSSeI2EraNCrD6m2JzunQ9oTwmhOW9GYZWIiDBB3B2IO4VR3bqPOpgiLXaOh6x1VnUauEGDtHms+VOX4ZadAWKrB2x3WK7WYq2mdzB9Bc/otVWqaLjYz7fssF2gr6qgAMxc+rjP2hcyc3LvsJ6OsENC4yZTzT4v+6ko0iOLdei7zkox2Ck2xzpPgA8TvoOSrjDYcMaAFFhQJJgeyMIXLzZfqMalRzuyklrKSTZZ5jnuUGg9z6YPdzcGC5vWQODuPqm4TEahK9K7R4QPZIbqIk6dgZDgDYXi1ivN35X3TyRIbyDu306hacWZJ8JMSdvKk1WA803SfZMc6XAeYWjI6iyBVBsuHmf1XovZw/8bf5yvPGm/oV6F2ab4R6n+R0uuFk90Q4GowxRIQ+HRAXbw+0CXZwhJqTlwJwJFiKwaJJgDk7LxTtLmTsTiXVATpHhZAiGiR63W+7dZxDf6dh8dQX6hux+dljsHl94JAgblYMuS5aG1xRmMVhKh8RsTyLE+vVVxY9hkEg9efX1816JisCG6ZHmHHaIvb5WZzjBgA9Jt/OEUMrbpgNvszNSXOlxueSrHBZdAPiubWsItzyhqOE1mJA9VoabqTWd20OvAsB4nE3nkBNyz+Ij8EbdsIo04pkMddrbAfmd8bxcBAYLFN1s0mYtHNzFweeJVrXydtzJFo8p/wBrPf8AaNDpdbeDMGfJZcM4SvZryNxaDnYlopuqujXJ5DHG2lpB6D5spOzFSnVrQ68NLjMgzPXmCVQYxgktBLmi41XvCt8rxg76nDbDwCLSDbbzMWWiUFxYiOa5UX+Mweus4glt4GqHE7kESACD5GVp8i7I96Aaps0m0CHbRuSR53RnZai4+EsLYiCQBvf1m4W2p09IgJWLDz/YLNl46RDh8G1rQ1oAA+ikCfKQC3qCXRhbb7EAlC6AkUZQ1wQ+Lqw3z4RDnQFU5hieen7TKzZ8ijF/ctFZm+N8Gkc/dYEP11p4Lp9hsrftDmvA3IgeQO5PmVUZfh3uDu7bqebN2gE8mbAALmY1yyJsu7ZZ4aatQtZ+Fv43dJ/KPNWWgRpGwUGU4XuqIp/mMueZmXHcyjGsWjNleR/gcvSdoM0hE0x9V2nT5TmAkwkoFsXdpKfT5/RdRcQbAMPmMgat/v6Kq7TYNhbrYBqAJJJieIA5UdB4A9Rum4nGagAbj+Bc5Zn8h1Zk2ug8/sh6VUGoPVanNMoBaI+237rJvw5Y/wAuF04Z1ki4vsW1RaObdehdmqViZm/zC8/mQD6fReh9mR4Tc7m3G6wtXkiFE0dAooIejYKdq7eHoCQnJh6KQpjefVMbKR5p2iw7q2Oe8EBlPwAQCSWxIHuXBEsYHAhrGh877AAWAAPMpU8MdWIqGQTU0xsDsXOgkzckfKkezxtMaQRfg25l1lzJNpjJu2QY3ChlQNr6gIE7eHyF/NZfPKFOSGEkfaeqv8wpeHU8OIM6TPSOFRiiNRgWnZTlX/bAJezHZ4PcCRxf33Wyx+TUqFOWsa0bSAASXWF9zuflEdkMsDaesjf+BUHbKrWq1Wtphz6YkAtPg1BxkGOl7noiceSt/JsxOn+wLUbMCLNv5lVGPpzaPorjLsHUHiqyA0mAYJdM3JF4+9kPmlRrGk2njzWalF1Fkyy5OzF1cKS4+qNyRgbWaXbT6weDHsjsLg7EnmCSPyzNoV12RyHvsQzozxu9BYD3JW7m64maOpWeldnBqpB53d9hbbjZXKjoUg0ADgQnuW7HHhGgJy5OzhToXAuowRJlQp0oetViShlJJEIMZWgbrG59nJggc7ef+NvhWPaDN4BA9/0WGxNYkknlcTPl5T0FYLiXlzupJ+VcdmMc3TUAv/yaB7Nn9/hUNZxDXvG7WmPWLIL/AKfOe7EOEnTGojq7YH1glOx4vQ5FwdM9KbTg+qnpBJrNv9J39OZnp0QFklRhXabflOhPbAREOJJEeaSshiy62y4NxHKMqhmhgbHn5GFW1TBlctxp0EjUYZgfTvvEhZLPsvgzxz+60GW44OZaA6NuqdjKTXAk3njkcQnOVVJfATVmIw9WJafZehdjHl3JsAfosDmGELD6X9lt+w9Uhotu0fz4hNdOUX+Ra+xtqYv8okFB0XElFtXWwspjlETDfdTQo4sUyaKMIWTUeAbEuNpMGSYEcrrGH8sOhsHXGkajAhQ5tlgpvqd3UezVU1ENiAN+bX90LVqTsPXzXHclB7CkleiLMMU4zJ40gNAAj9FBluAl21ybKTQZkbzt/aPVaDsxhdVQE8An9lIXkkRaLvG0alPDBtENLjDfESIHJEc+qBy7LzRw+l0uJJ39bxPC0OKcAWtNpMDfn/CrszdJA6LoZY1/GgozajRmM08BKyOMwxc4uJ3/AIFu8xoHSSYsC336/ZZl/hG3UH1/ZYePFlNleygW2j185uPovRuw2S91R7xwh1SDHRo/D+/usn2eyfv67RfS3xO9Bx7mB8r1NjYEdFt8aFvkwW6Eo3uUhQ5N1tkwSQFcL4QuKe4GRska1rpMsyTaLSJqlcKqzHH6Wm9wD8qfEVTBJMfzhYzO85sQBvtP39FgzZmQq83xpc839fXp8KqrumwUjilh2WdVP4WA+6zYoOcqKGZrg3d0KLL1Kn05MnoArbsNkHcUiT/8jiZO4EWH0WdyTNH1cTFjqB/+rQZPzYL0nA0tLQP5K6GZ16F0MS1ZOxqckQnNWcoY0Sk5niFynErjirIPJHRJQAk3g/VJSyGVrUiLhCV6nldaBmFH9N3oJkv0EWjbVMwo8HkzKtTRqcJp6zEEyG6o22XLxwlaX3LKTAPh4MxBn6LQ16jdQcLtm8TB6/uqLHUQwNjWHch8fhMFpEAee4SoY5wZHE8J8tJoJMkzXBahqb6q57EuIp3gwI9IP7Qq6hiBHktFkWFGlrBA5Pn6occraS7JXyXuHxAALjEInD19QkLO5xjDShrQN56/KN7PY2WBpku3LpmSTK6WLP6/psBrRfAqJ6fK4Qui9rQCMpnVPxlwgiRbj3VO+kCdxa8X+B1V/nuGdqkXEaj0EcqqMRDQJN5HG5gSuHljcnYxoFfhmkiARG5J3P6BaPI8K9tN7qYaXx4dchtupF0JRwZOlnh/udF46T5rS4ClpYFr8fFUrZLpFfl2OruqVBVota1uz2vkO8mgiVHihqk+asMW7S2Byqw126TMmeOknf1hOn/q2SW9lNjXgX2+s73j2VJXAt0P0PVWeLiTFhcSeAl2ey0167Z/AzxO9NgPc/qsEE5yoo0/ZLKe6ohxHjf4j5D8o+Pur9caEiu3CChFRQFnFBVspi6EBiqs7JWeSjH8kRyrUQ1bEtaL+t+EytWi5P8APJZrNM7ESDt12JjYA7ndcmeXew3okzzOvD0/9vdY+pVLnEm5KdisaXGXGT9vIdNlBSYXmGj/AAlKMpsEcGFx0hGZhV7rDvgCwPupcJhtP6lVXanFnR3TBqc7p9l2MGFYo2+yJAP/AE4wrn4l74kBsE8AuMx9F6q0AD+e6z3ZLJf6WhpEF5gvnrCv2XF1nyPlKxlVo66oOE+mdlw28kmuPml0VR2q1DCoS4A2HJ+pRLnEoPH4ltNkk+I7BHGDk6RaRDis1aHkbQdklQOq+QPqkt39KirRZ4bHhtF1BxcPGKjXAahtBBBIPwVLgM0ZTq6yHadBYIAJuNMm4HVJJeYWWVxZCkxNUuMkkmAJNzAsJQ7Skkji21shPTf1Wv7HAkukyABC4kj8ZXniE+jvaNjTqJudJDeL25U3ZqrLdUyDAuIIMXHOxSSWjC7zP9wWaVqcEkl2kLKvOcIHx/NrhU1fJqgBLS2I4sfqkkubmgnJscukWWT4MBvmd1cPMQ1JJa8aShoB9gGYu/x7qlr1SDA6Re9wEkllze8hTmrJibTK2XZrLRSpT+Z/iPv+EfCSSnh+9gsuAuPK4kus+gQbEVVV1Kt11JcfzJMOJT5tjDIbIvaYJIkwI+Vhczxxc4i8N8I9AYPvZJJY4b7IwWhTdUPQDn9grbDOFNth/n1SSXc8bHFRuiIndiQ1rnHYSU3s3lmsnEvvqnSP7RMD3SSQ+TpaGwNS1kGev8CnphJJYypEtMcofF19KSSqXRZG7MA1jncgfH+VQveaklxufokkt3jr02RgwYfJdSSWwWf/2Q=="/>
          <p:cNvSpPr>
            <a:spLocks noChangeAspect="1" noChangeArrowheads="1"/>
          </p:cNvSpPr>
          <p:nvPr/>
        </p:nvSpPr>
        <p:spPr bwMode="auto">
          <a:xfrm>
            <a:off x="63500" y="-839788"/>
            <a:ext cx="2619375" cy="1743076"/>
          </a:xfrm>
          <a:prstGeom prst="rect">
            <a:avLst/>
          </a:prstGeom>
          <a:noFill/>
          <a:ln w="9525">
            <a:noFill/>
            <a:miter lim="800000"/>
            <a:headEnd/>
            <a:tailEnd/>
          </a:ln>
        </p:spPr>
        <p:txBody>
          <a:bodyPr/>
          <a:lstStyle/>
          <a:p>
            <a:endParaRPr lang="en-US" dirty="0">
              <a:latin typeface="Century Schoolbook" pitchFamily="18" charset="0"/>
            </a:endParaRPr>
          </a:p>
        </p:txBody>
      </p:sp>
      <p:sp>
        <p:nvSpPr>
          <p:cNvPr id="8197" name="TextBox 9"/>
          <p:cNvSpPr txBox="1">
            <a:spLocks noChangeArrowheads="1"/>
          </p:cNvSpPr>
          <p:nvPr/>
        </p:nvSpPr>
        <p:spPr bwMode="auto">
          <a:xfrm>
            <a:off x="747713" y="762000"/>
            <a:ext cx="7924800" cy="5262563"/>
          </a:xfrm>
          <a:prstGeom prst="rect">
            <a:avLst/>
          </a:prstGeom>
          <a:noFill/>
          <a:ln w="9525">
            <a:noFill/>
            <a:miter lim="800000"/>
            <a:headEnd/>
            <a:tailEnd/>
          </a:ln>
        </p:spPr>
        <p:txBody>
          <a:bodyPr>
            <a:spAutoFit/>
          </a:bodyPr>
          <a:lstStyle/>
          <a:p>
            <a:pPr algn="ctr"/>
            <a:r>
              <a:rPr lang="en-US" sz="2800" b="1" dirty="0">
                <a:latin typeface="Century" pitchFamily="18" charset="0"/>
              </a:rPr>
              <a:t>PROGRAM GOALS</a:t>
            </a:r>
          </a:p>
          <a:p>
            <a:pPr algn="ctr"/>
            <a:r>
              <a:rPr lang="en-US" sz="2800" b="1" dirty="0">
                <a:latin typeface="Century" pitchFamily="18" charset="0"/>
              </a:rPr>
              <a:t> </a:t>
            </a:r>
          </a:p>
          <a:p>
            <a:r>
              <a:rPr lang="en-US" sz="2800" b="1" dirty="0">
                <a:latin typeface="Century" pitchFamily="18" charset="0"/>
              </a:rPr>
              <a:t>Determine pathways of pepper weevil (pw) arrival into southern New Jersey. </a:t>
            </a:r>
          </a:p>
          <a:p>
            <a:endParaRPr lang="en-US" sz="2800" b="1" dirty="0">
              <a:latin typeface="Century" pitchFamily="18" charset="0"/>
            </a:endParaRPr>
          </a:p>
          <a:p>
            <a:r>
              <a:rPr lang="en-US" sz="2800" b="1" dirty="0">
                <a:latin typeface="Century" pitchFamily="18" charset="0"/>
              </a:rPr>
              <a:t>Determine scope of pest presence. </a:t>
            </a:r>
          </a:p>
          <a:p>
            <a:endParaRPr lang="en-US" sz="2800" b="1" dirty="0">
              <a:latin typeface="Century" pitchFamily="18" charset="0"/>
            </a:endParaRPr>
          </a:p>
          <a:p>
            <a:r>
              <a:rPr lang="en-US" sz="2800" b="1" dirty="0">
                <a:latin typeface="Century" pitchFamily="18" charset="0"/>
              </a:rPr>
              <a:t>Provide protocol for management.</a:t>
            </a:r>
          </a:p>
          <a:p>
            <a:endParaRPr lang="en-US" sz="2800" b="1" dirty="0">
              <a:latin typeface="Century" pitchFamily="18" charset="0"/>
            </a:endParaRPr>
          </a:p>
          <a:p>
            <a:r>
              <a:rPr lang="en-US" sz="2800" b="1" i="1" dirty="0">
                <a:latin typeface="Century" pitchFamily="18" charset="0"/>
              </a:rPr>
              <a:t>Part 1: Tracking and capturing the weevil.</a:t>
            </a:r>
          </a:p>
          <a:p>
            <a:endParaRPr lang="en-US" sz="2800" b="1" i="1" dirty="0">
              <a:latin typeface="Century" pitchFamily="18" charset="0"/>
            </a:endParaRPr>
          </a:p>
          <a:p>
            <a:r>
              <a:rPr lang="en-US" sz="2800" b="1" i="1" dirty="0">
                <a:latin typeface="Century" pitchFamily="18" charset="0"/>
              </a:rPr>
              <a:t>Part 2: Results and follow-up.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4FD39331-FD67-4219-B2FF-7FA66C7528A6}" type="slidenum">
              <a:rPr/>
              <a:pPr>
                <a:defRPr/>
              </a:pPr>
              <a:t>7</a:t>
            </a:fld>
            <a:endParaRPr dirty="0"/>
          </a:p>
        </p:txBody>
      </p:sp>
      <p:sp>
        <p:nvSpPr>
          <p:cNvPr id="4" name="Rectangle 3"/>
          <p:cNvSpPr/>
          <p:nvPr/>
        </p:nvSpPr>
        <p:spPr>
          <a:xfrm>
            <a:off x="2286000" y="228600"/>
            <a:ext cx="4572000" cy="461963"/>
          </a:xfrm>
          <a:prstGeom prst="rect">
            <a:avLst/>
          </a:prstGeom>
        </p:spPr>
        <p:txBody>
          <a:bodyPr>
            <a:spAutoFit/>
          </a:bodyPr>
          <a:lstStyle/>
          <a:p>
            <a:pPr algn="ctr" fontAlgn="auto">
              <a:spcBef>
                <a:spcPts val="0"/>
              </a:spcBef>
              <a:spcAft>
                <a:spcPts val="0"/>
              </a:spcAft>
              <a:defRPr/>
            </a:pPr>
            <a:r>
              <a:rPr lang="en-US" sz="2400" b="1" dirty="0">
                <a:solidFill>
                  <a:schemeClr val="accent6">
                    <a:lumMod val="50000"/>
                  </a:schemeClr>
                </a:solidFill>
                <a:latin typeface="Century" pitchFamily="18" charset="0"/>
                <a:cs typeface="+mn-cs"/>
              </a:rPr>
              <a:t>Catching the pepper weevil</a:t>
            </a:r>
          </a:p>
        </p:txBody>
      </p:sp>
      <p:pic>
        <p:nvPicPr>
          <p:cNvPr id="9221" name="Picture 4"/>
          <p:cNvPicPr>
            <a:picLocks noChangeAspect="1" noChangeArrowheads="1"/>
          </p:cNvPicPr>
          <p:nvPr/>
        </p:nvPicPr>
        <p:blipFill>
          <a:blip r:embed="rId2" cstate="print"/>
          <a:srcRect/>
          <a:stretch>
            <a:fillRect/>
          </a:stretch>
        </p:blipFill>
        <p:spPr bwMode="auto">
          <a:xfrm>
            <a:off x="2971800" y="3886200"/>
            <a:ext cx="2971800" cy="2514600"/>
          </a:xfrm>
          <a:prstGeom prst="rect">
            <a:avLst/>
          </a:prstGeom>
          <a:noFill/>
          <a:ln w="9525">
            <a:noFill/>
            <a:miter lim="800000"/>
            <a:headEnd/>
            <a:tailEnd/>
          </a:ln>
        </p:spPr>
      </p:pic>
      <p:sp>
        <p:nvSpPr>
          <p:cNvPr id="9222" name="TextBox 11"/>
          <p:cNvSpPr txBox="1">
            <a:spLocks noChangeArrowheads="1"/>
          </p:cNvSpPr>
          <p:nvPr/>
        </p:nvSpPr>
        <p:spPr bwMode="auto">
          <a:xfrm>
            <a:off x="2971800" y="838200"/>
            <a:ext cx="5867400" cy="2862263"/>
          </a:xfrm>
          <a:prstGeom prst="rect">
            <a:avLst/>
          </a:prstGeom>
          <a:noFill/>
          <a:ln w="9525">
            <a:noFill/>
            <a:miter lim="800000"/>
            <a:headEnd/>
            <a:tailEnd/>
          </a:ln>
        </p:spPr>
        <p:txBody>
          <a:bodyPr>
            <a:spAutoFit/>
          </a:bodyPr>
          <a:lstStyle/>
          <a:p>
            <a:r>
              <a:rPr lang="en-US" dirty="0">
                <a:latin typeface="Century" pitchFamily="18" charset="0"/>
              </a:rPr>
              <a:t>We drilled holes into a 6”x12” yellow sticky card to accept a two-component pepper weevil lure system (Tre</a:t>
            </a:r>
            <a:r>
              <a:rPr lang="en-US" dirty="0">
                <a:latin typeface="Calibri" pitchFamily="34" charset="0"/>
              </a:rPr>
              <a:t>́</a:t>
            </a:r>
            <a:r>
              <a:rPr lang="en-US" dirty="0">
                <a:latin typeface="Century" pitchFamily="18" charset="0"/>
              </a:rPr>
              <a:t>ce</a:t>
            </a:r>
            <a:r>
              <a:rPr lang="en-US" dirty="0">
                <a:latin typeface="Calibri" pitchFamily="34" charset="0"/>
              </a:rPr>
              <a:t>́)</a:t>
            </a:r>
            <a:r>
              <a:rPr lang="en-US" dirty="0">
                <a:latin typeface="Century" pitchFamily="18" charset="0"/>
              </a:rPr>
              <a:t>,  attached the card to a 3-4’x¼” dowel,  then  inserted the assembly into the soil.</a:t>
            </a:r>
          </a:p>
          <a:p>
            <a:endParaRPr lang="en-US" dirty="0">
              <a:latin typeface="Century" pitchFamily="18" charset="0"/>
            </a:endParaRPr>
          </a:p>
          <a:p>
            <a:r>
              <a:rPr lang="en-US" dirty="0">
                <a:latin typeface="Century" pitchFamily="18" charset="0"/>
              </a:rPr>
              <a:t>Over the course of evaluations, traps were positioned in field and non-field areas (migrant housing, loading docks, roadways).  We included two non-farm sites known to handle peppers in the processing and waste chains.</a:t>
            </a:r>
          </a:p>
        </p:txBody>
      </p:sp>
      <p:pic>
        <p:nvPicPr>
          <p:cNvPr id="9223" name="Picture 4" descr="C:\Users\Owner\Pictures\Adobe\Digital Camera Photos\2013-01-06-2320-41\DSCN1026.JPG"/>
          <p:cNvPicPr>
            <a:picLocks noChangeAspect="1" noChangeArrowheads="1"/>
          </p:cNvPicPr>
          <p:nvPr/>
        </p:nvPicPr>
        <p:blipFill>
          <a:blip r:embed="rId3" cstate="print"/>
          <a:srcRect/>
          <a:stretch>
            <a:fillRect/>
          </a:stretch>
        </p:blipFill>
        <p:spPr bwMode="auto">
          <a:xfrm>
            <a:off x="381000" y="990600"/>
            <a:ext cx="2530475" cy="5410200"/>
          </a:xfrm>
          <a:prstGeom prst="rect">
            <a:avLst/>
          </a:prstGeom>
          <a:noFill/>
          <a:ln w="9525">
            <a:noFill/>
            <a:miter lim="800000"/>
            <a:headEnd/>
            <a:tailEnd/>
          </a:ln>
        </p:spPr>
      </p:pic>
      <p:pic>
        <p:nvPicPr>
          <p:cNvPr id="9224" name="Picture 2" descr="C:\Users\Owner\Pictures\Adobe\Digital Camera Photos\2013-01-06-2320-41\DSCN1031.JPG"/>
          <p:cNvPicPr>
            <a:picLocks noChangeAspect="1" noChangeArrowheads="1"/>
          </p:cNvPicPr>
          <p:nvPr/>
        </p:nvPicPr>
        <p:blipFill>
          <a:blip r:embed="rId4" cstate="print"/>
          <a:srcRect/>
          <a:stretch>
            <a:fillRect/>
          </a:stretch>
        </p:blipFill>
        <p:spPr bwMode="auto">
          <a:xfrm>
            <a:off x="6011863" y="3886200"/>
            <a:ext cx="2674937"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0DB02570-BFEB-4F61-845A-F2EE4E6609D7}" type="slidenum">
              <a:rPr/>
              <a:pPr>
                <a:defRPr/>
              </a:pPr>
              <a:t>8</a:t>
            </a:fld>
            <a:endParaRPr dirty="0"/>
          </a:p>
        </p:txBody>
      </p:sp>
      <p:grpSp>
        <p:nvGrpSpPr>
          <p:cNvPr id="10244" name="Group 7"/>
          <p:cNvGrpSpPr>
            <a:grpSpLocks/>
          </p:cNvGrpSpPr>
          <p:nvPr/>
        </p:nvGrpSpPr>
        <p:grpSpPr bwMode="auto">
          <a:xfrm>
            <a:off x="152400" y="425450"/>
            <a:ext cx="8904288" cy="5899150"/>
            <a:chOff x="152400" y="425259"/>
            <a:chExt cx="8904323" cy="5899341"/>
          </a:xfrm>
        </p:grpSpPr>
        <p:pic>
          <p:nvPicPr>
            <p:cNvPr id="10247" name="Picture 2" descr="C:\Users\Owner\Documents\Rutgers 2012\MAPS\Ruggero 12-16.jpg"/>
            <p:cNvPicPr>
              <a:picLocks noChangeAspect="1" noChangeArrowheads="1"/>
            </p:cNvPicPr>
            <p:nvPr/>
          </p:nvPicPr>
          <p:blipFill>
            <a:blip r:embed="rId2" cstate="print"/>
            <a:srcRect b="2518"/>
            <a:stretch>
              <a:fillRect/>
            </a:stretch>
          </p:blipFill>
          <p:spPr bwMode="auto">
            <a:xfrm>
              <a:off x="152400" y="425259"/>
              <a:ext cx="8904323" cy="5899341"/>
            </a:xfrm>
            <a:prstGeom prst="rect">
              <a:avLst/>
            </a:prstGeom>
            <a:noFill/>
            <a:ln w="9525">
              <a:noFill/>
              <a:miter lim="800000"/>
              <a:headEnd/>
              <a:tailEnd/>
            </a:ln>
          </p:spPr>
        </p:pic>
        <p:cxnSp>
          <p:nvCxnSpPr>
            <p:cNvPr id="10" name="Straight Connector 9"/>
            <p:cNvCxnSpPr/>
            <p:nvPr/>
          </p:nvCxnSpPr>
          <p:spPr>
            <a:xfrm flipH="1">
              <a:off x="5867422" y="2819287"/>
              <a:ext cx="1828807" cy="190506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67629" y="2819287"/>
              <a:ext cx="228601" cy="160025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67629" y="4419538"/>
              <a:ext cx="838203" cy="114303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7422" y="4724348"/>
              <a:ext cx="1752607" cy="160025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620000" y="5562600"/>
            <a:ext cx="685800" cy="762000"/>
          </a:xfrm>
          <a:prstGeom prst="line">
            <a:avLst/>
          </a:prstGeom>
          <a:ln w="28575">
            <a:solidFill>
              <a:srgbClr val="FFFF00"/>
            </a:solidFill>
          </a:ln>
        </p:spPr>
        <p:style>
          <a:lnRef idx="2">
            <a:schemeClr val="accent6"/>
          </a:lnRef>
          <a:fillRef idx="0">
            <a:schemeClr val="accent6"/>
          </a:fillRef>
          <a:effectRef idx="1">
            <a:schemeClr val="accent6"/>
          </a:effectRef>
          <a:fontRef idx="minor">
            <a:schemeClr val="tx1"/>
          </a:fontRef>
        </p:style>
      </p:cxnSp>
      <p:sp>
        <p:nvSpPr>
          <p:cNvPr id="10246" name="TextBox 15"/>
          <p:cNvSpPr txBox="1">
            <a:spLocks noChangeArrowheads="1"/>
          </p:cNvSpPr>
          <p:nvPr/>
        </p:nvSpPr>
        <p:spPr bwMode="auto">
          <a:xfrm>
            <a:off x="152400" y="152400"/>
            <a:ext cx="4495800" cy="369888"/>
          </a:xfrm>
          <a:prstGeom prst="rect">
            <a:avLst/>
          </a:prstGeom>
          <a:noFill/>
          <a:ln w="9525">
            <a:noFill/>
            <a:miter lim="800000"/>
            <a:headEnd/>
            <a:tailEnd/>
          </a:ln>
        </p:spPr>
        <p:txBody>
          <a:bodyPr>
            <a:spAutoFit/>
          </a:bodyPr>
          <a:lstStyle/>
          <a:p>
            <a:r>
              <a:rPr lang="en-US" dirty="0">
                <a:latin typeface="Century Schoolbook" pitchFamily="18" charset="0"/>
              </a:rPr>
              <a:t>Farm 1 – Sticky trap placement - 2012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DB46F899-9D57-4762-8056-F3F7619A2834}" type="datetime1">
              <a:rPr/>
              <a:pPr>
                <a:defRPr/>
              </a:pPr>
              <a:t>2/3/2013</a:t>
            </a:fld>
            <a:endParaRPr dirty="0"/>
          </a:p>
        </p:txBody>
      </p:sp>
      <p:sp>
        <p:nvSpPr>
          <p:cNvPr id="3" name="Slide Number Placeholder 2"/>
          <p:cNvSpPr>
            <a:spLocks noGrp="1"/>
          </p:cNvSpPr>
          <p:nvPr>
            <p:ph type="sldNum" sz="quarter" idx="12"/>
          </p:nvPr>
        </p:nvSpPr>
        <p:spPr/>
        <p:txBody>
          <a:bodyPr/>
          <a:lstStyle/>
          <a:p>
            <a:pPr>
              <a:defRPr/>
            </a:pPr>
            <a:fld id="{1C792FD8-27BC-4569-9A75-65D0C90E3C66}" type="slidenum">
              <a:rPr/>
              <a:pPr>
                <a:defRPr/>
              </a:pPr>
              <a:t>9</a:t>
            </a:fld>
            <a:endParaRPr dirty="0"/>
          </a:p>
        </p:txBody>
      </p:sp>
      <p:grpSp>
        <p:nvGrpSpPr>
          <p:cNvPr id="11268" name="Group 4"/>
          <p:cNvGrpSpPr>
            <a:grpSpLocks/>
          </p:cNvGrpSpPr>
          <p:nvPr/>
        </p:nvGrpSpPr>
        <p:grpSpPr bwMode="auto">
          <a:xfrm>
            <a:off x="330200" y="546100"/>
            <a:ext cx="8483600" cy="5702300"/>
            <a:chOff x="330200" y="546100"/>
            <a:chExt cx="8483600" cy="5702300"/>
          </a:xfrm>
        </p:grpSpPr>
        <p:pic>
          <p:nvPicPr>
            <p:cNvPr id="11270" name="Picture 1" descr="C:\Users\Owner\Documents\Rutgers 2012\MAPS\wuillermin 12-16.jpg"/>
            <p:cNvPicPr>
              <a:picLocks noChangeAspect="1" noChangeArrowheads="1"/>
            </p:cNvPicPr>
            <p:nvPr/>
          </p:nvPicPr>
          <p:blipFill>
            <a:blip r:embed="rId2" cstate="print"/>
            <a:srcRect b="2423"/>
            <a:stretch>
              <a:fillRect/>
            </a:stretch>
          </p:blipFill>
          <p:spPr bwMode="auto">
            <a:xfrm>
              <a:off x="330200" y="546100"/>
              <a:ext cx="8483600" cy="5626100"/>
            </a:xfrm>
            <a:prstGeom prst="rect">
              <a:avLst/>
            </a:prstGeom>
            <a:noFill/>
            <a:ln w="9525">
              <a:noFill/>
              <a:miter lim="800000"/>
              <a:headEnd/>
              <a:tailEnd/>
            </a:ln>
          </p:spPr>
        </p:pic>
        <p:cxnSp>
          <p:nvCxnSpPr>
            <p:cNvPr id="7" name="Straight Connector 6"/>
            <p:cNvCxnSpPr/>
            <p:nvPr/>
          </p:nvCxnSpPr>
          <p:spPr>
            <a:xfrm flipV="1">
              <a:off x="762000" y="762000"/>
              <a:ext cx="2590800" cy="28194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52800" y="762000"/>
              <a:ext cx="2209800" cy="1981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419600" y="2743200"/>
              <a:ext cx="1143000" cy="12954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4038600"/>
              <a:ext cx="762000" cy="6858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33800" y="4724400"/>
              <a:ext cx="1447800" cy="1524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3581400"/>
              <a:ext cx="2971800" cy="26670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1269" name="TextBox 12"/>
          <p:cNvSpPr txBox="1">
            <a:spLocks noChangeArrowheads="1"/>
          </p:cNvSpPr>
          <p:nvPr/>
        </p:nvSpPr>
        <p:spPr bwMode="auto">
          <a:xfrm>
            <a:off x="304800" y="228600"/>
            <a:ext cx="4419600" cy="369888"/>
          </a:xfrm>
          <a:prstGeom prst="rect">
            <a:avLst/>
          </a:prstGeom>
          <a:noFill/>
          <a:ln w="9525">
            <a:noFill/>
            <a:miter lim="800000"/>
            <a:headEnd/>
            <a:tailEnd/>
          </a:ln>
        </p:spPr>
        <p:txBody>
          <a:bodyPr>
            <a:spAutoFit/>
          </a:bodyPr>
          <a:lstStyle/>
          <a:p>
            <a:r>
              <a:rPr lang="en-US" dirty="0">
                <a:latin typeface="Century Schoolbook" pitchFamily="18" charset="0"/>
              </a:rPr>
              <a:t>Farm 2 – Sticky trap placement - 2012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TotalTime>
  <Words>1531</Words>
  <Application>Microsoft Office PowerPoint</Application>
  <PresentationFormat>On-screen Show (4:3)</PresentationFormat>
  <Paragraphs>380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Human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bje</cp:lastModifiedBy>
  <cp:revision>129</cp:revision>
  <dcterms:created xsi:type="dcterms:W3CDTF">2013-01-04T00:25:20Z</dcterms:created>
  <dcterms:modified xsi:type="dcterms:W3CDTF">2013-06-08T18:14:20Z</dcterms:modified>
</cp:coreProperties>
</file>