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5" r:id="rId3"/>
    <p:sldId id="260" r:id="rId4"/>
    <p:sldId id="265" r:id="rId5"/>
    <p:sldId id="271" r:id="rId6"/>
    <p:sldId id="283" r:id="rId7"/>
    <p:sldId id="261" r:id="rId8"/>
    <p:sldId id="286" r:id="rId9"/>
    <p:sldId id="257" r:id="rId10"/>
    <p:sldId id="259" r:id="rId11"/>
    <p:sldId id="263" r:id="rId12"/>
    <p:sldId id="264" r:id="rId13"/>
    <p:sldId id="287" r:id="rId14"/>
    <p:sldId id="308" r:id="rId15"/>
    <p:sldId id="305" r:id="rId16"/>
    <p:sldId id="312" r:id="rId17"/>
    <p:sldId id="311" r:id="rId18"/>
    <p:sldId id="290" r:id="rId19"/>
    <p:sldId id="306" r:id="rId20"/>
    <p:sldId id="291" r:id="rId21"/>
    <p:sldId id="292" r:id="rId22"/>
    <p:sldId id="293" r:id="rId23"/>
    <p:sldId id="294" r:id="rId24"/>
    <p:sldId id="295" r:id="rId25"/>
    <p:sldId id="296" r:id="rId26"/>
    <p:sldId id="297" r:id="rId27"/>
    <p:sldId id="309" r:id="rId28"/>
    <p:sldId id="298" r:id="rId29"/>
    <p:sldId id="299" r:id="rId30"/>
    <p:sldId id="310" r:id="rId31"/>
    <p:sldId id="314" r:id="rId32"/>
    <p:sldId id="300" r:id="rId33"/>
    <p:sldId id="302" r:id="rId34"/>
    <p:sldId id="303" r:id="rId35"/>
    <p:sldId id="304" r:id="rId36"/>
    <p:sldId id="315" r:id="rId37"/>
    <p:sldId id="316" r:id="rId38"/>
    <p:sldId id="317" r:id="rId39"/>
    <p:sldId id="318" r:id="rId40"/>
    <p:sldId id="319" r:id="rId41"/>
    <p:sldId id="320" r:id="rId42"/>
    <p:sldId id="321" r:id="rId43"/>
    <p:sldId id="322" r:id="rId44"/>
    <p:sldId id="324" r:id="rId45"/>
    <p:sldId id="323" r:id="rId46"/>
    <p:sldId id="31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000"/>
    <a:srgbClr val="FF00FF"/>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75165" autoAdjust="0"/>
  </p:normalViewPr>
  <p:slideViewPr>
    <p:cSldViewPr>
      <p:cViewPr varScale="1">
        <p:scale>
          <a:sx n="60" d="100"/>
          <a:sy n="60" d="100"/>
        </p:scale>
        <p:origin x="1770" y="60"/>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p:scale>
          <a:sx n="66" d="100"/>
          <a:sy n="66" d="100"/>
        </p:scale>
        <p:origin x="-18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1A7AE6-B87A-4230-A07C-256B946F2060}" type="datetimeFigureOut">
              <a:rPr lang="en-US" smtClean="0"/>
              <a:pPr/>
              <a:t>6/13/2013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8A927-49F3-45E3-841B-2E244EF5CC22}" type="slidenum">
              <a:rPr lang="en-US" smtClean="0"/>
              <a:pPr/>
              <a:t>‹#›</a:t>
            </a:fld>
            <a:endParaRPr lang="en-US"/>
          </a:p>
        </p:txBody>
      </p:sp>
    </p:spTree>
    <p:extLst>
      <p:ext uri="{BB962C8B-B14F-4D97-AF65-F5344CB8AC3E}">
        <p14:creationId xmlns:p14="http://schemas.microsoft.com/office/powerpoint/2010/main" val="413148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Donna </a:t>
            </a:r>
            <a:r>
              <a:rPr lang="en-US" dirty="0" err="1" smtClean="0"/>
              <a:t>Quadri-Felitti</a:t>
            </a:r>
            <a:r>
              <a:rPr lang="en-US" dirty="0" smtClean="0"/>
              <a:t>, Clinical</a:t>
            </a:r>
            <a:r>
              <a:rPr lang="en-US" baseline="0" dirty="0" smtClean="0"/>
              <a:t> Associate Professor, New York University, </a:t>
            </a:r>
            <a:r>
              <a:rPr lang="en-US" baseline="0" dirty="0" err="1" smtClean="0"/>
              <a:t>Tisch</a:t>
            </a:r>
            <a:r>
              <a:rPr lang="en-US" baseline="0" dirty="0" smtClean="0"/>
              <a:t> Center for Hospitality, Tourism, and Sports Management.</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1</a:t>
            </a:fld>
            <a:endParaRPr lang="en-US"/>
          </a:p>
        </p:txBody>
      </p:sp>
    </p:spTree>
    <p:extLst>
      <p:ext uri="{BB962C8B-B14F-4D97-AF65-F5344CB8AC3E}">
        <p14:creationId xmlns:p14="http://schemas.microsoft.com/office/powerpoint/2010/main" val="197777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Active – passive participation entails the level of customer involvement in creation of the experience.  For instance, the customer can actively participate in a grape harvest or passively watch a bottling demonstration performed by a staff member. Passive participation of the customer in an experience characterizes the Entertainment and Esthetic dimensions of the visit, while active participation characterizes Educational and Escapist experiences. The customer who passively participates in an experiential activity or setting does not directly affect or influence these experiential offerings, whereas an active participant will personally affect these activities and settings.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Each of the above quadrants</a:t>
            </a:r>
            <a:r>
              <a:rPr lang="en-US" sz="1200" kern="1200" baseline="0" dirty="0" smtClean="0">
                <a:solidFill>
                  <a:schemeClr val="tx1"/>
                </a:solidFill>
                <a:latin typeface="+mn-lt"/>
                <a:ea typeface="+mn-ea"/>
                <a:cs typeface="+mn-cs"/>
              </a:rPr>
              <a:t> are explained further in the subsequent four slides.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11</a:t>
            </a:fld>
            <a:endParaRPr lang="en-US"/>
          </a:p>
        </p:txBody>
      </p:sp>
    </p:spTree>
    <p:extLst>
      <p:ext uri="{BB962C8B-B14F-4D97-AF65-F5344CB8AC3E}">
        <p14:creationId xmlns:p14="http://schemas.microsoft.com/office/powerpoint/2010/main" val="995524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Typical wine tourism activities</a:t>
            </a:r>
            <a:r>
              <a:rPr lang="en-US" baseline="0" dirty="0" smtClean="0"/>
              <a:t> that are categorized by the four categories of the experience economy. Another key element of the Experience Economy model is that when these experiences overlap, the experiential value of the consumption increases. When all four elements are present, the theory suggests that value and memory are enhanced.</a:t>
            </a: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3059F1-9D19-485D-99B3-961451503BA3}" type="slidenum">
              <a:rPr lang="en-US" smtClean="0"/>
              <a:pPr/>
              <a:t>12</a:t>
            </a:fld>
            <a:endParaRPr lang="en-US" smtClean="0"/>
          </a:p>
        </p:txBody>
      </p:sp>
    </p:spTree>
    <p:extLst>
      <p:ext uri="{BB962C8B-B14F-4D97-AF65-F5344CB8AC3E}">
        <p14:creationId xmlns:p14="http://schemas.microsoft.com/office/powerpoint/2010/main" val="389959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examples cover wineries, lodging, attractions, retail, culinary, and overal</a:t>
            </a:r>
            <a:r>
              <a:rPr lang="en-US" dirty="0" smtClean="0"/>
              <a:t>l </a:t>
            </a:r>
            <a:r>
              <a:rPr lang="en-US" baseline="0" dirty="0" smtClean="0"/>
              <a:t>destinations through events using one or multiple elements of the experience economy.</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13</a:t>
            </a:fld>
            <a:endParaRPr lang="en-US"/>
          </a:p>
        </p:txBody>
      </p:sp>
    </p:spTree>
    <p:extLst>
      <p:ext uri="{BB962C8B-B14F-4D97-AF65-F5344CB8AC3E}">
        <p14:creationId xmlns:p14="http://schemas.microsoft.com/office/powerpoint/2010/main" val="2436481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Wine Tourism Experience Internal Audit Worksheet created by Donna Quadri-</a:t>
            </a:r>
            <a:r>
              <a:rPr lang="en-US" baseline="0" dirty="0" err="1" smtClean="0"/>
              <a:t>Felitti</a:t>
            </a:r>
            <a:r>
              <a:rPr lang="en-US" baseline="0" dirty="0" smtClean="0"/>
              <a:t>, Ph.D., CHE</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14</a:t>
            </a:fld>
            <a:endParaRPr lang="en-US"/>
          </a:p>
        </p:txBody>
      </p:sp>
    </p:spTree>
    <p:extLst>
      <p:ext uri="{BB962C8B-B14F-4D97-AF65-F5344CB8AC3E}">
        <p14:creationId xmlns:p14="http://schemas.microsoft.com/office/powerpoint/2010/main" val="3750503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overarching</a:t>
            </a:r>
            <a:r>
              <a:rPr lang="en-US" dirty="0" smtClean="0"/>
              <a:t> summaries from research collected</a:t>
            </a:r>
            <a:r>
              <a:rPr lang="en-US" baseline="0" dirty="0" smtClean="0"/>
              <a:t> are these.</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15</a:t>
            </a:fld>
            <a:endParaRPr lang="en-US"/>
          </a:p>
        </p:txBody>
      </p:sp>
    </p:spTree>
    <p:extLst>
      <p:ext uri="{BB962C8B-B14F-4D97-AF65-F5344CB8AC3E}">
        <p14:creationId xmlns:p14="http://schemas.microsoft.com/office/powerpoint/2010/main" val="172454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Visitors</a:t>
            </a:r>
            <a:r>
              <a:rPr lang="en-US" baseline="0" dirty="0" smtClean="0"/>
              <a:t> and business operators agree that the most valuable experiential aspect of the region are the esthetics, in this study, meaning the </a:t>
            </a:r>
            <a:r>
              <a:rPr lang="en-US" baseline="0" dirty="0" err="1" smtClean="0"/>
              <a:t>winescape</a:t>
            </a:r>
            <a:r>
              <a:rPr lang="en-US" baseline="0" dirty="0" smtClean="0"/>
              <a:t>, the natural and socio-cultural setting of the wine trail.</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16</a:t>
            </a:fld>
            <a:endParaRPr lang="en-US"/>
          </a:p>
        </p:txBody>
      </p:sp>
    </p:spTree>
    <p:extLst>
      <p:ext uri="{BB962C8B-B14F-4D97-AF65-F5344CB8AC3E}">
        <p14:creationId xmlns:p14="http://schemas.microsoft.com/office/powerpoint/2010/main" val="422992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experience matters more than who the customer is</a:t>
            </a:r>
            <a:r>
              <a:rPr lang="en-US" baseline="0" dirty="0" smtClean="0"/>
              <a:t> and practically more than if they are engaged (number of activities over 21) and if they had visited previously. </a:t>
            </a:r>
            <a:endParaRPr lang="en-US" dirty="0" smtClean="0"/>
          </a:p>
          <a:p>
            <a:endParaRPr lang="en-US" dirty="0" smtClean="0"/>
          </a:p>
          <a:p>
            <a:r>
              <a:rPr lang="en-US" dirty="0" smtClean="0"/>
              <a:t>Esthetics:  the </a:t>
            </a:r>
            <a:r>
              <a:rPr lang="en-US" dirty="0" err="1" smtClean="0"/>
              <a:t>winescape</a:t>
            </a:r>
            <a:r>
              <a:rPr lang="en-US" dirty="0" smtClean="0"/>
              <a:t>, natural, physical, and cultural environment is the most powerful aspect of the experience in driving future tourist intentions. </a:t>
            </a:r>
          </a:p>
          <a:p>
            <a:endParaRPr lang="en-US" dirty="0" smtClean="0"/>
          </a:p>
          <a:p>
            <a:r>
              <a:rPr lang="en-US" dirty="0" smtClean="0"/>
              <a:t>Engaged visitors:  the more they are participating in the full range of activities in the destination the more powerful the memory and the intention to recommend and return.</a:t>
            </a:r>
          </a:p>
          <a:p>
            <a:endParaRPr lang="en-US" dirty="0" smtClean="0"/>
          </a:p>
          <a:p>
            <a:r>
              <a:rPr lang="en-US" dirty="0" smtClean="0"/>
              <a:t>Opportunities:  Revise product offerings to include different escapist, education, and entertainment elements.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17</a:t>
            </a:fld>
            <a:endParaRPr lang="en-US"/>
          </a:p>
        </p:txBody>
      </p:sp>
    </p:spTree>
    <p:extLst>
      <p:ext uri="{BB962C8B-B14F-4D97-AF65-F5344CB8AC3E}">
        <p14:creationId xmlns:p14="http://schemas.microsoft.com/office/powerpoint/2010/main" val="10908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Additional</a:t>
            </a:r>
            <a:r>
              <a:rPr lang="en-US" baseline="0" smtClean="0"/>
              <a:t> notes:  no international </a:t>
            </a:r>
            <a:r>
              <a:rPr lang="en-US" baseline="0" dirty="0" smtClean="0"/>
              <a:t>visitor </a:t>
            </a:r>
            <a:r>
              <a:rPr lang="en-US" baseline="0" smtClean="0"/>
              <a:t>data collected</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18</a:t>
            </a:fld>
            <a:endParaRPr lang="en-US"/>
          </a:p>
        </p:txBody>
      </p:sp>
    </p:spTree>
    <p:extLst>
      <p:ext uri="{BB962C8B-B14F-4D97-AF65-F5344CB8AC3E}">
        <p14:creationId xmlns:p14="http://schemas.microsoft.com/office/powerpoint/2010/main" val="304390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a:t>
            </a:r>
            <a:r>
              <a:rPr lang="en-US" baseline="0" dirty="0" smtClean="0"/>
              <a:t> notes:  no international visitor data collected</a:t>
            </a:r>
          </a:p>
          <a:p>
            <a:r>
              <a:rPr lang="en-US" baseline="0" dirty="0" smtClean="0"/>
              <a:t>*Part of how the study was conducted (electronically) demonstrates the previous research on women as purchasing deciders of household travel, and are more </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19</a:t>
            </a:fld>
            <a:endParaRPr lang="en-US"/>
          </a:p>
        </p:txBody>
      </p:sp>
    </p:spTree>
    <p:extLst>
      <p:ext uri="{BB962C8B-B14F-4D97-AF65-F5344CB8AC3E}">
        <p14:creationId xmlns:p14="http://schemas.microsoft.com/office/powerpoint/2010/main" val="630292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demographic sample summary data.</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20</a:t>
            </a:fld>
            <a:endParaRPr lang="en-US"/>
          </a:p>
        </p:txBody>
      </p:sp>
    </p:spTree>
    <p:extLst>
      <p:ext uri="{BB962C8B-B14F-4D97-AF65-F5344CB8AC3E}">
        <p14:creationId xmlns:p14="http://schemas.microsoft.com/office/powerpoint/2010/main" val="29365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their Experience Economy framework, Pine and Gilmore (1999) explain that sources of economic growth in the U.S. have shifted from extracting raw materials, called commodities, to processing the commodities to making goods, then to offering services, and now to staging positive, engaging memorable experiences.</a:t>
            </a:r>
          </a:p>
          <a:p>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3</a:t>
            </a:fld>
            <a:endParaRPr lang="en-US"/>
          </a:p>
        </p:txBody>
      </p:sp>
    </p:spTree>
    <p:extLst>
      <p:ext uri="{BB962C8B-B14F-4D97-AF65-F5344CB8AC3E}">
        <p14:creationId xmlns:p14="http://schemas.microsoft.com/office/powerpoint/2010/main" val="3488821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demographic sample summary data.</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21</a:t>
            </a:fld>
            <a:endParaRPr lang="en-US"/>
          </a:p>
        </p:txBody>
      </p:sp>
    </p:spTree>
    <p:extLst>
      <p:ext uri="{BB962C8B-B14F-4D97-AF65-F5344CB8AC3E}">
        <p14:creationId xmlns:p14="http://schemas.microsoft.com/office/powerpoint/2010/main" val="3483599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showed</a:t>
            </a:r>
            <a:r>
              <a:rPr lang="en-US" baseline="0" dirty="0" smtClean="0"/>
              <a:t> a primarily drive market, which is not surprising, due to the size of the nearest airports in Erie and Buffalo; however, the data also indicated it is not primarily populated by excursionists (day-trippers) with a majority staying overnight in an accommodation more than one night.  </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22</a:t>
            </a:fld>
            <a:endParaRPr lang="en-US"/>
          </a:p>
        </p:txBody>
      </p:sp>
    </p:spTree>
    <p:extLst>
      <p:ext uri="{BB962C8B-B14F-4D97-AF65-F5344CB8AC3E}">
        <p14:creationId xmlns:p14="http://schemas.microsoft.com/office/powerpoint/2010/main" val="427222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Yet,</a:t>
            </a:r>
            <a:r>
              <a:rPr lang="en-US" baseline="0" dirty="0" smtClean="0"/>
              <a:t> the results also suggest that the day tripper is a meaningful segment with overnight guests staying at major accommodation centers (highway or city centers) as traditional hotel and motels served as the single largest lodging selection at nearly half (48.4%). The next most popular accommodation choice was B&amp;Bs at 18.3%. </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23</a:t>
            </a:fld>
            <a:endParaRPr lang="en-US"/>
          </a:p>
        </p:txBody>
      </p:sp>
    </p:spTree>
    <p:extLst>
      <p:ext uri="{BB962C8B-B14F-4D97-AF65-F5344CB8AC3E}">
        <p14:creationId xmlns:p14="http://schemas.microsoft.com/office/powerpoint/2010/main" val="1169447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Tripographics are the specific trip</a:t>
            </a:r>
            <a:r>
              <a:rPr lang="en-US" baseline="0" dirty="0" smtClean="0"/>
              <a:t> characteristics of the traveler. In this study, the tripographics used as predictors included purpose of trip; motivation, previous trip  history; number of previous visits, and number of activities engaged in during the trip. Other trip characteristics are presented for context are recency of trip; size of travel party, average number of purchases; types of trip planning resources; different activities. </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24</a:t>
            </a:fld>
            <a:endParaRPr lang="en-US"/>
          </a:p>
        </p:txBody>
      </p:sp>
    </p:spTree>
    <p:extLst>
      <p:ext uri="{BB962C8B-B14F-4D97-AF65-F5344CB8AC3E}">
        <p14:creationId xmlns:p14="http://schemas.microsoft.com/office/powerpoint/2010/main" val="1286040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tripographic sample summary data.</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25</a:t>
            </a:fld>
            <a:endParaRPr lang="en-US"/>
          </a:p>
        </p:txBody>
      </p:sp>
    </p:spTree>
    <p:extLst>
      <p:ext uri="{BB962C8B-B14F-4D97-AF65-F5344CB8AC3E}">
        <p14:creationId xmlns:p14="http://schemas.microsoft.com/office/powerpoint/2010/main" val="1146320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tripographic sample summary data.</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26</a:t>
            </a:fld>
            <a:endParaRPr lang="en-US"/>
          </a:p>
        </p:txBody>
      </p:sp>
    </p:spTree>
    <p:extLst>
      <p:ext uri="{BB962C8B-B14F-4D97-AF65-F5344CB8AC3E}">
        <p14:creationId xmlns:p14="http://schemas.microsoft.com/office/powerpoint/2010/main" val="187728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two slides</a:t>
            </a:r>
            <a:r>
              <a:rPr lang="en-US" baseline="0" dirty="0" smtClean="0"/>
              <a:t> about the frequency of activity by type of activity.</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27</a:t>
            </a:fld>
            <a:endParaRPr lang="en-US"/>
          </a:p>
        </p:txBody>
      </p:sp>
    </p:spTree>
    <p:extLst>
      <p:ext uri="{BB962C8B-B14F-4D97-AF65-F5344CB8AC3E}">
        <p14:creationId xmlns:p14="http://schemas.microsoft.com/office/powerpoint/2010/main" val="1874542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an average of 21 activities per visit, regardless of length of stay visitors are relatively highly engaged. Culinary focus of visitors with top four activity choices, shopping as well as cultural and recreational activities also valued and enjoyed. </a:t>
            </a:r>
            <a:r>
              <a:rPr lang="en-US" baseline="0" dirty="0" smtClean="0"/>
              <a:t> Opportunities to improve culinary options.</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28</a:t>
            </a:fld>
            <a:endParaRPr lang="en-US"/>
          </a:p>
        </p:txBody>
      </p:sp>
    </p:spTree>
    <p:extLst>
      <p:ext uri="{BB962C8B-B14F-4D97-AF65-F5344CB8AC3E}">
        <p14:creationId xmlns:p14="http://schemas.microsoft.com/office/powerpoint/2010/main" val="2595308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no surprise that the internet</a:t>
            </a:r>
            <a:r>
              <a:rPr lang="en-US" baseline="0" dirty="0" smtClean="0"/>
              <a:t> is the number one resource for planning. Word of mouth remains essential to trip planning, suggesting, once again, that the satisfied customers are the best marketing opportunity for tourism suppliers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29</a:t>
            </a:fld>
            <a:endParaRPr lang="en-US"/>
          </a:p>
        </p:txBody>
      </p:sp>
    </p:spTree>
    <p:extLst>
      <p:ext uri="{BB962C8B-B14F-4D97-AF65-F5344CB8AC3E}">
        <p14:creationId xmlns:p14="http://schemas.microsoft.com/office/powerpoint/2010/main" val="2975104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 slide related to</a:t>
            </a:r>
            <a:r>
              <a:rPr lang="en-US" baseline="0" dirty="0" smtClean="0"/>
              <a:t> resources consulted in the pre-planning stage of the visit to Lake Erie Wine Country.</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30</a:t>
            </a:fld>
            <a:endParaRPr lang="en-US"/>
          </a:p>
        </p:txBody>
      </p:sp>
    </p:spTree>
    <p:extLst>
      <p:ext uri="{BB962C8B-B14F-4D97-AF65-F5344CB8AC3E}">
        <p14:creationId xmlns:p14="http://schemas.microsoft.com/office/powerpoint/2010/main" val="26431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Using an adapted example wherein grapes replace corn, when they are </a:t>
            </a:r>
            <a:r>
              <a:rPr lang="en-US" sz="1200" kern="1200" dirty="0" err="1" smtClean="0">
                <a:solidFill>
                  <a:schemeClr val="tx1"/>
                </a:solidFill>
                <a:latin typeface="+mn-lt"/>
                <a:ea typeface="+mn-ea"/>
                <a:cs typeface="+mn-cs"/>
              </a:rPr>
              <a:t>vinified</a:t>
            </a:r>
            <a:r>
              <a:rPr lang="en-US" sz="1200" kern="1200" dirty="0" smtClean="0">
                <a:solidFill>
                  <a:schemeClr val="tx1"/>
                </a:solidFill>
                <a:latin typeface="+mn-lt"/>
                <a:ea typeface="+mn-ea"/>
                <a:cs typeface="+mn-cs"/>
              </a:rPr>
              <a:t> and sold as wine grapes move up the economic value ladder as goods in the form of wine. When the same bottle of wine is served in a restaurant table side by trained service staff, again value is added and the cost to purchase the same wine increases by the addition of service.  When a customer stays overnight in the vineyard from which the grapes are harvested and participates in the rhythm of the harvest, or creates their own blend of wine from a vineyard selection, they customize the experience and are immersed in the consumption. </a:t>
            </a:r>
          </a:p>
          <a:p>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4</a:t>
            </a:fld>
            <a:endParaRPr lang="en-US"/>
          </a:p>
        </p:txBody>
      </p:sp>
    </p:spTree>
    <p:extLst>
      <p:ext uri="{BB962C8B-B14F-4D97-AF65-F5344CB8AC3E}">
        <p14:creationId xmlns:p14="http://schemas.microsoft.com/office/powerpoint/2010/main" val="718590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Billboards must demonstrate</a:t>
            </a:r>
            <a:r>
              <a:rPr lang="en-US" baseline="0" dirty="0" smtClean="0"/>
              <a:t> the critical mass.  A highway sign with a single business or winery is not apt to draw new visitors. Must think of the Internet as a digital billboard.</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31</a:t>
            </a:fld>
            <a:endParaRPr lang="en-US"/>
          </a:p>
        </p:txBody>
      </p:sp>
    </p:spTree>
    <p:extLst>
      <p:ext uri="{BB962C8B-B14F-4D97-AF65-F5344CB8AC3E}">
        <p14:creationId xmlns:p14="http://schemas.microsoft.com/office/powerpoint/2010/main" val="1488482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Confirmatory</a:t>
            </a:r>
            <a:r>
              <a:rPr lang="en-US" baseline="0" dirty="0" smtClean="0"/>
              <a:t> Factor Analysis </a:t>
            </a:r>
            <a:r>
              <a:rPr lang="en-US" dirty="0" smtClean="0"/>
              <a:t>demonstrat</a:t>
            </a:r>
            <a:r>
              <a:rPr lang="en-US" baseline="0" dirty="0" smtClean="0"/>
              <a:t>ed these composite variables as valid and reliable.  These three outcome variables have significance to marketing and business results as they come closest to predicting future transactions with consumers. </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32</a:t>
            </a:fld>
            <a:endParaRPr lang="en-US"/>
          </a:p>
        </p:txBody>
      </p:sp>
    </p:spTree>
    <p:extLst>
      <p:ext uri="{BB962C8B-B14F-4D97-AF65-F5344CB8AC3E}">
        <p14:creationId xmlns:p14="http://schemas.microsoft.com/office/powerpoint/2010/main" val="2471529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Demographics don’t matter in predicting</a:t>
            </a:r>
            <a:r>
              <a:rPr lang="en-US" baseline="0" dirty="0" smtClean="0"/>
              <a:t> future intentions; however, d</a:t>
            </a:r>
            <a:r>
              <a:rPr lang="en-US" dirty="0" smtClean="0"/>
              <a:t>emographics are often the first characteristics used to understand consumers. </a:t>
            </a:r>
            <a:r>
              <a:rPr lang="en-US" baseline="0" dirty="0" smtClean="0"/>
              <a:t> What few do prove statistically significant have little practical significance as evidenced by the r-squared or variance explained. </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33</a:t>
            </a:fld>
            <a:endParaRPr lang="en-US"/>
          </a:p>
        </p:txBody>
      </p:sp>
    </p:spTree>
    <p:extLst>
      <p:ext uri="{BB962C8B-B14F-4D97-AF65-F5344CB8AC3E}">
        <p14:creationId xmlns:p14="http://schemas.microsoft.com/office/powerpoint/2010/main" val="983619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200" b="0" i="0" u="none" strike="noStrike" kern="1200" dirty="0" smtClean="0">
                <a:solidFill>
                  <a:schemeClr val="tx1"/>
                </a:solidFill>
                <a:latin typeface="+mn-lt"/>
                <a:ea typeface="+mn-ea"/>
                <a:cs typeface="+mn-cs"/>
              </a:rPr>
              <a:t>More</a:t>
            </a:r>
            <a:r>
              <a:rPr lang="en-US" sz="1200" b="0" i="0" u="none" strike="noStrike" kern="1200" baseline="0" dirty="0" smtClean="0">
                <a:solidFill>
                  <a:schemeClr val="tx1"/>
                </a:solidFill>
                <a:latin typeface="+mn-lt"/>
                <a:ea typeface="+mn-ea"/>
                <a:cs typeface="+mn-cs"/>
              </a:rPr>
              <a:t> practical significance as noted in the higher r-squared statistics but still slight. Pattern emerging of frequent visitors and number of activities – how engaged they are in the destination experience. </a:t>
            </a:r>
            <a:endParaRPr lang="en-US" sz="1200" b="0" i="0" u="none" strike="noStrike" kern="1200" dirty="0" smtClean="0">
              <a:solidFill>
                <a:schemeClr val="tx1"/>
              </a:solidFill>
              <a:latin typeface="+mn-lt"/>
              <a:ea typeface="+mn-ea"/>
              <a:cs typeface="+mn-cs"/>
            </a:endParaRPr>
          </a:p>
          <a:p>
            <a:pPr rtl="0" eaLnBrk="1" fontAlgn="t" latinLnBrk="0" hangingPunct="1"/>
            <a:endParaRPr lang="en-US" sz="1200" b="0" i="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34</a:t>
            </a:fld>
            <a:endParaRPr lang="en-US"/>
          </a:p>
        </p:txBody>
      </p:sp>
    </p:spTree>
    <p:extLst>
      <p:ext uri="{BB962C8B-B14F-4D97-AF65-F5344CB8AC3E}">
        <p14:creationId xmlns:p14="http://schemas.microsoft.com/office/powerpoint/2010/main" val="3311008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Confirmatory factor</a:t>
            </a:r>
            <a:r>
              <a:rPr lang="en-US" baseline="0" dirty="0" smtClean="0"/>
              <a:t> analysis of the 4Es proved the model is a valid and reliable measure of the visitor experience. First of it’s kind to measure an entire destination using an adapted instrument. Previous research was B&amp;B in rural mid-west and cruise experience in southeast Asia</a:t>
            </a:r>
            <a:r>
              <a:rPr lang="en-US" dirty="0" smtClean="0"/>
              <a:t> (Oh, et al., 2007; </a:t>
            </a:r>
            <a:r>
              <a:rPr lang="en-US" dirty="0" err="1" smtClean="0"/>
              <a:t>Hosany</a:t>
            </a:r>
            <a:r>
              <a:rPr lang="en-US" dirty="0" smtClean="0"/>
              <a:t> &amp; Witham, 2010) See Module 1.</a:t>
            </a:r>
            <a:endParaRPr lang="en-US" dirty="0"/>
          </a:p>
        </p:txBody>
      </p:sp>
      <p:sp>
        <p:nvSpPr>
          <p:cNvPr id="4" name="Slide Number Placeholder 3"/>
          <p:cNvSpPr>
            <a:spLocks noGrp="1"/>
          </p:cNvSpPr>
          <p:nvPr>
            <p:ph type="sldNum" sz="quarter" idx="10"/>
          </p:nvPr>
        </p:nvSpPr>
        <p:spPr/>
        <p:txBody>
          <a:bodyPr/>
          <a:lstStyle/>
          <a:p>
            <a:fld id="{58A7166A-1E70-440F-B85F-6CEE07BD570D}" type="slidenum">
              <a:rPr lang="en-US" smtClean="0"/>
              <a:pPr/>
              <a:t>35</a:t>
            </a:fld>
            <a:endParaRPr lang="en-US"/>
          </a:p>
        </p:txBody>
      </p:sp>
    </p:spTree>
    <p:extLst>
      <p:ext uri="{BB962C8B-B14F-4D97-AF65-F5344CB8AC3E}">
        <p14:creationId xmlns:p14="http://schemas.microsoft.com/office/powerpoint/2010/main" val="3322459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clear, all activities that underscore, enhance, and preserve the esthetics of the region serves the greatest value to wine tourists.</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36</a:t>
            </a:fld>
            <a:endParaRPr lang="en-US"/>
          </a:p>
        </p:txBody>
      </p:sp>
    </p:spTree>
    <p:extLst>
      <p:ext uri="{BB962C8B-B14F-4D97-AF65-F5344CB8AC3E}">
        <p14:creationId xmlns:p14="http://schemas.microsoft.com/office/powerpoint/2010/main" val="2333044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concept is not just about the escape from the routine (not about “running away”) but about becoming immersed in activities to the point of forgetting the routine. </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37</a:t>
            </a:fld>
            <a:endParaRPr lang="en-US"/>
          </a:p>
        </p:txBody>
      </p:sp>
    </p:spTree>
    <p:extLst>
      <p:ext uri="{BB962C8B-B14F-4D97-AF65-F5344CB8AC3E}">
        <p14:creationId xmlns:p14="http://schemas.microsoft.com/office/powerpoint/2010/main" val="3834758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tasting at wineries may be seen as an educational activity, it was the lowest priority of design by all the participants.  Ways to educate visitors does not have to be obvious but part of telling the history and story of place or business. Video and other multi-media can serve both as promotional communication as well as educational enhancements on the premises of your business.</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38</a:t>
            </a:fld>
            <a:endParaRPr lang="en-US"/>
          </a:p>
        </p:txBody>
      </p:sp>
    </p:spTree>
    <p:extLst>
      <p:ext uri="{BB962C8B-B14F-4D97-AF65-F5344CB8AC3E}">
        <p14:creationId xmlns:p14="http://schemas.microsoft.com/office/powerpoint/2010/main" val="3033907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a:t>
            </a:r>
            <a:r>
              <a:rPr lang="en-US" baseline="0" dirty="0" smtClean="0"/>
              <a:t> watching others and can include performers or customers engaged in activities (i.e., karaoke, grape stomping); staff can be entertainers. </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39</a:t>
            </a:fld>
            <a:endParaRPr lang="en-US"/>
          </a:p>
        </p:txBody>
      </p:sp>
    </p:spTree>
    <p:extLst>
      <p:ext uri="{BB962C8B-B14F-4D97-AF65-F5344CB8AC3E}">
        <p14:creationId xmlns:p14="http://schemas.microsoft.com/office/powerpoint/2010/main" val="271831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Visitor</a:t>
            </a:r>
            <a:r>
              <a:rPr lang="en-US" baseline="0" dirty="0" smtClean="0"/>
              <a:t> comments help provide anecdotal and qualitative insights into the quantitative data.</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40</a:t>
            </a:fld>
            <a:endParaRPr lang="en-US"/>
          </a:p>
        </p:txBody>
      </p:sp>
    </p:spTree>
    <p:extLst>
      <p:ext uri="{BB962C8B-B14F-4D97-AF65-F5344CB8AC3E}">
        <p14:creationId xmlns:p14="http://schemas.microsoft.com/office/powerpoint/2010/main" val="138462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subtitle</a:t>
            </a:r>
            <a:r>
              <a:rPr lang="en-US" baseline="0" dirty="0" smtClean="0"/>
              <a:t> of Pine and Gilmore’s best selling 1999 book (and 2011 second edition) is:  “Work is Theatre &amp; Every Business a Stage”</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5</a:t>
            </a:fld>
            <a:endParaRPr lang="en-US"/>
          </a:p>
        </p:txBody>
      </p:sp>
    </p:spTree>
    <p:extLst>
      <p:ext uri="{BB962C8B-B14F-4D97-AF65-F5344CB8AC3E}">
        <p14:creationId xmlns:p14="http://schemas.microsoft.com/office/powerpoint/2010/main" val="26045825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positive comments to assist you in online reviews.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41</a:t>
            </a:fld>
            <a:endParaRPr lang="en-US"/>
          </a:p>
        </p:txBody>
      </p:sp>
    </p:spTree>
    <p:extLst>
      <p:ext uri="{BB962C8B-B14F-4D97-AF65-F5344CB8AC3E}">
        <p14:creationId xmlns:p14="http://schemas.microsoft.com/office/powerpoint/2010/main" val="4251534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the opportunities to overcome the negative</a:t>
            </a:r>
            <a:r>
              <a:rPr lang="en-US" baseline="0" dirty="0" smtClean="0"/>
              <a:t> comments.</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42</a:t>
            </a:fld>
            <a:endParaRPr lang="en-US"/>
          </a:p>
        </p:txBody>
      </p:sp>
    </p:spTree>
    <p:extLst>
      <p:ext uri="{BB962C8B-B14F-4D97-AF65-F5344CB8AC3E}">
        <p14:creationId xmlns:p14="http://schemas.microsoft.com/office/powerpoint/2010/main" val="1338371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overall opportunities to improve the entire destination experience AS WELL AS individual business approaches.</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43</a:t>
            </a:fld>
            <a:endParaRPr lang="en-US"/>
          </a:p>
        </p:txBody>
      </p:sp>
    </p:spTree>
    <p:extLst>
      <p:ext uri="{BB962C8B-B14F-4D97-AF65-F5344CB8AC3E}">
        <p14:creationId xmlns:p14="http://schemas.microsoft.com/office/powerpoint/2010/main" val="359540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Embracing a collaborative approach to understanding that it takes the</a:t>
            </a:r>
            <a:r>
              <a:rPr lang="en-US" baseline="0" dirty="0" smtClean="0"/>
              <a:t> entire tourism supply chain to deliver a positive experience will make these opportunities successful for the entire Lake Erie wine region community.</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45</a:t>
            </a:fld>
            <a:endParaRPr lang="en-US"/>
          </a:p>
        </p:txBody>
      </p:sp>
    </p:spTree>
    <p:extLst>
      <p:ext uri="{BB962C8B-B14F-4D97-AF65-F5344CB8AC3E}">
        <p14:creationId xmlns:p14="http://schemas.microsoft.com/office/powerpoint/2010/main" val="3380817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please contact</a:t>
            </a:r>
            <a:r>
              <a:rPr lang="en-US" baseline="0" dirty="0" smtClean="0"/>
              <a:t> Donna Quadri at quadri@nyu.edu. In addition assistance was also provided by the Chautauqua County Visitors Bureau (www.tourchautauqua.com), Erie County Convention and Visitors Bureau (www.visiteriepa.com), the Lake Erie Wine Country (formerly the Chautauqua-Lake Erie Wine Trail, www.lakeeriewinecountry.org), North East Chamber of Commerce (www.nechamber.com), Cornell Lake Erie Grape Research Laboratory (http://lergp.cce.cornell.edu), Pennsylvania State University Lake Erie Grape Research and Extension Office (http://agsci.psu.edu/research/centers/erie), and the Lake Erie Concord Grape Heritage Belt Association (www.concordgrapebelt.org). </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46</a:t>
            </a:fld>
            <a:endParaRPr lang="en-US"/>
          </a:p>
        </p:txBody>
      </p:sp>
    </p:spTree>
    <p:extLst>
      <p:ext uri="{BB962C8B-B14F-4D97-AF65-F5344CB8AC3E}">
        <p14:creationId xmlns:p14="http://schemas.microsoft.com/office/powerpoint/2010/main" val="278848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Memories are bolstered by</a:t>
            </a:r>
            <a:r>
              <a:rPr lang="en-US" baseline="0" dirty="0" smtClean="0"/>
              <a:t> the memorabilia, “takeaways” from an event or experience.  Personalizing purchases, arranging for photo opportunities, and digital uploads to company and personal social media sites, as memorabilia, underline the value of the experience.  Engaging all five senses of the consumer during the experience further solidifies the positive memories of an experience. </a:t>
            </a:r>
          </a:p>
          <a:p>
            <a:endParaRPr lang="en-US" baseline="0" dirty="0" smtClean="0"/>
          </a:p>
          <a:p>
            <a:r>
              <a:rPr lang="en-US" baseline="0" dirty="0" smtClean="0"/>
              <a:t>More about how this may be leveraged in rural tourism is covered </a:t>
            </a:r>
            <a:r>
              <a:rPr lang="en-US" baseline="0" smtClean="0"/>
              <a:t>in Module 4.</a:t>
            </a:r>
            <a:endParaRPr lang="en-US" baseline="0" dirty="0" smtClean="0"/>
          </a:p>
        </p:txBody>
      </p:sp>
      <p:sp>
        <p:nvSpPr>
          <p:cNvPr id="4" name="Slide Number Placeholder 3"/>
          <p:cNvSpPr>
            <a:spLocks noGrp="1"/>
          </p:cNvSpPr>
          <p:nvPr>
            <p:ph type="sldNum" sz="quarter" idx="10"/>
          </p:nvPr>
        </p:nvSpPr>
        <p:spPr/>
        <p:txBody>
          <a:bodyPr/>
          <a:lstStyle/>
          <a:p>
            <a:fld id="{2618A927-49F3-45E3-841B-2E244EF5CC22}" type="slidenum">
              <a:rPr lang="en-US" smtClean="0"/>
              <a:pPr/>
              <a:t>6</a:t>
            </a:fld>
            <a:endParaRPr lang="en-US"/>
          </a:p>
        </p:txBody>
      </p:sp>
    </p:spTree>
    <p:extLst>
      <p:ext uri="{BB962C8B-B14F-4D97-AF65-F5344CB8AC3E}">
        <p14:creationId xmlns:p14="http://schemas.microsoft.com/office/powerpoint/2010/main" val="237027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Experience Economy offers four distinctive areas of experiential value to add to a business for customers. Pine and Gilmore (1999) termed these areas, the 4Es. The 4Es consist of adding </a:t>
            </a:r>
            <a:r>
              <a:rPr lang="en-US" sz="1200" b="1" kern="1200" dirty="0" smtClean="0">
                <a:solidFill>
                  <a:schemeClr val="tx1"/>
                </a:solidFill>
                <a:latin typeface="+mn-lt"/>
                <a:ea typeface="+mn-ea"/>
                <a:cs typeface="+mn-cs"/>
              </a:rPr>
              <a:t>E</a:t>
            </a:r>
            <a:r>
              <a:rPr lang="en-US" sz="1200" kern="1200" dirty="0" smtClean="0">
                <a:solidFill>
                  <a:schemeClr val="tx1"/>
                </a:solidFill>
                <a:latin typeface="+mn-lt"/>
                <a:ea typeface="+mn-ea"/>
                <a:cs typeface="+mn-cs"/>
              </a:rPr>
              <a:t>ducational, </a:t>
            </a:r>
            <a:r>
              <a:rPr lang="en-US" sz="1200" b="1" kern="1200" dirty="0" smtClean="0">
                <a:solidFill>
                  <a:schemeClr val="tx1"/>
                </a:solidFill>
                <a:latin typeface="+mn-lt"/>
                <a:ea typeface="+mn-ea"/>
                <a:cs typeface="+mn-cs"/>
              </a:rPr>
              <a:t>E</a:t>
            </a:r>
            <a:r>
              <a:rPr lang="en-US" sz="1200" kern="1200" dirty="0" smtClean="0">
                <a:solidFill>
                  <a:schemeClr val="tx1"/>
                </a:solidFill>
                <a:latin typeface="+mn-lt"/>
                <a:ea typeface="+mn-ea"/>
                <a:cs typeface="+mn-cs"/>
              </a:rPr>
              <a:t>sthetic, </a:t>
            </a:r>
            <a:r>
              <a:rPr lang="en-US" sz="1200" b="1" kern="1200" dirty="0" smtClean="0">
                <a:solidFill>
                  <a:schemeClr val="tx1"/>
                </a:solidFill>
                <a:latin typeface="+mn-lt"/>
                <a:ea typeface="+mn-ea"/>
                <a:cs typeface="+mn-cs"/>
              </a:rPr>
              <a:t>E</a:t>
            </a:r>
            <a:r>
              <a:rPr lang="en-US" sz="1200" kern="1200" dirty="0" smtClean="0">
                <a:solidFill>
                  <a:schemeClr val="tx1"/>
                </a:solidFill>
                <a:latin typeface="+mn-lt"/>
                <a:ea typeface="+mn-ea"/>
                <a:cs typeface="+mn-cs"/>
              </a:rPr>
              <a:t>scapist, and </a:t>
            </a:r>
            <a:r>
              <a:rPr lang="en-US" sz="1200" b="1" kern="1200" dirty="0" smtClean="0">
                <a:solidFill>
                  <a:schemeClr val="tx1"/>
                </a:solidFill>
                <a:latin typeface="+mn-lt"/>
                <a:ea typeface="+mn-ea"/>
                <a:cs typeface="+mn-cs"/>
              </a:rPr>
              <a:t>E</a:t>
            </a:r>
            <a:r>
              <a:rPr lang="en-US" sz="1200" kern="1200" dirty="0" smtClean="0">
                <a:solidFill>
                  <a:schemeClr val="tx1"/>
                </a:solidFill>
                <a:latin typeface="+mn-lt"/>
                <a:ea typeface="+mn-ea"/>
                <a:cs typeface="+mn-cs"/>
              </a:rPr>
              <a:t>ntertainment experiences to the business. The four experiences vary based on the customer’s active or passive participation and on absorption or immersion in the experience. </a:t>
            </a:r>
          </a:p>
          <a:p>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7</a:t>
            </a:fld>
            <a:endParaRPr lang="en-US"/>
          </a:p>
        </p:txBody>
      </p:sp>
    </p:spTree>
    <p:extLst>
      <p:ext uri="{BB962C8B-B14F-4D97-AF65-F5344CB8AC3E}">
        <p14:creationId xmlns:p14="http://schemas.microsoft.com/office/powerpoint/2010/main" val="180941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experience economy model holds that w</a:t>
            </a:r>
            <a:r>
              <a:rPr lang="en-US" dirty="0" smtClean="0"/>
              <a:t>hen consumers</a:t>
            </a:r>
            <a:r>
              <a:rPr lang="en-US" baseline="0" dirty="0" smtClean="0"/>
              <a:t> experience these four dimensions, the consumption experience increases in value. Module 3 will present further results from the 2011 Lake Erie Wine Tourism Study</a:t>
            </a:r>
            <a:r>
              <a:rPr lang="en-US" dirty="0" smtClean="0"/>
              <a:t> demonstrating that the 4Es exist in the destination for visitors and are statistically significant in predicting  tourists’ intentions to recommend and to return to the destination. </a:t>
            </a:r>
          </a:p>
          <a:p>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8</a:t>
            </a:fld>
            <a:endParaRPr lang="en-US"/>
          </a:p>
        </p:txBody>
      </p:sp>
    </p:spTree>
    <p:extLst>
      <p:ext uri="{BB962C8B-B14F-4D97-AF65-F5344CB8AC3E}">
        <p14:creationId xmlns:p14="http://schemas.microsoft.com/office/powerpoint/2010/main" val="302580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a:t>
            </a:r>
            <a:r>
              <a:rPr lang="en-US" sz="1200" kern="1200" dirty="0" err="1" smtClean="0">
                <a:solidFill>
                  <a:schemeClr val="tx1"/>
                </a:solidFill>
                <a:latin typeface="+mn-lt"/>
                <a:ea typeface="+mn-ea"/>
                <a:cs typeface="+mn-cs"/>
              </a:rPr>
              <a:t>agri</a:t>
            </a:r>
            <a:r>
              <a:rPr lang="en-US" sz="1200" kern="1200" dirty="0" smtClean="0">
                <a:solidFill>
                  <a:schemeClr val="tx1"/>
                </a:solidFill>
                <a:latin typeface="+mn-lt"/>
                <a:ea typeface="+mn-ea"/>
                <a:cs typeface="+mn-cs"/>
              </a:rPr>
              <a:t>-tourism context of Chautauqua-Lake Erie wine region, farmers and other key stakeholders are dependent on one another to provide a total visitor experience.  Research has shown that wine tourists desire a lot from their wine tourism experience; they want quality culinary offerings, cultural, recreational, and retail choices, and to enjoy the rural landscape that wine regions present (Brown, </a:t>
            </a:r>
            <a:r>
              <a:rPr lang="en-US" sz="1200" kern="1200" dirty="0" err="1" smtClean="0">
                <a:solidFill>
                  <a:schemeClr val="tx1"/>
                </a:solidFill>
                <a:latin typeface="+mn-lt"/>
                <a:ea typeface="+mn-ea"/>
                <a:cs typeface="+mn-cs"/>
              </a:rPr>
              <a:t>Havitz</a:t>
            </a:r>
            <a:r>
              <a:rPr lang="en-US" sz="1200" kern="1200" dirty="0" smtClean="0">
                <a:solidFill>
                  <a:schemeClr val="tx1"/>
                </a:solidFill>
                <a:latin typeface="+mn-lt"/>
                <a:ea typeface="+mn-ea"/>
                <a:cs typeface="+mn-cs"/>
              </a:rPr>
              <a:t>, &amp; Getz, 2006; </a:t>
            </a:r>
            <a:r>
              <a:rPr lang="en-US" sz="1200" kern="1200" dirty="0" err="1" smtClean="0">
                <a:solidFill>
                  <a:schemeClr val="tx1"/>
                </a:solidFill>
                <a:latin typeface="+mn-lt"/>
                <a:ea typeface="+mn-ea"/>
                <a:cs typeface="+mn-cs"/>
              </a:rPr>
              <a:t>Bruwer</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Alant</a:t>
            </a:r>
            <a:r>
              <a:rPr lang="en-US" sz="1200" kern="1200" dirty="0" smtClean="0">
                <a:solidFill>
                  <a:schemeClr val="tx1"/>
                </a:solidFill>
                <a:latin typeface="+mn-lt"/>
                <a:ea typeface="+mn-ea"/>
                <a:cs typeface="+mn-cs"/>
              </a:rPr>
              <a:t>, 2009; Getz &amp; Brown, 2006; Getz, et al.; 2008). </a:t>
            </a:r>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9</a:t>
            </a:fld>
            <a:endParaRPr lang="en-US"/>
          </a:p>
        </p:txBody>
      </p:sp>
    </p:spTree>
    <p:extLst>
      <p:ext uri="{BB962C8B-B14F-4D97-AF65-F5344CB8AC3E}">
        <p14:creationId xmlns:p14="http://schemas.microsoft.com/office/powerpoint/2010/main" val="380903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interrelated activities within the overall tourism experience make up the tourism supply chain and affect the customer experience.  This describes the experiential view of consumption wherein tourists seek memorable, immersive experiences (Holbrook &amp; </a:t>
            </a:r>
            <a:r>
              <a:rPr lang="en-US" sz="1200" kern="1200" dirty="0" err="1" smtClean="0">
                <a:solidFill>
                  <a:schemeClr val="tx1"/>
                </a:solidFill>
                <a:latin typeface="+mn-lt"/>
                <a:ea typeface="+mn-ea"/>
                <a:cs typeface="+mn-cs"/>
              </a:rPr>
              <a:t>Hirshman</a:t>
            </a:r>
            <a:r>
              <a:rPr lang="en-US" sz="1200" kern="1200" dirty="0" smtClean="0">
                <a:solidFill>
                  <a:schemeClr val="tx1"/>
                </a:solidFill>
                <a:latin typeface="+mn-lt"/>
                <a:ea typeface="+mn-ea"/>
                <a:cs typeface="+mn-cs"/>
              </a:rPr>
              <a:t>, 1982; Pine &amp; Gilmore; 1999) in an ever increasingly competitive environment. Positive, engaging, and memorable experiences result in experiential value for rural wine tourists and in differentiation of the destination from competitors, large and small (Pine &amp; Gilmore, 1999).</a:t>
            </a:r>
          </a:p>
          <a:p>
            <a:endParaRPr lang="en-US" dirty="0"/>
          </a:p>
        </p:txBody>
      </p:sp>
      <p:sp>
        <p:nvSpPr>
          <p:cNvPr id="4" name="Slide Number Placeholder 3"/>
          <p:cNvSpPr>
            <a:spLocks noGrp="1"/>
          </p:cNvSpPr>
          <p:nvPr>
            <p:ph type="sldNum" sz="quarter" idx="10"/>
          </p:nvPr>
        </p:nvSpPr>
        <p:spPr/>
        <p:txBody>
          <a:bodyPr/>
          <a:lstStyle/>
          <a:p>
            <a:fld id="{2618A927-49F3-45E3-841B-2E244EF5CC22}" type="slidenum">
              <a:rPr lang="en-US" smtClean="0"/>
              <a:pPr/>
              <a:t>10</a:t>
            </a:fld>
            <a:endParaRPr lang="en-US"/>
          </a:p>
        </p:txBody>
      </p:sp>
    </p:spTree>
    <p:extLst>
      <p:ext uri="{BB962C8B-B14F-4D97-AF65-F5344CB8AC3E}">
        <p14:creationId xmlns:p14="http://schemas.microsoft.com/office/powerpoint/2010/main" val="1158759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695450"/>
          </a:xfrm>
        </p:spPr>
        <p:txBody>
          <a:bodyPr>
            <a:normAutofit fontScale="90000"/>
          </a:bodyPr>
          <a:lstStyle/>
          <a:p>
            <a:r>
              <a:rPr lang="en-US" sz="3600" b="1" dirty="0" smtClean="0">
                <a:solidFill>
                  <a:srgbClr val="FFFF00"/>
                </a:solidFill>
              </a:rPr>
              <a:t>Yielding Returns for Greater Profitability for your Business in the </a:t>
            </a:r>
            <a:br>
              <a:rPr lang="en-US" sz="3600" b="1" dirty="0" smtClean="0">
                <a:solidFill>
                  <a:srgbClr val="FFFF00"/>
                </a:solidFill>
              </a:rPr>
            </a:br>
            <a:r>
              <a:rPr lang="en-US" sz="3600" b="1" dirty="0" smtClean="0">
                <a:solidFill>
                  <a:srgbClr val="FFFF00"/>
                </a:solidFill>
              </a:rPr>
              <a:t>Lake Erie Wine Country</a:t>
            </a:r>
            <a:r>
              <a:rPr lang="en-US" sz="3600" b="1" dirty="0" smtClean="0"/>
              <a:t> </a:t>
            </a:r>
            <a:r>
              <a:rPr lang="en-US" dirty="0" smtClean="0"/>
              <a:t/>
            </a:r>
            <a:br>
              <a:rPr lang="en-US" dirty="0" smtClean="0"/>
            </a:br>
            <a:endParaRPr lang="en-US" sz="3100" dirty="0">
              <a:solidFill>
                <a:srgbClr val="FFFF00"/>
              </a:solidFill>
            </a:endParaRPr>
          </a:p>
        </p:txBody>
      </p:sp>
      <p:sp>
        <p:nvSpPr>
          <p:cNvPr id="3" name="Subtitle 2"/>
          <p:cNvSpPr>
            <a:spLocks noGrp="1"/>
          </p:cNvSpPr>
          <p:nvPr>
            <p:ph type="subTitle" idx="1"/>
          </p:nvPr>
        </p:nvSpPr>
        <p:spPr>
          <a:xfrm>
            <a:off x="1371600" y="2667000"/>
            <a:ext cx="6400800" cy="1752600"/>
          </a:xfrm>
        </p:spPr>
        <p:txBody>
          <a:bodyPr>
            <a:normAutofit fontScale="92500" lnSpcReduction="20000"/>
          </a:bodyPr>
          <a:lstStyle/>
          <a:p>
            <a:r>
              <a:rPr lang="en-US" sz="2400" dirty="0" smtClean="0"/>
              <a:t>An Experience Economy Approach to Enhancing Chautauqua-Lake Erie Wine Tourism</a:t>
            </a:r>
            <a:endParaRPr lang="en-US" sz="2400" dirty="0" smtClean="0"/>
          </a:p>
          <a:p>
            <a:r>
              <a:rPr lang="en-US" sz="2400" dirty="0">
                <a:solidFill>
                  <a:srgbClr val="FFFF00"/>
                </a:solidFill>
              </a:rPr>
              <a:t>NESARE Sustainable Community Grant:  CN1109</a:t>
            </a:r>
          </a:p>
          <a:p>
            <a:r>
              <a:rPr lang="en-US" sz="2400" dirty="0"/>
              <a:t>Donna Quadri-</a:t>
            </a:r>
            <a:r>
              <a:rPr lang="en-US" sz="2400" dirty="0" err="1"/>
              <a:t>Felitti</a:t>
            </a:r>
            <a:r>
              <a:rPr lang="en-US" sz="2400" dirty="0"/>
              <a:t>, New York University</a:t>
            </a:r>
          </a:p>
          <a:p>
            <a:r>
              <a:rPr lang="en-US" sz="2400" dirty="0"/>
              <a:t>Ann Marie Fiore, Iowa State University</a:t>
            </a:r>
          </a:p>
        </p:txBody>
      </p:sp>
      <p:pic>
        <p:nvPicPr>
          <p:cNvPr id="5" name="Picture 4" descr="Tisch Logo.bmp"/>
          <p:cNvPicPr>
            <a:picLocks noChangeAspect="1"/>
          </p:cNvPicPr>
          <p:nvPr/>
        </p:nvPicPr>
        <p:blipFill>
          <a:blip r:embed="rId3" cstate="print"/>
          <a:stretch>
            <a:fillRect/>
          </a:stretch>
        </p:blipFill>
        <p:spPr>
          <a:xfrm>
            <a:off x="7391400" y="4800600"/>
            <a:ext cx="1346418" cy="1752600"/>
          </a:xfrm>
          <a:prstGeom prst="rect">
            <a:avLst/>
          </a:prstGeom>
        </p:spPr>
      </p:pic>
      <p:pic>
        <p:nvPicPr>
          <p:cNvPr id="6" name="Picture 5" descr="SARE_Northeast_CMYK.jpg"/>
          <p:cNvPicPr>
            <a:picLocks noChangeAspect="1"/>
          </p:cNvPicPr>
          <p:nvPr/>
        </p:nvPicPr>
        <p:blipFill>
          <a:blip r:embed="rId4" cstate="print"/>
          <a:stretch>
            <a:fillRect/>
          </a:stretch>
        </p:blipFill>
        <p:spPr>
          <a:xfrm>
            <a:off x="3848100" y="5206184"/>
            <a:ext cx="1447800" cy="1314932"/>
          </a:xfrm>
          <a:prstGeom prst="rect">
            <a:avLst/>
          </a:prstGeom>
        </p:spPr>
      </p:pic>
      <p:pic>
        <p:nvPicPr>
          <p:cNvPr id="7" name="Picture 6" descr="iowa-state-logo-2.jpg"/>
          <p:cNvPicPr>
            <a:picLocks noChangeAspect="1"/>
          </p:cNvPicPr>
          <p:nvPr/>
        </p:nvPicPr>
        <p:blipFill>
          <a:blip r:embed="rId5" cstate="print"/>
          <a:stretch>
            <a:fillRect/>
          </a:stretch>
        </p:blipFill>
        <p:spPr>
          <a:xfrm>
            <a:off x="381000" y="5342484"/>
            <a:ext cx="1905000" cy="12091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of Experiential Value </a:t>
            </a:r>
            <a:endParaRPr lang="en-US" dirty="0"/>
          </a:p>
        </p:txBody>
      </p:sp>
      <p:sp>
        <p:nvSpPr>
          <p:cNvPr id="3" name="Content Placeholder 2"/>
          <p:cNvSpPr>
            <a:spLocks noGrp="1"/>
          </p:cNvSpPr>
          <p:nvPr>
            <p:ph idx="1"/>
          </p:nvPr>
        </p:nvSpPr>
        <p:spPr/>
        <p:txBody>
          <a:bodyPr>
            <a:normAutofit/>
          </a:bodyPr>
          <a:lstStyle/>
          <a:p>
            <a:endParaRPr lang="en-US" dirty="0" smtClean="0"/>
          </a:p>
          <a:p>
            <a:pPr lvl="1"/>
            <a:r>
              <a:rPr lang="en-US" dirty="0" smtClean="0"/>
              <a:t>Fully satisfy visitors = loyal customers</a:t>
            </a:r>
            <a:endParaRPr lang="en-US" sz="2400" dirty="0" smtClean="0"/>
          </a:p>
          <a:p>
            <a:pPr lvl="1"/>
            <a:r>
              <a:rPr lang="en-US" dirty="0" smtClean="0">
                <a:solidFill>
                  <a:srgbClr val="FFFF00"/>
                </a:solidFill>
              </a:rPr>
              <a:t>Increases customers’ willingness to return</a:t>
            </a:r>
            <a:endParaRPr lang="en-US" sz="2400" dirty="0" smtClean="0">
              <a:solidFill>
                <a:srgbClr val="FFFF00"/>
              </a:solidFill>
            </a:endParaRPr>
          </a:p>
          <a:p>
            <a:pPr lvl="1"/>
            <a:r>
              <a:rPr lang="en-US" dirty="0" smtClean="0">
                <a:solidFill>
                  <a:srgbClr val="FFFF00"/>
                </a:solidFill>
              </a:rPr>
              <a:t>Encourages positive word-of-mouth</a:t>
            </a:r>
            <a:endParaRPr lang="en-US" sz="2400" dirty="0" smtClean="0">
              <a:solidFill>
                <a:srgbClr val="FFFF00"/>
              </a:solidFill>
            </a:endParaRPr>
          </a:p>
          <a:p>
            <a:pPr lvl="1"/>
            <a:r>
              <a:rPr lang="en-US" dirty="0" smtClean="0">
                <a:solidFill>
                  <a:srgbClr val="FFFF00"/>
                </a:solidFill>
              </a:rPr>
              <a:t>Recruits new visitors</a:t>
            </a:r>
            <a:endParaRPr lang="en-US" sz="2400" dirty="0" smtClean="0">
              <a:solidFill>
                <a:srgbClr val="FFFF00"/>
              </a:solidFill>
            </a:endParaRPr>
          </a:p>
          <a:p>
            <a:pPr lvl="1"/>
            <a:r>
              <a:rPr lang="en-US" dirty="0" smtClean="0"/>
              <a:t>Enhances the destination’s image</a:t>
            </a:r>
            <a:endParaRPr lang="en-US" sz="2400" dirty="0" smtClean="0"/>
          </a:p>
          <a:p>
            <a:pPr lvl="1"/>
            <a:r>
              <a:rPr lang="en-US" dirty="0" smtClean="0"/>
              <a:t>Makes it difficult for competitors to copy</a:t>
            </a:r>
            <a:endParaRPr lang="en-US" sz="24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92162"/>
          </a:xfrm>
        </p:spPr>
        <p:txBody>
          <a:bodyPr>
            <a:normAutofit/>
          </a:bodyPr>
          <a:lstStyle/>
          <a:p>
            <a:r>
              <a:rPr lang="en-US" sz="3600" dirty="0" smtClean="0"/>
              <a:t>The 4Es in the Wine Tourism: Winery</a:t>
            </a:r>
          </a:p>
        </p:txBody>
      </p:sp>
      <p:grpSp>
        <p:nvGrpSpPr>
          <p:cNvPr id="2" name="Content Placeholder 3"/>
          <p:cNvGrpSpPr>
            <a:grpSpLocks noGrp="1"/>
          </p:cNvGrpSpPr>
          <p:nvPr/>
        </p:nvGrpSpPr>
        <p:grpSpPr bwMode="auto">
          <a:xfrm>
            <a:off x="385011" y="3303473"/>
            <a:ext cx="7680325" cy="3097213"/>
            <a:chOff x="1209290" y="10711114"/>
            <a:chExt cx="8178570" cy="3066796"/>
          </a:xfrm>
        </p:grpSpPr>
        <p:pic>
          <p:nvPicPr>
            <p:cNvPr id="18445" name="Picture 139"/>
            <p:cNvPicPr>
              <a:picLocks noChangeAspect="1" noChangeArrowheads="1"/>
            </p:cNvPicPr>
            <p:nvPr/>
          </p:nvPicPr>
          <p:blipFill>
            <a:blip r:embed="rId3" cstate="print"/>
            <a:srcRect/>
            <a:stretch>
              <a:fillRect/>
            </a:stretch>
          </p:blipFill>
          <p:spPr bwMode="auto">
            <a:xfrm>
              <a:off x="2669872" y="11337895"/>
              <a:ext cx="2695752" cy="2089477"/>
            </a:xfrm>
            <a:prstGeom prst="rect">
              <a:avLst/>
            </a:prstGeom>
            <a:noFill/>
            <a:ln w="9525">
              <a:noFill/>
              <a:miter lim="800000"/>
              <a:headEnd/>
              <a:tailEnd/>
            </a:ln>
          </p:spPr>
        </p:pic>
        <p:sp>
          <p:nvSpPr>
            <p:cNvPr id="12" name="Rectangle 152"/>
            <p:cNvSpPr>
              <a:spLocks noChangeArrowheads="1"/>
            </p:cNvSpPr>
            <p:nvPr/>
          </p:nvSpPr>
          <p:spPr bwMode="auto">
            <a:xfrm>
              <a:off x="8268758" y="13427374"/>
              <a:ext cx="1039649" cy="350536"/>
            </a:xfrm>
            <a:prstGeom prst="rect">
              <a:avLst/>
            </a:prstGeom>
            <a:noFill/>
            <a:ln w="9525">
              <a:noFill/>
              <a:miter lim="800000"/>
              <a:headEnd/>
              <a:tailEnd/>
            </a:ln>
          </p:spPr>
          <p:txBody>
            <a:bodyPr wrap="none" lIns="0" tIns="0" rIns="0" bIns="0">
              <a:spAutoFit/>
            </a:bodyPr>
            <a:lstStyle/>
            <a:p>
              <a:pPr>
                <a:defRPr/>
              </a:pPr>
              <a:r>
                <a:rPr lang="en-US" sz="2300" b="1" dirty="0">
                  <a:solidFill>
                    <a:srgbClr val="000000"/>
                  </a:solidFill>
                  <a:latin typeface="+mj-lt"/>
                </a:rPr>
                <a:t>Escapist</a:t>
              </a:r>
              <a:endParaRPr lang="en-US" sz="1600" dirty="0">
                <a:latin typeface="+mj-lt"/>
              </a:endParaRPr>
            </a:p>
          </p:txBody>
        </p:sp>
        <p:sp>
          <p:nvSpPr>
            <p:cNvPr id="14" name="Rectangle 155"/>
            <p:cNvSpPr>
              <a:spLocks noChangeArrowheads="1"/>
            </p:cNvSpPr>
            <p:nvPr/>
          </p:nvSpPr>
          <p:spPr bwMode="auto">
            <a:xfrm>
              <a:off x="1777293" y="13427374"/>
              <a:ext cx="1411556" cy="350536"/>
            </a:xfrm>
            <a:prstGeom prst="rect">
              <a:avLst/>
            </a:prstGeom>
            <a:noFill/>
            <a:ln w="9525">
              <a:noFill/>
              <a:miter lim="800000"/>
              <a:headEnd/>
              <a:tailEnd/>
            </a:ln>
          </p:spPr>
          <p:txBody>
            <a:bodyPr lIns="0" tIns="0" rIns="0" bIns="0">
              <a:spAutoFit/>
            </a:bodyPr>
            <a:lstStyle/>
            <a:p>
              <a:pPr>
                <a:defRPr/>
              </a:pPr>
              <a:r>
                <a:rPr lang="en-US" sz="2300" b="1" dirty="0">
                  <a:solidFill>
                    <a:srgbClr val="000000"/>
                  </a:solidFill>
                  <a:latin typeface="+mj-lt"/>
                </a:rPr>
                <a:t>Esthetic</a:t>
              </a:r>
              <a:endParaRPr lang="en-US" sz="1600" dirty="0">
                <a:latin typeface="+mj-lt"/>
              </a:endParaRPr>
            </a:p>
          </p:txBody>
        </p:sp>
        <p:sp>
          <p:nvSpPr>
            <p:cNvPr id="16" name="Rectangle 158"/>
            <p:cNvSpPr>
              <a:spLocks noChangeArrowheads="1"/>
            </p:cNvSpPr>
            <p:nvPr/>
          </p:nvSpPr>
          <p:spPr bwMode="auto">
            <a:xfrm>
              <a:off x="7863042" y="10711114"/>
              <a:ext cx="1524818" cy="350536"/>
            </a:xfrm>
            <a:prstGeom prst="rect">
              <a:avLst/>
            </a:prstGeom>
            <a:noFill/>
            <a:ln w="9525">
              <a:noFill/>
              <a:miter lim="800000"/>
              <a:headEnd/>
              <a:tailEnd/>
            </a:ln>
          </p:spPr>
          <p:txBody>
            <a:bodyPr wrap="none" lIns="0" tIns="0" rIns="0" bIns="0">
              <a:spAutoFit/>
            </a:bodyPr>
            <a:lstStyle/>
            <a:p>
              <a:pPr>
                <a:defRPr/>
              </a:pPr>
              <a:r>
                <a:rPr lang="en-US" sz="2300" b="1" dirty="0">
                  <a:solidFill>
                    <a:srgbClr val="000000"/>
                  </a:solidFill>
                  <a:latin typeface="+mj-lt"/>
                </a:rPr>
                <a:t>Educational</a:t>
              </a:r>
              <a:endParaRPr lang="en-US" sz="1600" dirty="0">
                <a:latin typeface="+mj-lt"/>
              </a:endParaRPr>
            </a:p>
          </p:txBody>
        </p:sp>
        <p:sp>
          <p:nvSpPr>
            <p:cNvPr id="18" name="Rectangle 198"/>
            <p:cNvSpPr>
              <a:spLocks noChangeArrowheads="1"/>
            </p:cNvSpPr>
            <p:nvPr/>
          </p:nvSpPr>
          <p:spPr bwMode="auto">
            <a:xfrm>
              <a:off x="1209290" y="10711114"/>
              <a:ext cx="1891654" cy="350536"/>
            </a:xfrm>
            <a:prstGeom prst="rect">
              <a:avLst/>
            </a:prstGeom>
            <a:noFill/>
            <a:ln w="9525">
              <a:noFill/>
              <a:miter lim="800000"/>
              <a:headEnd/>
              <a:tailEnd/>
            </a:ln>
          </p:spPr>
          <p:txBody>
            <a:bodyPr wrap="none" lIns="0" tIns="0" rIns="0" bIns="0">
              <a:spAutoFit/>
            </a:bodyPr>
            <a:lstStyle/>
            <a:p>
              <a:pPr>
                <a:defRPr/>
              </a:pPr>
              <a:r>
                <a:rPr lang="en-US" sz="2300" b="1" dirty="0">
                  <a:solidFill>
                    <a:srgbClr val="000000"/>
                  </a:solidFill>
                  <a:latin typeface="+mj-lt"/>
                </a:rPr>
                <a:t>Entertainment</a:t>
              </a:r>
              <a:endParaRPr lang="en-US" sz="1600" dirty="0">
                <a:latin typeface="+mj-lt"/>
              </a:endParaRPr>
            </a:p>
          </p:txBody>
        </p:sp>
      </p:grpSp>
      <p:sp>
        <p:nvSpPr>
          <p:cNvPr id="18436" name="TextBox 22"/>
          <p:cNvSpPr txBox="1">
            <a:spLocks noChangeArrowheads="1"/>
          </p:cNvSpPr>
          <p:nvPr/>
        </p:nvSpPr>
        <p:spPr bwMode="auto">
          <a:xfrm>
            <a:off x="7315200" y="1905000"/>
            <a:ext cx="1828800" cy="1200329"/>
          </a:xfrm>
          <a:prstGeom prst="rect">
            <a:avLst/>
          </a:prstGeom>
          <a:noFill/>
          <a:ln w="9525">
            <a:noFill/>
            <a:miter lim="800000"/>
            <a:headEnd/>
            <a:tailEnd/>
          </a:ln>
        </p:spPr>
        <p:txBody>
          <a:bodyPr>
            <a:spAutoFit/>
          </a:bodyPr>
          <a:lstStyle/>
          <a:p>
            <a:pPr algn="r"/>
            <a:r>
              <a:rPr lang="en-US" b="1" dirty="0"/>
              <a:t>“enhanced knowledge or skills involving products</a:t>
            </a:r>
            <a:r>
              <a:rPr lang="en-US" sz="1600" b="1" dirty="0"/>
              <a:t>”</a:t>
            </a:r>
          </a:p>
        </p:txBody>
      </p:sp>
      <p:sp>
        <p:nvSpPr>
          <p:cNvPr id="18437" name="TextBox 25"/>
          <p:cNvSpPr txBox="1">
            <a:spLocks noChangeArrowheads="1"/>
          </p:cNvSpPr>
          <p:nvPr/>
        </p:nvSpPr>
        <p:spPr bwMode="auto">
          <a:xfrm>
            <a:off x="7162800" y="5029200"/>
            <a:ext cx="1828800" cy="923330"/>
          </a:xfrm>
          <a:prstGeom prst="rect">
            <a:avLst/>
          </a:prstGeom>
          <a:noFill/>
          <a:ln w="9525">
            <a:noFill/>
            <a:miter lim="800000"/>
            <a:headEnd/>
            <a:tailEnd/>
          </a:ln>
        </p:spPr>
        <p:txBody>
          <a:bodyPr>
            <a:spAutoFit/>
          </a:bodyPr>
          <a:lstStyle/>
          <a:p>
            <a:pPr algn="r"/>
            <a:r>
              <a:rPr lang="en-US" b="1" dirty="0"/>
              <a:t>“engrossed as a participant in a different place”</a:t>
            </a:r>
          </a:p>
        </p:txBody>
      </p:sp>
      <p:sp>
        <p:nvSpPr>
          <p:cNvPr id="18438" name="TextBox 27"/>
          <p:cNvSpPr txBox="1">
            <a:spLocks noChangeArrowheads="1"/>
          </p:cNvSpPr>
          <p:nvPr/>
        </p:nvSpPr>
        <p:spPr bwMode="auto">
          <a:xfrm>
            <a:off x="228600" y="4800600"/>
            <a:ext cx="1752600" cy="923330"/>
          </a:xfrm>
          <a:prstGeom prst="rect">
            <a:avLst/>
          </a:prstGeom>
          <a:noFill/>
          <a:ln w="9525">
            <a:noFill/>
            <a:miter lim="800000"/>
            <a:headEnd/>
            <a:tailEnd/>
          </a:ln>
        </p:spPr>
        <p:txBody>
          <a:bodyPr>
            <a:spAutoFit/>
          </a:bodyPr>
          <a:lstStyle/>
          <a:p>
            <a:r>
              <a:rPr lang="en-US" b="1" dirty="0"/>
              <a:t>“enriched by unique environments”</a:t>
            </a:r>
          </a:p>
        </p:txBody>
      </p:sp>
      <p:sp>
        <p:nvSpPr>
          <p:cNvPr id="18439" name="TextBox 29"/>
          <p:cNvSpPr txBox="1">
            <a:spLocks noChangeArrowheads="1"/>
          </p:cNvSpPr>
          <p:nvPr/>
        </p:nvSpPr>
        <p:spPr bwMode="auto">
          <a:xfrm>
            <a:off x="282617" y="1856601"/>
            <a:ext cx="1981200" cy="646331"/>
          </a:xfrm>
          <a:prstGeom prst="rect">
            <a:avLst/>
          </a:prstGeom>
          <a:noFill/>
          <a:ln w="9525">
            <a:noFill/>
            <a:miter lim="800000"/>
            <a:headEnd/>
            <a:tailEnd/>
          </a:ln>
        </p:spPr>
        <p:txBody>
          <a:bodyPr wrap="square">
            <a:spAutoFit/>
          </a:bodyPr>
          <a:lstStyle/>
          <a:p>
            <a:r>
              <a:rPr lang="en-US" b="1" i="1" dirty="0"/>
              <a:t>“engaged by performers”</a:t>
            </a:r>
          </a:p>
        </p:txBody>
      </p:sp>
      <p:pic>
        <p:nvPicPr>
          <p:cNvPr id="18441" name="Picture 139"/>
          <p:cNvPicPr>
            <a:picLocks noChangeAspect="1" noChangeArrowheads="1"/>
          </p:cNvPicPr>
          <p:nvPr/>
        </p:nvPicPr>
        <p:blipFill>
          <a:blip r:embed="rId4" cstate="print"/>
          <a:srcRect/>
          <a:stretch>
            <a:fillRect/>
          </a:stretch>
        </p:blipFill>
        <p:spPr bwMode="auto">
          <a:xfrm>
            <a:off x="4551779" y="1588532"/>
            <a:ext cx="2826921" cy="1917686"/>
          </a:xfrm>
          <a:prstGeom prst="rect">
            <a:avLst/>
          </a:prstGeom>
          <a:noFill/>
          <a:ln w="9525">
            <a:noFill/>
            <a:miter lim="800000"/>
            <a:headEnd/>
            <a:tailEnd/>
          </a:ln>
        </p:spPr>
      </p:pic>
      <p:sp>
        <p:nvSpPr>
          <p:cNvPr id="19" name="TextBox 18"/>
          <p:cNvSpPr txBox="1"/>
          <p:nvPr/>
        </p:nvSpPr>
        <p:spPr>
          <a:xfrm>
            <a:off x="685800" y="1219200"/>
            <a:ext cx="2514600" cy="369332"/>
          </a:xfrm>
          <a:prstGeom prst="rect">
            <a:avLst/>
          </a:prstGeom>
          <a:noFill/>
        </p:spPr>
        <p:txBody>
          <a:bodyPr wrap="square" rtlCol="0">
            <a:spAutoFit/>
          </a:bodyPr>
          <a:lstStyle/>
          <a:p>
            <a:r>
              <a:rPr lang="en-US" dirty="0" smtClean="0">
                <a:solidFill>
                  <a:srgbClr val="FFFF00"/>
                </a:solidFill>
              </a:rPr>
              <a:t>Entertainment</a:t>
            </a:r>
            <a:endParaRPr lang="en-US" dirty="0">
              <a:solidFill>
                <a:srgbClr val="FFFF00"/>
              </a:solidFill>
            </a:endParaRPr>
          </a:p>
        </p:txBody>
      </p:sp>
      <p:sp>
        <p:nvSpPr>
          <p:cNvPr id="20" name="TextBox 19"/>
          <p:cNvSpPr txBox="1"/>
          <p:nvPr/>
        </p:nvSpPr>
        <p:spPr>
          <a:xfrm>
            <a:off x="6172200" y="1295400"/>
            <a:ext cx="2362200" cy="369332"/>
          </a:xfrm>
          <a:prstGeom prst="rect">
            <a:avLst/>
          </a:prstGeom>
          <a:noFill/>
        </p:spPr>
        <p:txBody>
          <a:bodyPr wrap="square" rtlCol="0">
            <a:spAutoFit/>
          </a:bodyPr>
          <a:lstStyle/>
          <a:p>
            <a:pPr algn="r"/>
            <a:r>
              <a:rPr lang="en-US" dirty="0" smtClean="0">
                <a:solidFill>
                  <a:srgbClr val="FFFF00"/>
                </a:solidFill>
              </a:rPr>
              <a:t>Education</a:t>
            </a:r>
            <a:endParaRPr lang="en-US" dirty="0">
              <a:solidFill>
                <a:srgbClr val="FFFF00"/>
              </a:solidFill>
            </a:endParaRPr>
          </a:p>
        </p:txBody>
      </p:sp>
      <p:sp>
        <p:nvSpPr>
          <p:cNvPr id="22" name="TextBox 21"/>
          <p:cNvSpPr txBox="1"/>
          <p:nvPr/>
        </p:nvSpPr>
        <p:spPr>
          <a:xfrm>
            <a:off x="762000" y="4038600"/>
            <a:ext cx="2209800" cy="369332"/>
          </a:xfrm>
          <a:prstGeom prst="rect">
            <a:avLst/>
          </a:prstGeom>
          <a:noFill/>
        </p:spPr>
        <p:txBody>
          <a:bodyPr wrap="square" rtlCol="0">
            <a:spAutoFit/>
          </a:bodyPr>
          <a:lstStyle/>
          <a:p>
            <a:r>
              <a:rPr lang="en-US" dirty="0" smtClean="0">
                <a:solidFill>
                  <a:srgbClr val="FFFF00"/>
                </a:solidFill>
              </a:rPr>
              <a:t>Esthetics</a:t>
            </a:r>
            <a:endParaRPr lang="en-US" dirty="0">
              <a:solidFill>
                <a:srgbClr val="FFFF00"/>
              </a:solidFill>
            </a:endParaRPr>
          </a:p>
        </p:txBody>
      </p:sp>
      <p:sp>
        <p:nvSpPr>
          <p:cNvPr id="24" name="TextBox 23"/>
          <p:cNvSpPr txBox="1"/>
          <p:nvPr/>
        </p:nvSpPr>
        <p:spPr>
          <a:xfrm>
            <a:off x="6934200" y="4038600"/>
            <a:ext cx="1676400" cy="369332"/>
          </a:xfrm>
          <a:prstGeom prst="rect">
            <a:avLst/>
          </a:prstGeom>
          <a:noFill/>
        </p:spPr>
        <p:txBody>
          <a:bodyPr wrap="square" rtlCol="0">
            <a:spAutoFit/>
          </a:bodyPr>
          <a:lstStyle/>
          <a:p>
            <a:pPr algn="r"/>
            <a:r>
              <a:rPr lang="en-US" dirty="0" smtClean="0">
                <a:solidFill>
                  <a:srgbClr val="FFFF00"/>
                </a:solidFill>
              </a:rPr>
              <a:t>Escapist</a:t>
            </a:r>
            <a:endParaRPr lang="en-US" dirty="0">
              <a:solidFill>
                <a:srgbClr val="FFFF00"/>
              </a:solidFill>
            </a:endParaRPr>
          </a:p>
        </p:txBody>
      </p:sp>
      <p:sp>
        <p:nvSpPr>
          <p:cNvPr id="23" name="TextBox 22"/>
          <p:cNvSpPr txBox="1"/>
          <p:nvPr/>
        </p:nvSpPr>
        <p:spPr>
          <a:xfrm>
            <a:off x="3810000" y="914400"/>
            <a:ext cx="1524000" cy="369332"/>
          </a:xfrm>
          <a:prstGeom prst="rect">
            <a:avLst/>
          </a:prstGeom>
          <a:noFill/>
        </p:spPr>
        <p:txBody>
          <a:bodyPr wrap="square" rtlCol="0">
            <a:spAutoFit/>
          </a:bodyPr>
          <a:lstStyle/>
          <a:p>
            <a:pPr algn="ctr"/>
            <a:r>
              <a:rPr lang="en-US" dirty="0" smtClean="0"/>
              <a:t>Absorption</a:t>
            </a:r>
            <a:endParaRPr lang="en-US" dirty="0"/>
          </a:p>
        </p:txBody>
      </p:sp>
      <p:sp>
        <p:nvSpPr>
          <p:cNvPr id="25" name="TextBox 24"/>
          <p:cNvSpPr txBox="1"/>
          <p:nvPr/>
        </p:nvSpPr>
        <p:spPr>
          <a:xfrm>
            <a:off x="3733800" y="6248400"/>
            <a:ext cx="1676400" cy="381000"/>
          </a:xfrm>
          <a:prstGeom prst="rect">
            <a:avLst/>
          </a:prstGeom>
          <a:noFill/>
        </p:spPr>
        <p:txBody>
          <a:bodyPr wrap="square" rtlCol="0">
            <a:spAutoFit/>
          </a:bodyPr>
          <a:lstStyle/>
          <a:p>
            <a:pPr algn="ctr"/>
            <a:r>
              <a:rPr lang="en-US" dirty="0" smtClean="0"/>
              <a:t>Immersion</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9371" y="3936471"/>
            <a:ext cx="2645829" cy="2113785"/>
          </a:xfrm>
          <a:prstGeom prst="rect">
            <a:avLst/>
          </a:prstGeom>
        </p:spPr>
      </p:pic>
      <p:pic>
        <p:nvPicPr>
          <p:cNvPr id="27" name="Picture 26" descr="Music-2jc3vfw.jpg"/>
          <p:cNvPicPr>
            <a:picLocks noChangeAspect="1"/>
          </p:cNvPicPr>
          <p:nvPr/>
        </p:nvPicPr>
        <p:blipFill>
          <a:blip r:embed="rId6" cstate="print"/>
          <a:stretch>
            <a:fillRect/>
          </a:stretch>
        </p:blipFill>
        <p:spPr>
          <a:xfrm>
            <a:off x="1600200" y="1600200"/>
            <a:ext cx="2743200" cy="190601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sz="3600" dirty="0" smtClean="0"/>
              <a:t>4E Examples in Wine Tourism</a:t>
            </a:r>
          </a:p>
        </p:txBody>
      </p:sp>
      <p:sp>
        <p:nvSpPr>
          <p:cNvPr id="19459" name="Text Placeholder 2"/>
          <p:cNvSpPr>
            <a:spLocks noGrp="1"/>
          </p:cNvSpPr>
          <p:nvPr>
            <p:ph type="body" idx="1"/>
          </p:nvPr>
        </p:nvSpPr>
        <p:spPr>
          <a:xfrm>
            <a:off x="381000" y="1219200"/>
            <a:ext cx="4040188" cy="674688"/>
          </a:xfrm>
        </p:spPr>
        <p:txBody>
          <a:bodyPr/>
          <a:lstStyle/>
          <a:p>
            <a:r>
              <a:rPr lang="en-US" dirty="0" smtClean="0">
                <a:solidFill>
                  <a:srgbClr val="FFFF00"/>
                </a:solidFill>
              </a:rPr>
              <a:t>Entertainment</a:t>
            </a:r>
          </a:p>
        </p:txBody>
      </p:sp>
      <p:sp>
        <p:nvSpPr>
          <p:cNvPr id="19460" name="Content Placeholder 3"/>
          <p:cNvSpPr>
            <a:spLocks noGrp="1"/>
          </p:cNvSpPr>
          <p:nvPr>
            <p:ph sz="half" idx="2"/>
          </p:nvPr>
        </p:nvSpPr>
        <p:spPr>
          <a:xfrm>
            <a:off x="381000" y="4495800"/>
            <a:ext cx="4040188" cy="1711325"/>
          </a:xfrm>
        </p:spPr>
        <p:txBody>
          <a:bodyPr>
            <a:normAutofit/>
          </a:bodyPr>
          <a:lstStyle/>
          <a:p>
            <a:pPr>
              <a:spcBef>
                <a:spcPts val="0"/>
              </a:spcBef>
            </a:pPr>
            <a:r>
              <a:rPr lang="en-US" sz="2000" dirty="0" smtClean="0"/>
              <a:t>Consuming the ‘</a:t>
            </a:r>
            <a:r>
              <a:rPr lang="en-US" sz="2000" dirty="0" err="1" smtClean="0"/>
              <a:t>winescape</a:t>
            </a:r>
            <a:r>
              <a:rPr lang="en-US" sz="2000" dirty="0" smtClean="0"/>
              <a:t>’</a:t>
            </a:r>
          </a:p>
          <a:p>
            <a:pPr>
              <a:spcBef>
                <a:spcPts val="0"/>
              </a:spcBef>
            </a:pPr>
            <a:r>
              <a:rPr lang="en-US" sz="2000" dirty="0" smtClean="0"/>
              <a:t>Enjoying unique lodging</a:t>
            </a:r>
          </a:p>
          <a:p>
            <a:pPr>
              <a:spcBef>
                <a:spcPts val="0"/>
              </a:spcBef>
            </a:pPr>
            <a:r>
              <a:rPr lang="en-US" sz="2000" dirty="0" smtClean="0"/>
              <a:t>Visiting wine-art shows</a:t>
            </a:r>
          </a:p>
          <a:p>
            <a:pPr>
              <a:spcBef>
                <a:spcPts val="0"/>
              </a:spcBef>
            </a:pPr>
            <a:r>
              <a:rPr lang="en-US" sz="2000" dirty="0" smtClean="0"/>
              <a:t>Arts &amp; crafts fairs</a:t>
            </a:r>
          </a:p>
          <a:p>
            <a:pPr>
              <a:spcBef>
                <a:spcPts val="0"/>
              </a:spcBef>
            </a:pPr>
            <a:r>
              <a:rPr lang="en-US" sz="2000" dirty="0" smtClean="0"/>
              <a:t>Sensory  garden tours</a:t>
            </a:r>
          </a:p>
        </p:txBody>
      </p:sp>
      <p:sp>
        <p:nvSpPr>
          <p:cNvPr id="19461" name="Text Placeholder 4"/>
          <p:cNvSpPr>
            <a:spLocks noGrp="1"/>
          </p:cNvSpPr>
          <p:nvPr>
            <p:ph type="body" sz="quarter" idx="3"/>
          </p:nvPr>
        </p:nvSpPr>
        <p:spPr>
          <a:xfrm>
            <a:off x="4495800" y="1219200"/>
            <a:ext cx="4041775" cy="639763"/>
          </a:xfrm>
        </p:spPr>
        <p:txBody>
          <a:bodyPr/>
          <a:lstStyle/>
          <a:p>
            <a:r>
              <a:rPr lang="en-US" dirty="0" smtClean="0">
                <a:solidFill>
                  <a:srgbClr val="FFFF00"/>
                </a:solidFill>
              </a:rPr>
              <a:t>Educational</a:t>
            </a:r>
          </a:p>
        </p:txBody>
      </p:sp>
      <p:sp>
        <p:nvSpPr>
          <p:cNvPr id="6" name="Content Placeholder 5"/>
          <p:cNvSpPr>
            <a:spLocks noGrp="1"/>
          </p:cNvSpPr>
          <p:nvPr>
            <p:ph sz="quarter" idx="4"/>
          </p:nvPr>
        </p:nvSpPr>
        <p:spPr>
          <a:xfrm>
            <a:off x="4572000" y="1981200"/>
            <a:ext cx="4041775" cy="1711325"/>
          </a:xfrm>
        </p:spPr>
        <p:txBody>
          <a:bodyPr>
            <a:normAutofit/>
          </a:bodyPr>
          <a:lstStyle/>
          <a:p>
            <a:pPr>
              <a:spcBef>
                <a:spcPts val="0"/>
              </a:spcBef>
              <a:defRPr/>
            </a:pPr>
            <a:r>
              <a:rPr lang="en-US" sz="2200" dirty="0" smtClean="0"/>
              <a:t>Wine tastings &amp; seminars</a:t>
            </a:r>
          </a:p>
          <a:p>
            <a:pPr>
              <a:spcBef>
                <a:spcPts val="0"/>
              </a:spcBef>
              <a:defRPr/>
            </a:pPr>
            <a:r>
              <a:rPr lang="en-US" sz="2200" dirty="0" smtClean="0"/>
              <a:t>Culinary-wine pairing events</a:t>
            </a:r>
          </a:p>
          <a:p>
            <a:pPr>
              <a:spcBef>
                <a:spcPts val="0"/>
              </a:spcBef>
              <a:defRPr/>
            </a:pPr>
            <a:r>
              <a:rPr lang="en-US" sz="2200" dirty="0" smtClean="0"/>
              <a:t>Home wine making seminars</a:t>
            </a:r>
          </a:p>
          <a:p>
            <a:pPr>
              <a:spcBef>
                <a:spcPts val="0"/>
              </a:spcBef>
              <a:defRPr/>
            </a:pPr>
            <a:r>
              <a:rPr lang="en-US" sz="2200" dirty="0" smtClean="0"/>
              <a:t>Cooking &amp; craft making classes</a:t>
            </a:r>
          </a:p>
          <a:p>
            <a:pPr>
              <a:defRPr/>
            </a:pPr>
            <a:endParaRPr lang="en-US" dirty="0" smtClean="0"/>
          </a:p>
        </p:txBody>
      </p:sp>
      <p:sp>
        <p:nvSpPr>
          <p:cNvPr id="7" name="Text Placeholder 2"/>
          <p:cNvSpPr txBox="1">
            <a:spLocks/>
          </p:cNvSpPr>
          <p:nvPr/>
        </p:nvSpPr>
        <p:spPr>
          <a:xfrm>
            <a:off x="533400" y="3886200"/>
            <a:ext cx="4040188" cy="533400"/>
          </a:xfrm>
          <a:prstGeom prst="rect">
            <a:avLst/>
          </a:prstGeom>
        </p:spPr>
        <p:txBody>
          <a:bodyPr anchor="b">
            <a:normAutofit/>
          </a:bodyPr>
          <a:lstStyle/>
          <a:p>
            <a:pPr fontAlgn="auto">
              <a:spcBef>
                <a:spcPct val="20000"/>
              </a:spcBef>
              <a:spcAft>
                <a:spcPts val="0"/>
              </a:spcAft>
              <a:buFont typeface="Arial" pitchFamily="34" charset="0"/>
              <a:buNone/>
              <a:defRPr/>
            </a:pPr>
            <a:r>
              <a:rPr lang="en-US" sz="2400" b="1" dirty="0">
                <a:solidFill>
                  <a:srgbClr val="FFFF00"/>
                </a:solidFill>
                <a:latin typeface="+mn-lt"/>
                <a:cs typeface="+mn-cs"/>
              </a:rPr>
              <a:t>Esthetics</a:t>
            </a:r>
            <a:r>
              <a:rPr lang="en-US" sz="2400" b="1" dirty="0">
                <a:latin typeface="+mn-lt"/>
                <a:cs typeface="+mn-cs"/>
              </a:rPr>
              <a:t>	</a:t>
            </a:r>
          </a:p>
        </p:txBody>
      </p:sp>
      <p:sp>
        <p:nvSpPr>
          <p:cNvPr id="8" name="Text Placeholder 4"/>
          <p:cNvSpPr txBox="1">
            <a:spLocks/>
          </p:cNvSpPr>
          <p:nvPr/>
        </p:nvSpPr>
        <p:spPr>
          <a:xfrm>
            <a:off x="4648200" y="3962400"/>
            <a:ext cx="4041775" cy="457200"/>
          </a:xfrm>
          <a:prstGeom prst="rect">
            <a:avLst/>
          </a:prstGeom>
        </p:spPr>
        <p:txBody>
          <a:bodyPr anchor="b">
            <a:normAutofit/>
          </a:bodyPr>
          <a:lstStyle/>
          <a:p>
            <a:pPr fontAlgn="auto">
              <a:spcBef>
                <a:spcPct val="20000"/>
              </a:spcBef>
              <a:spcAft>
                <a:spcPts val="0"/>
              </a:spcAft>
              <a:buFont typeface="Arial" pitchFamily="34" charset="0"/>
              <a:buNone/>
              <a:defRPr/>
            </a:pPr>
            <a:r>
              <a:rPr lang="en-US" sz="2400" b="1" dirty="0">
                <a:solidFill>
                  <a:srgbClr val="FFFF00"/>
                </a:solidFill>
                <a:latin typeface="+mn-lt"/>
                <a:cs typeface="+mn-cs"/>
              </a:rPr>
              <a:t>Escapist</a:t>
            </a:r>
          </a:p>
        </p:txBody>
      </p:sp>
      <p:cxnSp>
        <p:nvCxnSpPr>
          <p:cNvPr id="10" name="Straight Connector 9"/>
          <p:cNvCxnSpPr/>
          <p:nvPr/>
        </p:nvCxnSpPr>
        <p:spPr>
          <a:xfrm rot="5400000">
            <a:off x="1890713" y="4098925"/>
            <a:ext cx="5059362" cy="1588"/>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3886200"/>
            <a:ext cx="8229600" cy="1588"/>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228600" y="1981200"/>
            <a:ext cx="4040188" cy="1863725"/>
          </a:xfrm>
          <a:prstGeom prst="rect">
            <a:avLst/>
          </a:prstGeom>
        </p:spPr>
        <p:txBody>
          <a:bodyPr>
            <a:noAutofit/>
          </a:bodyPr>
          <a:lstStyle/>
          <a:p>
            <a:pPr marL="342900" marR="0" lvl="0" indent="-342900">
              <a:lnSpc>
                <a:spcPct val="115000"/>
              </a:lnSpc>
              <a:spcBef>
                <a:spcPts val="0"/>
              </a:spcBef>
              <a:spcAft>
                <a:spcPts val="0"/>
              </a:spcAft>
              <a:buFont typeface="Wingdings"/>
              <a:buChar char=""/>
            </a:pPr>
            <a:r>
              <a:rPr lang="en-US" sz="2000" dirty="0" smtClean="0">
                <a:ea typeface="Calibri"/>
                <a:cs typeface="Times New Roman"/>
              </a:rPr>
              <a:t>Cellar concerts, music in vineyard </a:t>
            </a:r>
          </a:p>
          <a:p>
            <a:pPr marL="342900" marR="0" lvl="0" indent="-342900">
              <a:lnSpc>
                <a:spcPct val="115000"/>
              </a:lnSpc>
              <a:spcBef>
                <a:spcPts val="0"/>
              </a:spcBef>
              <a:spcAft>
                <a:spcPts val="0"/>
              </a:spcAft>
              <a:buFont typeface="Wingdings"/>
              <a:buChar char=""/>
            </a:pPr>
            <a:r>
              <a:rPr lang="en-US" sz="2000" dirty="0" smtClean="0">
                <a:ea typeface="Calibri"/>
                <a:cs typeface="Times New Roman"/>
              </a:rPr>
              <a:t>Wine blending demonstration</a:t>
            </a:r>
          </a:p>
          <a:p>
            <a:pPr marL="342900" marR="0" lvl="0" indent="-342900">
              <a:lnSpc>
                <a:spcPct val="115000"/>
              </a:lnSpc>
              <a:spcBef>
                <a:spcPts val="0"/>
              </a:spcBef>
              <a:spcAft>
                <a:spcPts val="0"/>
              </a:spcAft>
              <a:buFont typeface="Wingdings"/>
              <a:buChar char=""/>
            </a:pPr>
            <a:r>
              <a:rPr lang="en-US" sz="2000" dirty="0" smtClean="0">
                <a:ea typeface="Calibri"/>
                <a:cs typeface="Times New Roman"/>
              </a:rPr>
              <a:t>Farm &amp; food demonstrations</a:t>
            </a:r>
          </a:p>
          <a:p>
            <a:pPr marL="342900" marR="0" lvl="0" indent="-342900">
              <a:lnSpc>
                <a:spcPct val="115000"/>
              </a:lnSpc>
              <a:spcBef>
                <a:spcPts val="0"/>
              </a:spcBef>
              <a:spcAft>
                <a:spcPts val="0"/>
              </a:spcAft>
              <a:buFont typeface="Wingdings"/>
              <a:buChar char=""/>
            </a:pPr>
            <a:r>
              <a:rPr lang="en-US" sz="2000" dirty="0" smtClean="0">
                <a:ea typeface="Calibri"/>
                <a:cs typeface="Times New Roman"/>
              </a:rPr>
              <a:t>Museum &amp; heritage site visits</a:t>
            </a:r>
            <a:endParaRPr lang="en-US" sz="2000" dirty="0">
              <a:ea typeface="Calibri"/>
              <a:cs typeface="Times New Roman"/>
            </a:endParaRPr>
          </a:p>
        </p:txBody>
      </p:sp>
      <p:sp>
        <p:nvSpPr>
          <p:cNvPr id="14" name="Content Placeholder 3"/>
          <p:cNvSpPr txBox="1">
            <a:spLocks/>
          </p:cNvSpPr>
          <p:nvPr/>
        </p:nvSpPr>
        <p:spPr>
          <a:xfrm>
            <a:off x="4724400" y="4495800"/>
            <a:ext cx="4040188" cy="1863725"/>
          </a:xfrm>
          <a:prstGeom prst="rect">
            <a:avLst/>
          </a:prstGeom>
        </p:spPr>
        <p:txBody>
          <a:bodyPr>
            <a:noAutofit/>
          </a:bodyPr>
          <a:lstStyle/>
          <a:p>
            <a:pPr marL="342900" marR="0" lvl="0" indent="-342900">
              <a:lnSpc>
                <a:spcPct val="115000"/>
              </a:lnSpc>
              <a:buFont typeface="Arial" pitchFamily="34" charset="0"/>
              <a:buChar char="•"/>
              <a:tabLst>
                <a:tab pos="457200" algn="l"/>
              </a:tabLst>
            </a:pPr>
            <a:r>
              <a:rPr lang="en-US" sz="2000" dirty="0" smtClean="0">
                <a:ea typeface="Calibri"/>
                <a:cs typeface="Times New Roman"/>
              </a:rPr>
              <a:t>Vineyard hiking, cycling tours</a:t>
            </a:r>
          </a:p>
          <a:p>
            <a:pPr marL="342900" marR="0" lvl="0" indent="-342900">
              <a:lnSpc>
                <a:spcPct val="115000"/>
              </a:lnSpc>
              <a:buFont typeface="Arial" pitchFamily="34" charset="0"/>
              <a:buChar char="•"/>
              <a:tabLst>
                <a:tab pos="457200" algn="l"/>
              </a:tabLst>
            </a:pPr>
            <a:r>
              <a:rPr lang="en-US" sz="2000" dirty="0" smtClean="0">
                <a:ea typeface="Calibri"/>
                <a:cs typeface="Times New Roman"/>
              </a:rPr>
              <a:t>Hot air ballooning over vineyards</a:t>
            </a:r>
          </a:p>
          <a:p>
            <a:pPr marL="342900" marR="0" lvl="0" indent="-342900">
              <a:lnSpc>
                <a:spcPct val="115000"/>
              </a:lnSpc>
              <a:buFont typeface="Arial" pitchFamily="34" charset="0"/>
              <a:buChar char="•"/>
              <a:tabLst>
                <a:tab pos="457200" algn="l"/>
              </a:tabLst>
            </a:pPr>
            <a:r>
              <a:rPr lang="en-US" sz="2000" dirty="0" smtClean="0">
                <a:ea typeface="Calibri"/>
                <a:cs typeface="Times New Roman"/>
              </a:rPr>
              <a:t>Vineyard tour by horse &amp; carriage</a:t>
            </a:r>
          </a:p>
          <a:p>
            <a:pPr marL="342900" marR="0" lvl="0" indent="-342900">
              <a:lnSpc>
                <a:spcPct val="115000"/>
              </a:lnSpc>
              <a:buFont typeface="Arial" pitchFamily="34" charset="0"/>
              <a:buChar char="•"/>
              <a:tabLst>
                <a:tab pos="457200" algn="l"/>
              </a:tabLst>
            </a:pPr>
            <a:r>
              <a:rPr lang="en-US" sz="2000" dirty="0" smtClean="0">
                <a:ea typeface="Calibri"/>
                <a:cs typeface="Times New Roman"/>
              </a:rPr>
              <a:t>Harvesting grapes, riding a grape picker</a:t>
            </a:r>
            <a:endParaRPr lang="en-US" sz="2000" dirty="0">
              <a:ea typeface="Calibri"/>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Leveraging the 4Es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Incorporate </a:t>
            </a:r>
            <a:r>
              <a:rPr lang="en-US" dirty="0" smtClean="0">
                <a:solidFill>
                  <a:srgbClr val="FFFF00"/>
                </a:solidFill>
              </a:rPr>
              <a:t>all of the 4Es </a:t>
            </a:r>
            <a:r>
              <a:rPr lang="en-US" dirty="0" smtClean="0"/>
              <a:t>to maximize experiential value. </a:t>
            </a:r>
          </a:p>
          <a:p>
            <a:r>
              <a:rPr lang="en-US" dirty="0" smtClean="0">
                <a:solidFill>
                  <a:srgbClr val="FFFF00"/>
                </a:solidFill>
              </a:rPr>
              <a:t>Specialize in one or more </a:t>
            </a:r>
            <a:r>
              <a:rPr lang="en-US" dirty="0" smtClean="0"/>
              <a:t>of the 4Es.</a:t>
            </a:r>
          </a:p>
          <a:p>
            <a:r>
              <a:rPr lang="en-US" dirty="0" smtClean="0"/>
              <a:t>Use </a:t>
            </a:r>
            <a:r>
              <a:rPr lang="en-US" dirty="0" smtClean="0">
                <a:solidFill>
                  <a:srgbClr val="FFFF00"/>
                </a:solidFill>
              </a:rPr>
              <a:t>multiple strategies </a:t>
            </a:r>
            <a:r>
              <a:rPr lang="en-US" dirty="0" smtClean="0"/>
              <a:t>to highlight all the 4Es.</a:t>
            </a:r>
          </a:p>
          <a:p>
            <a:r>
              <a:rPr lang="en-US" dirty="0" smtClean="0"/>
              <a:t>Underscore the 4Es in all communications.</a:t>
            </a:r>
          </a:p>
          <a:p>
            <a:endParaRPr lang="en-US" dirty="0" smtClean="0"/>
          </a:p>
          <a:p>
            <a:r>
              <a:rPr lang="en-US" dirty="0" smtClean="0"/>
              <a:t>4E Audit: Workshop activities - handout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4E Inventory</a:t>
            </a:r>
            <a:endParaRPr lang="en-US" dirty="0"/>
          </a:p>
        </p:txBody>
      </p:sp>
      <p:sp>
        <p:nvSpPr>
          <p:cNvPr id="3" name="Content Placeholder 2"/>
          <p:cNvSpPr>
            <a:spLocks noGrp="1"/>
          </p:cNvSpPr>
          <p:nvPr>
            <p:ph idx="1"/>
          </p:nvPr>
        </p:nvSpPr>
        <p:spPr/>
        <p:txBody>
          <a:bodyPr>
            <a:normAutofit lnSpcReduction="10000"/>
          </a:bodyPr>
          <a:lstStyle/>
          <a:p>
            <a:r>
              <a:rPr lang="en-US" dirty="0" smtClean="0"/>
              <a:t>Take about 10 minutes to fill in the handout.</a:t>
            </a:r>
          </a:p>
          <a:p>
            <a:endParaRPr lang="en-US" dirty="0" smtClean="0"/>
          </a:p>
          <a:p>
            <a:r>
              <a:rPr lang="en-US" dirty="0" smtClean="0">
                <a:solidFill>
                  <a:srgbClr val="FFFF00"/>
                </a:solidFill>
              </a:rPr>
              <a:t>In each “E”, identify activities, displays, materials, customer interaction, that represent each of the 4Es.</a:t>
            </a:r>
          </a:p>
          <a:p>
            <a:endParaRPr lang="en-US" dirty="0" smtClean="0"/>
          </a:p>
          <a:p>
            <a:r>
              <a:rPr lang="en-US" dirty="0" smtClean="0"/>
              <a:t>Some of these may be listed in two or more.</a:t>
            </a:r>
          </a:p>
          <a:p>
            <a:pPr lvl="1"/>
            <a:r>
              <a:rPr lang="en-US" dirty="0" smtClean="0"/>
              <a:t>This is a “good” thing, center of sphere “sweet spot” in the experience economy.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the Data Tells Us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The </a:t>
            </a:r>
            <a:r>
              <a:rPr lang="en-US" dirty="0" smtClean="0">
                <a:solidFill>
                  <a:srgbClr val="FFFF00"/>
                </a:solidFill>
              </a:rPr>
              <a:t>Experience</a:t>
            </a:r>
            <a:r>
              <a:rPr lang="en-US" dirty="0" smtClean="0"/>
              <a:t> Matters! Best predictor!</a:t>
            </a:r>
          </a:p>
          <a:p>
            <a:endParaRPr lang="en-US" dirty="0" smtClean="0"/>
          </a:p>
          <a:p>
            <a:r>
              <a:rPr lang="en-US" dirty="0" smtClean="0"/>
              <a:t>Demographics and Travel Characteristics </a:t>
            </a:r>
            <a:r>
              <a:rPr lang="en-US" dirty="0" smtClean="0">
                <a:solidFill>
                  <a:srgbClr val="FFFF00"/>
                </a:solidFill>
              </a:rPr>
              <a:t>ALONE</a:t>
            </a:r>
            <a:r>
              <a:rPr lang="en-US" dirty="0" smtClean="0"/>
              <a:t> do not predict future behavior well.</a:t>
            </a:r>
          </a:p>
          <a:p>
            <a:endParaRPr lang="en-US" dirty="0" smtClean="0"/>
          </a:p>
          <a:p>
            <a:r>
              <a:rPr lang="en-US" dirty="0" smtClean="0">
                <a:solidFill>
                  <a:srgbClr val="FFFF00"/>
                </a:solidFill>
              </a:rPr>
              <a:t>Opportunities exist </a:t>
            </a:r>
            <a:r>
              <a:rPr lang="en-US" dirty="0" smtClean="0"/>
              <a:t>to partner for the benefit of the entire destination.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the Data Tells Us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Businesses and visitors agree – </a:t>
            </a:r>
            <a:r>
              <a:rPr lang="en-US" dirty="0" smtClean="0">
                <a:solidFill>
                  <a:srgbClr val="FFFF00"/>
                </a:solidFill>
              </a:rPr>
              <a:t>esthetics </a:t>
            </a:r>
            <a:r>
              <a:rPr lang="en-US" dirty="0" smtClean="0"/>
              <a:t>are important!</a:t>
            </a:r>
          </a:p>
          <a:p>
            <a:endParaRPr lang="en-US" dirty="0" smtClean="0"/>
          </a:p>
          <a:p>
            <a:r>
              <a:rPr lang="en-US" dirty="0" smtClean="0"/>
              <a:t>They disagree </a:t>
            </a:r>
            <a:r>
              <a:rPr lang="en-US" dirty="0" smtClean="0"/>
              <a:t>about emphasis on entertainment, escapist, and education elements</a:t>
            </a:r>
          </a:p>
          <a:p>
            <a:endParaRPr lang="en-US" dirty="0" smtClean="0"/>
          </a:p>
          <a:p>
            <a:r>
              <a:rPr lang="en-US" dirty="0" smtClean="0">
                <a:solidFill>
                  <a:srgbClr val="FFFF00"/>
                </a:solidFill>
              </a:rPr>
              <a:t>Opportunities exist </a:t>
            </a:r>
            <a:r>
              <a:rPr lang="en-US" dirty="0" smtClean="0"/>
              <a:t>to strength </a:t>
            </a:r>
            <a:r>
              <a:rPr lang="en-US" dirty="0" smtClean="0"/>
              <a:t>the future intentions </a:t>
            </a:r>
            <a:r>
              <a:rPr lang="en-US" dirty="0" smtClean="0"/>
              <a:t>of your visitors.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Research Summary</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Experiential value (4Es) matters more than demographics or tripographics.</a:t>
            </a:r>
          </a:p>
          <a:p>
            <a:r>
              <a:rPr lang="en-US" dirty="0" smtClean="0">
                <a:solidFill>
                  <a:srgbClr val="FFFF00"/>
                </a:solidFill>
              </a:rPr>
              <a:t>Esthetics </a:t>
            </a:r>
            <a:r>
              <a:rPr lang="en-US" dirty="0" smtClean="0">
                <a:solidFill>
                  <a:srgbClr val="FFFF00"/>
                </a:solidFill>
              </a:rPr>
              <a:t>matter </a:t>
            </a:r>
            <a:r>
              <a:rPr lang="en-US" dirty="0" smtClean="0">
                <a:solidFill>
                  <a:srgbClr val="FFFF00"/>
                </a:solidFill>
              </a:rPr>
              <a:t>the most.</a:t>
            </a:r>
          </a:p>
          <a:p>
            <a:r>
              <a:rPr lang="en-US" dirty="0" smtClean="0"/>
              <a:t>Repeat visitors are Wine Country ambassadors.</a:t>
            </a:r>
          </a:p>
          <a:p>
            <a:r>
              <a:rPr lang="en-US" dirty="0" smtClean="0">
                <a:solidFill>
                  <a:srgbClr val="FFFF00"/>
                </a:solidFill>
              </a:rPr>
              <a:t>Engaged visitors will more likely recommend and return.</a:t>
            </a:r>
          </a:p>
          <a:p>
            <a:r>
              <a:rPr lang="en-US" dirty="0" smtClean="0"/>
              <a:t>Opportunities to design and leverage the 4Es.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LEWC Visitor</a:t>
            </a:r>
            <a:endParaRPr lang="en-US" dirty="0"/>
          </a:p>
        </p:txBody>
      </p:sp>
      <p:sp>
        <p:nvSpPr>
          <p:cNvPr id="3" name="Content Placeholder 2"/>
          <p:cNvSpPr>
            <a:spLocks noGrp="1"/>
          </p:cNvSpPr>
          <p:nvPr>
            <p:ph idx="1"/>
          </p:nvPr>
        </p:nvSpPr>
        <p:spPr>
          <a:xfrm>
            <a:off x="457200" y="1447800"/>
            <a:ext cx="8229600" cy="4678363"/>
          </a:xfrm>
        </p:spPr>
        <p:txBody>
          <a:bodyPr>
            <a:normAutofit fontScale="70000" lnSpcReduction="20000"/>
          </a:bodyPr>
          <a:lstStyle/>
          <a:p>
            <a:r>
              <a:rPr lang="en-US" sz="4000" dirty="0" smtClean="0">
                <a:solidFill>
                  <a:srgbClr val="FFFF00"/>
                </a:solidFill>
              </a:rPr>
              <a:t>Relatively older </a:t>
            </a:r>
          </a:p>
          <a:p>
            <a:pPr lvl="1"/>
            <a:r>
              <a:rPr lang="en-US" dirty="0" smtClean="0"/>
              <a:t>(Average age – 41 years old)/ Majority over 55 years old (58.5%)</a:t>
            </a:r>
          </a:p>
          <a:p>
            <a:r>
              <a:rPr lang="en-US" sz="4000" dirty="0" smtClean="0">
                <a:solidFill>
                  <a:srgbClr val="FFFF00"/>
                </a:solidFill>
              </a:rPr>
              <a:t>Relatively educated</a:t>
            </a:r>
          </a:p>
          <a:p>
            <a:pPr lvl="1"/>
            <a:r>
              <a:rPr lang="en-US" dirty="0" smtClean="0"/>
              <a:t>87% have some college training/Most frequently earned degree = Bachelors</a:t>
            </a:r>
          </a:p>
          <a:p>
            <a:r>
              <a:rPr lang="en-US" sz="4000" dirty="0" smtClean="0">
                <a:solidFill>
                  <a:srgbClr val="FFFF00"/>
                </a:solidFill>
              </a:rPr>
              <a:t>Relatively affluent</a:t>
            </a:r>
          </a:p>
          <a:p>
            <a:pPr lvl="1"/>
            <a:r>
              <a:rPr lang="en-US" dirty="0" smtClean="0"/>
              <a:t>40% reported  household  income between $60K-$105K (mode)</a:t>
            </a:r>
          </a:p>
          <a:p>
            <a:pPr lvl="1"/>
            <a:r>
              <a:rPr lang="en-US" dirty="0" smtClean="0"/>
              <a:t>Nearly 18% reported  HH income over $105K</a:t>
            </a:r>
          </a:p>
          <a:p>
            <a:pPr lvl="1"/>
            <a:endParaRPr lang="en-US" dirty="0" smtClean="0"/>
          </a:p>
          <a:p>
            <a:r>
              <a:rPr lang="en-US" dirty="0" smtClean="0"/>
              <a:t>These results are consistent with previous studies about wine tourists, irrespective of country or wine region. </a:t>
            </a:r>
          </a:p>
          <a:p>
            <a:endParaRPr lang="en-US" dirty="0" smtClean="0">
              <a:solidFill>
                <a:srgbClr val="FF0000"/>
              </a:solidFill>
            </a:endParaRPr>
          </a:p>
          <a:p>
            <a:r>
              <a:rPr lang="en-US" dirty="0" smtClean="0">
                <a:solidFill>
                  <a:srgbClr val="FFFF00"/>
                </a:solidFill>
              </a:rPr>
              <a:t>Insights:  Copy what the world renowned wine country and destinations do! </a:t>
            </a:r>
          </a:p>
          <a:p>
            <a:endParaRPr lang="en-US" dirty="0" smtClean="0">
              <a:solidFill>
                <a:srgbClr val="FF0000"/>
              </a:solidFill>
            </a:endParaRPr>
          </a:p>
          <a:p>
            <a:endParaRPr lang="en-US" dirty="0" smtClean="0">
              <a:solidFill>
                <a:srgbClr val="FF0000"/>
              </a:solidFill>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LEWC Visitor</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More than 72% of the sample is female*.</a:t>
            </a:r>
          </a:p>
          <a:p>
            <a:endParaRPr lang="en-US" dirty="0" smtClean="0">
              <a:solidFill>
                <a:srgbClr val="FFFF00"/>
              </a:solidFill>
            </a:endParaRPr>
          </a:p>
          <a:p>
            <a:r>
              <a:rPr lang="en-US" dirty="0" smtClean="0">
                <a:solidFill>
                  <a:srgbClr val="FFFF00"/>
                </a:solidFill>
              </a:rPr>
              <a:t>Most are NY or PA residents</a:t>
            </a:r>
          </a:p>
          <a:p>
            <a:pPr lvl="1"/>
            <a:r>
              <a:rPr lang="en-US" dirty="0" smtClean="0"/>
              <a:t>76% are in the drive market of 75 miles from home (USTA)</a:t>
            </a:r>
          </a:p>
          <a:p>
            <a:pPr lvl="1"/>
            <a:endParaRPr lang="en-US" dirty="0" smtClean="0"/>
          </a:p>
          <a:p>
            <a:r>
              <a:rPr lang="en-US" dirty="0" smtClean="0">
                <a:solidFill>
                  <a:srgbClr val="FFFF00"/>
                </a:solidFill>
              </a:rPr>
              <a:t>Life stage</a:t>
            </a:r>
          </a:p>
          <a:p>
            <a:pPr lvl="1"/>
            <a:r>
              <a:rPr lang="en-US" dirty="0" smtClean="0">
                <a:solidFill>
                  <a:srgbClr val="FFFF00"/>
                </a:solidFill>
              </a:rPr>
              <a:t>72% married or partnered </a:t>
            </a:r>
          </a:p>
          <a:p>
            <a:pPr lvl="1"/>
            <a:r>
              <a:rPr lang="en-US" dirty="0" smtClean="0"/>
              <a:t>20% with children under 18</a:t>
            </a:r>
          </a:p>
          <a:p>
            <a:pPr lvl="1">
              <a:buNone/>
            </a:pPr>
            <a:endParaRPr lang="en-US" dirty="0" smtClean="0">
              <a:solidFill>
                <a:srgbClr val="FF0000"/>
              </a:solidFill>
            </a:endParaRPr>
          </a:p>
          <a:p>
            <a:endParaRPr lang="en-US" dirty="0" smtClean="0">
              <a:solidFill>
                <a:srgbClr val="FF0000"/>
              </a:solidFill>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Recommendations based on Research</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Review of 20 years of previous research</a:t>
            </a:r>
          </a:p>
          <a:p>
            <a:r>
              <a:rPr lang="en-US" dirty="0" smtClean="0"/>
              <a:t>USDA-Funded NESARE Sustainable Community Grant:  CN1109</a:t>
            </a:r>
          </a:p>
          <a:p>
            <a:r>
              <a:rPr lang="en-US" dirty="0" smtClean="0">
                <a:solidFill>
                  <a:srgbClr val="FFFF00"/>
                </a:solidFill>
              </a:rPr>
              <a:t>Data from 1,000 visitors/189 businesses</a:t>
            </a:r>
          </a:p>
          <a:p>
            <a:r>
              <a:rPr lang="en-US" dirty="0" smtClean="0"/>
              <a:t>Summer 2011</a:t>
            </a:r>
          </a:p>
          <a:p>
            <a:r>
              <a:rPr lang="en-US" dirty="0" smtClean="0"/>
              <a:t>Only study to focus on Lake Erie wine tourism</a:t>
            </a:r>
          </a:p>
          <a:p>
            <a:r>
              <a:rPr lang="en-US" dirty="0" smtClean="0"/>
              <a:t>Based on proven business </a:t>
            </a:r>
            <a:r>
              <a:rPr lang="en-US" dirty="0" smtClean="0"/>
              <a:t>concept</a:t>
            </a:r>
          </a:p>
          <a:p>
            <a:r>
              <a:rPr lang="en-US" dirty="0" smtClean="0"/>
              <a:t>Iowa State and New York Universities’ staff.</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Visitor Demographics</a:t>
            </a:r>
            <a:endParaRPr lang="en-US" dirty="0"/>
          </a:p>
        </p:txBody>
      </p:sp>
      <p:sp>
        <p:nvSpPr>
          <p:cNvPr id="3" name="Content Placeholder 2"/>
          <p:cNvSpPr>
            <a:spLocks noGrp="1"/>
          </p:cNvSpPr>
          <p:nvPr>
            <p:ph sz="half" idx="1"/>
          </p:nvPr>
        </p:nvSpPr>
        <p:spPr/>
        <p:txBody>
          <a:bodyPr>
            <a:normAutofit/>
          </a:bodyPr>
          <a:lstStyle/>
          <a:p>
            <a:r>
              <a:rPr lang="en-US" dirty="0" smtClean="0">
                <a:solidFill>
                  <a:srgbClr val="FFFF00"/>
                </a:solidFill>
              </a:rPr>
              <a:t>Age</a:t>
            </a:r>
          </a:p>
          <a:p>
            <a:pPr lvl="1"/>
            <a:r>
              <a:rPr lang="en-US" dirty="0" smtClean="0"/>
              <a:t>14.4% Millennial, 18–29</a:t>
            </a:r>
          </a:p>
          <a:p>
            <a:pPr lvl="1"/>
            <a:r>
              <a:rPr lang="en-US" dirty="0" smtClean="0"/>
              <a:t>51.6% Gen X, 30–46 </a:t>
            </a:r>
          </a:p>
          <a:p>
            <a:pPr lvl="1"/>
            <a:r>
              <a:rPr lang="en-US" dirty="0" smtClean="0"/>
              <a:t>23.0% Boomer, 47-65</a:t>
            </a:r>
          </a:p>
          <a:p>
            <a:pPr lvl="1"/>
            <a:r>
              <a:rPr lang="en-US" dirty="0" smtClean="0"/>
              <a:t>11.1% Silent, over 66</a:t>
            </a:r>
          </a:p>
          <a:p>
            <a:pPr lvl="1"/>
            <a:endParaRPr lang="en-US" dirty="0" smtClean="0"/>
          </a:p>
        </p:txBody>
      </p:sp>
      <p:sp>
        <p:nvSpPr>
          <p:cNvPr id="4" name="Content Placeholder 3"/>
          <p:cNvSpPr>
            <a:spLocks noGrp="1"/>
          </p:cNvSpPr>
          <p:nvPr>
            <p:ph sz="half" idx="2"/>
          </p:nvPr>
        </p:nvSpPr>
        <p:spPr/>
        <p:txBody>
          <a:bodyPr>
            <a:normAutofit/>
          </a:bodyPr>
          <a:lstStyle/>
          <a:p>
            <a:r>
              <a:rPr lang="en-US" dirty="0" smtClean="0">
                <a:solidFill>
                  <a:srgbClr val="FFFF00"/>
                </a:solidFill>
              </a:rPr>
              <a:t>Education </a:t>
            </a:r>
            <a:r>
              <a:rPr lang="en-US" dirty="0" smtClean="0"/>
              <a:t>   </a:t>
            </a:r>
          </a:p>
          <a:p>
            <a:pPr lvl="1"/>
            <a:r>
              <a:rPr lang="en-US" dirty="0" smtClean="0"/>
              <a:t>13.0% High school</a:t>
            </a:r>
          </a:p>
          <a:p>
            <a:pPr lvl="1"/>
            <a:r>
              <a:rPr lang="en-US" dirty="0" smtClean="0"/>
              <a:t>19.6% Some college</a:t>
            </a:r>
          </a:p>
          <a:p>
            <a:pPr lvl="1"/>
            <a:r>
              <a:rPr lang="en-US" dirty="0" smtClean="0"/>
              <a:t>14.1% Associate degree</a:t>
            </a:r>
          </a:p>
          <a:p>
            <a:pPr lvl="1"/>
            <a:r>
              <a:rPr lang="en-US" dirty="0" smtClean="0"/>
              <a:t>33.3% Bachelor degree</a:t>
            </a:r>
          </a:p>
          <a:p>
            <a:pPr lvl="1"/>
            <a:r>
              <a:rPr lang="en-US" dirty="0" smtClean="0"/>
              <a:t>16.2% Masters degree</a:t>
            </a:r>
          </a:p>
          <a:p>
            <a:pPr lvl="1"/>
            <a:r>
              <a:rPr lang="en-US" dirty="0" smtClean="0"/>
              <a:t>3.8% Doctoral degree (Ph.D., J.D., M.D.)</a:t>
            </a:r>
          </a:p>
          <a:p>
            <a:endParaRPr lang="en-US" dirty="0"/>
          </a:p>
        </p:txBody>
      </p:sp>
      <p:pic>
        <p:nvPicPr>
          <p:cNvPr id="22530" name="Picture 2" descr="C:\Users\Donna\AppData\Local\Microsoft\Windows\Temporary Internet Files\Content.IE5\750FBQRP\MP900314164[1].jpg"/>
          <p:cNvPicPr>
            <a:picLocks noChangeAspect="1" noChangeArrowheads="1"/>
          </p:cNvPicPr>
          <p:nvPr/>
        </p:nvPicPr>
        <p:blipFill>
          <a:blip r:embed="rId3" cstate="print"/>
          <a:srcRect/>
          <a:stretch>
            <a:fillRect/>
          </a:stretch>
        </p:blipFill>
        <p:spPr bwMode="auto">
          <a:xfrm>
            <a:off x="838200" y="4343400"/>
            <a:ext cx="2201517" cy="135026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Visitor Demographics</a:t>
            </a:r>
            <a:endParaRPr lang="en-US" dirty="0"/>
          </a:p>
        </p:txBody>
      </p:sp>
      <p:sp>
        <p:nvSpPr>
          <p:cNvPr id="3" name="Content Placeholder 2"/>
          <p:cNvSpPr>
            <a:spLocks noGrp="1"/>
          </p:cNvSpPr>
          <p:nvPr>
            <p:ph sz="half" idx="1"/>
          </p:nvPr>
        </p:nvSpPr>
        <p:spPr/>
        <p:txBody>
          <a:bodyPr>
            <a:normAutofit/>
          </a:bodyPr>
          <a:lstStyle/>
          <a:p>
            <a:r>
              <a:rPr lang="en-US" dirty="0" smtClean="0">
                <a:solidFill>
                  <a:srgbClr val="FFFF00"/>
                </a:solidFill>
              </a:rPr>
              <a:t>Life Cycle</a:t>
            </a:r>
          </a:p>
          <a:p>
            <a:pPr lvl="1"/>
            <a:r>
              <a:rPr lang="en-US" dirty="0" smtClean="0"/>
              <a:t>19% Single</a:t>
            </a:r>
          </a:p>
          <a:p>
            <a:pPr lvl="1"/>
            <a:r>
              <a:rPr lang="en-US" dirty="0" smtClean="0"/>
              <a:t>82% Partnered </a:t>
            </a:r>
          </a:p>
          <a:p>
            <a:pPr lvl="1"/>
            <a:r>
              <a:rPr lang="en-US" dirty="0" smtClean="0"/>
              <a:t>27% No Children</a:t>
            </a:r>
          </a:p>
          <a:p>
            <a:pPr lvl="1"/>
            <a:r>
              <a:rPr lang="en-US" dirty="0" smtClean="0"/>
              <a:t>20% with </a:t>
            </a:r>
          </a:p>
          <a:p>
            <a:pPr lvl="1">
              <a:buNone/>
            </a:pPr>
            <a:r>
              <a:rPr lang="en-US" dirty="0" smtClean="0"/>
              <a:t>    Children under </a:t>
            </a:r>
          </a:p>
          <a:p>
            <a:pPr lvl="1">
              <a:buNone/>
            </a:pPr>
            <a:r>
              <a:rPr lang="en-US" dirty="0" smtClean="0"/>
              <a:t>     18 years old</a:t>
            </a:r>
          </a:p>
        </p:txBody>
      </p:sp>
      <p:sp>
        <p:nvSpPr>
          <p:cNvPr id="4" name="Content Placeholder 3"/>
          <p:cNvSpPr>
            <a:spLocks noGrp="1"/>
          </p:cNvSpPr>
          <p:nvPr>
            <p:ph sz="half" idx="2"/>
          </p:nvPr>
        </p:nvSpPr>
        <p:spPr>
          <a:xfrm>
            <a:off x="3733800" y="1600200"/>
            <a:ext cx="4953000" cy="4525963"/>
          </a:xfrm>
        </p:spPr>
        <p:txBody>
          <a:bodyPr>
            <a:normAutofit/>
          </a:bodyPr>
          <a:lstStyle/>
          <a:p>
            <a:r>
              <a:rPr lang="en-US" dirty="0" smtClean="0">
                <a:solidFill>
                  <a:srgbClr val="FFFF00"/>
                </a:solidFill>
              </a:rPr>
              <a:t>Household Income    </a:t>
            </a:r>
          </a:p>
          <a:p>
            <a:pPr lvl="1"/>
            <a:r>
              <a:rPr lang="en-US" dirty="0" smtClean="0"/>
              <a:t>19.1% : Under US$45K</a:t>
            </a:r>
          </a:p>
          <a:p>
            <a:pPr lvl="1"/>
            <a:r>
              <a:rPr lang="en-US" dirty="0" smtClean="0"/>
              <a:t>28.1%:  $45K – Under 75K</a:t>
            </a:r>
          </a:p>
          <a:p>
            <a:pPr lvl="1"/>
            <a:r>
              <a:rPr lang="en-US" dirty="0" smtClean="0"/>
              <a:t>34.7%:  $75K – Under $105K</a:t>
            </a:r>
          </a:p>
          <a:p>
            <a:pPr lvl="1"/>
            <a:r>
              <a:rPr lang="en-US" dirty="0" smtClean="0"/>
              <a:t>11.9%:  $105K – Under 150K</a:t>
            </a:r>
          </a:p>
          <a:p>
            <a:pPr lvl="1"/>
            <a:r>
              <a:rPr lang="en-US" dirty="0" smtClean="0"/>
              <a:t>6.1%: : Over $150K</a:t>
            </a:r>
          </a:p>
          <a:p>
            <a:endParaRPr lang="en-US" dirty="0"/>
          </a:p>
        </p:txBody>
      </p:sp>
      <p:pic>
        <p:nvPicPr>
          <p:cNvPr id="23559" name="Picture 7" descr="C:\Users\Donna\AppData\Local\Microsoft\Windows\Temporary Internet Files\Content.IE5\GH4ZZPL1\MP910216373[1].png"/>
          <p:cNvPicPr>
            <a:picLocks noChangeAspect="1" noChangeArrowheads="1"/>
          </p:cNvPicPr>
          <p:nvPr/>
        </p:nvPicPr>
        <p:blipFill>
          <a:blip r:embed="rId3" cstate="print"/>
          <a:srcRect/>
          <a:stretch>
            <a:fillRect/>
          </a:stretch>
        </p:blipFill>
        <p:spPr bwMode="auto">
          <a:xfrm>
            <a:off x="5410200" y="4419600"/>
            <a:ext cx="3085058" cy="268763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Visitors are primarily Locals</a:t>
            </a:r>
            <a:endParaRPr lang="en-US" dirty="0">
              <a:solidFill>
                <a:srgbClr val="FFFF00"/>
              </a:solidFill>
            </a:endParaRPr>
          </a:p>
        </p:txBody>
      </p:sp>
      <p:pic>
        <p:nvPicPr>
          <p:cNvPr id="4" name="Picture 3" descr="WTzip1.jpg"/>
          <p:cNvPicPr>
            <a:picLocks noChangeAspect="1"/>
          </p:cNvPicPr>
          <p:nvPr/>
        </p:nvPicPr>
        <p:blipFill>
          <a:blip r:embed="rId3" cstate="print"/>
          <a:stretch>
            <a:fillRect/>
          </a:stretch>
        </p:blipFill>
        <p:spPr>
          <a:xfrm>
            <a:off x="838200" y="1143000"/>
            <a:ext cx="7593107" cy="5029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Mostly Tri-State (NY, PA, OH) Residents</a:t>
            </a:r>
            <a:endParaRPr lang="en-US" dirty="0"/>
          </a:p>
        </p:txBody>
      </p:sp>
      <p:pic>
        <p:nvPicPr>
          <p:cNvPr id="3" name="Picture 2" descr="WTzip2.jpg"/>
          <p:cNvPicPr>
            <a:picLocks noChangeAspect="1"/>
          </p:cNvPicPr>
          <p:nvPr/>
        </p:nvPicPr>
        <p:blipFill>
          <a:blip r:embed="rId3" cstate="print"/>
          <a:stretch>
            <a:fillRect/>
          </a:stretch>
        </p:blipFill>
        <p:spPr>
          <a:xfrm>
            <a:off x="762000" y="1256861"/>
            <a:ext cx="7924800" cy="5101021"/>
          </a:xfrm>
          <a:prstGeom prst="rect">
            <a:avLst/>
          </a:prstGeom>
        </p:spPr>
      </p:pic>
      <p:sp>
        <p:nvSpPr>
          <p:cNvPr id="4" name="TextBox 3"/>
          <p:cNvSpPr txBox="1"/>
          <p:nvPr/>
        </p:nvSpPr>
        <p:spPr>
          <a:xfrm>
            <a:off x="762000" y="6324600"/>
            <a:ext cx="5105400" cy="369332"/>
          </a:xfrm>
          <a:prstGeom prst="rect">
            <a:avLst/>
          </a:prstGeom>
          <a:noFill/>
        </p:spPr>
        <p:txBody>
          <a:bodyPr wrap="square" rtlCol="0">
            <a:spAutoFit/>
          </a:bodyPr>
          <a:lstStyle/>
          <a:p>
            <a:r>
              <a:rPr lang="en-US" dirty="0" smtClean="0">
                <a:solidFill>
                  <a:srgbClr val="FFC000"/>
                </a:solidFill>
              </a:rPr>
              <a:t>Darker areas represent zip codes of more visitors. </a:t>
            </a:r>
            <a:endParaRPr lang="en-US" dirty="0">
              <a:solidFill>
                <a:srgbClr val="FFC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Visitor Tripographics</a:t>
            </a:r>
            <a:endParaRPr lang="en-US" dirty="0">
              <a:solidFill>
                <a:srgbClr val="FFFF00"/>
              </a:solidFill>
            </a:endParaRPr>
          </a:p>
        </p:txBody>
      </p:sp>
      <p:sp>
        <p:nvSpPr>
          <p:cNvPr id="3" name="Content Placeholder 2"/>
          <p:cNvSpPr>
            <a:spLocks noGrp="1"/>
          </p:cNvSpPr>
          <p:nvPr>
            <p:ph sz="half" idx="1"/>
          </p:nvPr>
        </p:nvSpPr>
        <p:spPr>
          <a:xfrm>
            <a:off x="457200" y="1600201"/>
            <a:ext cx="4038600" cy="3124200"/>
          </a:xfrm>
        </p:spPr>
        <p:txBody>
          <a:bodyPr>
            <a:normAutofit/>
          </a:bodyPr>
          <a:lstStyle/>
          <a:p>
            <a:r>
              <a:rPr lang="en-US" dirty="0" smtClean="0">
                <a:solidFill>
                  <a:srgbClr val="FFFF00"/>
                </a:solidFill>
              </a:rPr>
              <a:t>Motivation</a:t>
            </a:r>
          </a:p>
          <a:p>
            <a:pPr lvl="1"/>
            <a:r>
              <a:rPr lang="en-US" dirty="0" smtClean="0"/>
              <a:t>40.2% Visit Wineries</a:t>
            </a:r>
          </a:p>
          <a:p>
            <a:pPr lvl="1"/>
            <a:r>
              <a:rPr lang="en-US" dirty="0" smtClean="0"/>
              <a:t>21.0% Special Event</a:t>
            </a:r>
          </a:p>
          <a:p>
            <a:pPr lvl="1"/>
            <a:r>
              <a:rPr lang="en-US" dirty="0" smtClean="0"/>
              <a:t>16.8% Annual Vacation</a:t>
            </a:r>
          </a:p>
          <a:p>
            <a:pPr lvl="1"/>
            <a:r>
              <a:rPr lang="en-US" dirty="0" smtClean="0"/>
              <a:t>15.2% VFR</a:t>
            </a:r>
          </a:p>
          <a:p>
            <a:pPr lvl="1"/>
            <a:r>
              <a:rPr lang="en-US" dirty="0" smtClean="0"/>
              <a:t>  3.8% Other</a:t>
            </a:r>
          </a:p>
          <a:p>
            <a:pPr lvl="1">
              <a:buNone/>
            </a:pPr>
            <a:endParaRPr lang="en-US" dirty="0" smtClean="0"/>
          </a:p>
          <a:p>
            <a:pPr lvl="1">
              <a:buFont typeface="Arial" pitchFamily="34" charset="0"/>
              <a:buChar char="•"/>
            </a:pPr>
            <a:endParaRPr lang="en-US" dirty="0" smtClean="0"/>
          </a:p>
          <a:p>
            <a:pPr lvl="1"/>
            <a:endParaRPr lang="en-US" dirty="0" smtClean="0"/>
          </a:p>
        </p:txBody>
      </p:sp>
      <p:sp>
        <p:nvSpPr>
          <p:cNvPr id="4" name="Content Placeholder 3"/>
          <p:cNvSpPr>
            <a:spLocks noGrp="1"/>
          </p:cNvSpPr>
          <p:nvPr>
            <p:ph sz="half" idx="2"/>
          </p:nvPr>
        </p:nvSpPr>
        <p:spPr>
          <a:xfrm>
            <a:off x="4419600" y="1600201"/>
            <a:ext cx="4038600" cy="2514600"/>
          </a:xfrm>
        </p:spPr>
        <p:txBody>
          <a:bodyPr>
            <a:normAutofit/>
          </a:bodyPr>
          <a:lstStyle/>
          <a:p>
            <a:r>
              <a:rPr lang="en-US" dirty="0" smtClean="0">
                <a:solidFill>
                  <a:srgbClr val="FFFF00"/>
                </a:solidFill>
              </a:rPr>
              <a:t>85% visited within a year </a:t>
            </a:r>
          </a:p>
          <a:p>
            <a:pPr lvl="1"/>
            <a:r>
              <a:rPr lang="en-US" dirty="0" smtClean="0"/>
              <a:t>June-September, 2010 </a:t>
            </a:r>
          </a:p>
          <a:p>
            <a:pPr lvl="2">
              <a:buNone/>
            </a:pPr>
            <a:r>
              <a:rPr lang="en-US" dirty="0" smtClean="0"/>
              <a:t>to </a:t>
            </a:r>
          </a:p>
          <a:p>
            <a:pPr lvl="1"/>
            <a:r>
              <a:rPr lang="en-US" dirty="0" smtClean="0"/>
              <a:t>June-September, 2011</a:t>
            </a:r>
          </a:p>
          <a:p>
            <a:endParaRPr lang="en-US" dirty="0"/>
          </a:p>
        </p:txBody>
      </p:sp>
      <p:sp>
        <p:nvSpPr>
          <p:cNvPr id="5" name="Rectangle 4"/>
          <p:cNvSpPr/>
          <p:nvPr/>
        </p:nvSpPr>
        <p:spPr>
          <a:xfrm>
            <a:off x="685800" y="4800600"/>
            <a:ext cx="8001000" cy="892552"/>
          </a:xfrm>
          <a:prstGeom prst="rect">
            <a:avLst/>
          </a:prstGeom>
        </p:spPr>
        <p:txBody>
          <a:bodyPr wrap="square">
            <a:spAutoFit/>
          </a:bodyPr>
          <a:lstStyle/>
          <a:p>
            <a:r>
              <a:rPr lang="en-US" sz="2800" dirty="0" smtClean="0">
                <a:solidFill>
                  <a:srgbClr val="FFFF00"/>
                </a:solidFill>
              </a:rPr>
              <a:t>Size of travel party:</a:t>
            </a:r>
          </a:p>
          <a:p>
            <a:pPr lvl="1"/>
            <a:r>
              <a:rPr lang="en-US" sz="2400" dirty="0" smtClean="0"/>
              <a:t>45.8% Two persons  -   21.7% Four persons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Visitor Tripographics</a:t>
            </a:r>
            <a:endParaRPr lang="en-US" dirty="0"/>
          </a:p>
        </p:txBody>
      </p:sp>
      <p:sp>
        <p:nvSpPr>
          <p:cNvPr id="3" name="Content Placeholder 2"/>
          <p:cNvSpPr>
            <a:spLocks noGrp="1"/>
          </p:cNvSpPr>
          <p:nvPr>
            <p:ph sz="half" idx="1"/>
          </p:nvPr>
        </p:nvSpPr>
        <p:spPr>
          <a:xfrm>
            <a:off x="685800" y="1600200"/>
            <a:ext cx="7315200" cy="4572000"/>
          </a:xfrm>
        </p:spPr>
        <p:txBody>
          <a:bodyPr>
            <a:normAutofit fontScale="92500" lnSpcReduction="10000"/>
          </a:bodyPr>
          <a:lstStyle/>
          <a:p>
            <a:r>
              <a:rPr lang="en-US" sz="3200" dirty="0" smtClean="0">
                <a:solidFill>
                  <a:srgbClr val="FFFF00"/>
                </a:solidFill>
              </a:rPr>
              <a:t>Length of Visit</a:t>
            </a:r>
          </a:p>
          <a:p>
            <a:pPr lvl="1"/>
            <a:r>
              <a:rPr lang="en-US" dirty="0" smtClean="0"/>
              <a:t>42.8% Daytrip </a:t>
            </a:r>
          </a:p>
          <a:p>
            <a:pPr lvl="1"/>
            <a:r>
              <a:rPr lang="en-US" dirty="0" smtClean="0">
                <a:solidFill>
                  <a:srgbClr val="FFFF00"/>
                </a:solidFill>
              </a:rPr>
              <a:t>57.3% Overnight</a:t>
            </a:r>
          </a:p>
          <a:p>
            <a:pPr lvl="2"/>
            <a:r>
              <a:rPr lang="en-US" sz="2400" dirty="0" smtClean="0"/>
              <a:t>15.4% One night stay – objective: move to 2</a:t>
            </a:r>
          </a:p>
          <a:p>
            <a:pPr lvl="2"/>
            <a:r>
              <a:rPr lang="en-US" sz="2400" dirty="0" smtClean="0"/>
              <a:t>18.6% Two night stay – objective: move to 3</a:t>
            </a:r>
          </a:p>
          <a:p>
            <a:pPr lvl="2"/>
            <a:r>
              <a:rPr lang="en-US" sz="2400" dirty="0" smtClean="0"/>
              <a:t>  7.6% Three night stay</a:t>
            </a:r>
          </a:p>
          <a:p>
            <a:pPr lvl="2"/>
            <a:r>
              <a:rPr lang="en-US" sz="2400" dirty="0" smtClean="0"/>
              <a:t>15.7% Four or more</a:t>
            </a:r>
          </a:p>
          <a:p>
            <a:endParaRPr lang="en-US" dirty="0" smtClean="0">
              <a:solidFill>
                <a:srgbClr val="FFFF00"/>
              </a:solidFill>
            </a:endParaRPr>
          </a:p>
          <a:p>
            <a:r>
              <a:rPr lang="en-US" dirty="0" smtClean="0">
                <a:solidFill>
                  <a:srgbClr val="FFFF00"/>
                </a:solidFill>
              </a:rPr>
              <a:t>Move demand, lengthen stay</a:t>
            </a:r>
          </a:p>
          <a:p>
            <a:endParaRPr lang="en-US" dirty="0" smtClean="0">
              <a:solidFill>
                <a:srgbClr val="FFFF00"/>
              </a:solidFill>
            </a:endParaRPr>
          </a:p>
          <a:p>
            <a:r>
              <a:rPr lang="en-US" dirty="0" smtClean="0">
                <a:solidFill>
                  <a:srgbClr val="FFFF00"/>
                </a:solidFill>
              </a:rPr>
              <a:t>Traditional room inventory and opportunities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Visitor Tripographics</a:t>
            </a:r>
            <a:endParaRPr lang="en-US" dirty="0"/>
          </a:p>
        </p:txBody>
      </p:sp>
      <p:sp>
        <p:nvSpPr>
          <p:cNvPr id="4" name="Content Placeholder 3"/>
          <p:cNvSpPr>
            <a:spLocks noGrp="1"/>
          </p:cNvSpPr>
          <p:nvPr>
            <p:ph sz="half" idx="2"/>
          </p:nvPr>
        </p:nvSpPr>
        <p:spPr>
          <a:xfrm>
            <a:off x="533400" y="1600200"/>
            <a:ext cx="8153400" cy="4525963"/>
          </a:xfrm>
        </p:spPr>
        <p:txBody>
          <a:bodyPr>
            <a:normAutofit fontScale="92500" lnSpcReduction="10000"/>
          </a:bodyPr>
          <a:lstStyle/>
          <a:p>
            <a:r>
              <a:rPr lang="en-US" dirty="0" smtClean="0">
                <a:solidFill>
                  <a:srgbClr val="FFFF00"/>
                </a:solidFill>
              </a:rPr>
              <a:t>No. of Previous Visits </a:t>
            </a:r>
            <a:r>
              <a:rPr lang="en-US" dirty="0" smtClean="0"/>
              <a:t>  </a:t>
            </a:r>
          </a:p>
          <a:p>
            <a:pPr lvl="1"/>
            <a:r>
              <a:rPr lang="en-US" dirty="0" smtClean="0"/>
              <a:t>40.2% Six or more  visits</a:t>
            </a:r>
          </a:p>
          <a:p>
            <a:pPr lvl="1"/>
            <a:r>
              <a:rPr lang="en-US" dirty="0" smtClean="0"/>
              <a:t>11.4% Three previous visits</a:t>
            </a:r>
          </a:p>
          <a:p>
            <a:pPr lvl="1"/>
            <a:r>
              <a:rPr lang="en-US" dirty="0" smtClean="0"/>
              <a:t>14.1% First visit – objective: create repeaters or recommenders</a:t>
            </a:r>
          </a:p>
          <a:p>
            <a:pPr lvl="1"/>
            <a:endParaRPr lang="en-US" dirty="0" smtClean="0"/>
          </a:p>
          <a:p>
            <a:r>
              <a:rPr lang="en-US" dirty="0" smtClean="0">
                <a:solidFill>
                  <a:srgbClr val="FFFF00"/>
                </a:solidFill>
              </a:rPr>
              <a:t>Lodging Choice</a:t>
            </a:r>
          </a:p>
          <a:p>
            <a:pPr lvl="1"/>
            <a:r>
              <a:rPr lang="en-US" dirty="0" smtClean="0">
                <a:solidFill>
                  <a:srgbClr val="FFFF00"/>
                </a:solidFill>
              </a:rPr>
              <a:t>48.4% Hotel/Motel</a:t>
            </a:r>
          </a:p>
          <a:p>
            <a:pPr lvl="1"/>
            <a:r>
              <a:rPr lang="en-US" dirty="0" smtClean="0"/>
              <a:t>18.3% Bed &amp; Breakfast</a:t>
            </a:r>
          </a:p>
          <a:p>
            <a:pPr lvl="1"/>
            <a:r>
              <a:rPr lang="en-US" dirty="0" smtClean="0"/>
              <a:t>15.6% Friends &amp; Family</a:t>
            </a:r>
          </a:p>
          <a:p>
            <a:pPr lvl="1"/>
            <a:r>
              <a:rPr lang="en-US" dirty="0" smtClean="0"/>
              <a:t>10.% Second Home or Chautauqua Institution</a:t>
            </a:r>
          </a:p>
          <a:p>
            <a:pPr lvl="1"/>
            <a:r>
              <a:rPr lang="en-US" dirty="0" smtClean="0"/>
              <a:t>6% Campgrounds (Cabin, RV or other)</a:t>
            </a:r>
          </a:p>
          <a:p>
            <a:pPr>
              <a:buNone/>
            </a:pPr>
            <a:endParaRPr lang="en-US" dirty="0"/>
          </a:p>
          <a:p>
            <a:pPr>
              <a:buNone/>
            </a:pP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Tourists Do</a:t>
            </a:r>
            <a:endParaRPr lang="en-US" dirty="0"/>
          </a:p>
        </p:txBody>
      </p:sp>
      <p:graphicFrame>
        <p:nvGraphicFramePr>
          <p:cNvPr id="5" name="Content Placeholder 4"/>
          <p:cNvGraphicFramePr>
            <a:graphicFrameLocks noGrp="1"/>
          </p:cNvGraphicFramePr>
          <p:nvPr>
            <p:ph idx="1"/>
          </p:nvPr>
        </p:nvGraphicFramePr>
        <p:xfrm>
          <a:off x="457200" y="1295400"/>
          <a:ext cx="8229600" cy="4389120"/>
        </p:xfrm>
        <a:graphic>
          <a:graphicData uri="http://schemas.openxmlformats.org/drawingml/2006/table">
            <a:tbl>
              <a:tblPr firstRow="1" bandRow="1">
                <a:tableStyleId>{00A15C55-8517-42AA-B614-E9B94910E393}</a:tableStyleId>
              </a:tblPr>
              <a:tblGrid>
                <a:gridCol w="2743200"/>
                <a:gridCol w="2743200"/>
                <a:gridCol w="2743200"/>
              </a:tblGrid>
              <a:tr h="698500">
                <a:tc>
                  <a:txBody>
                    <a:bodyPr/>
                    <a:lstStyle/>
                    <a:p>
                      <a:pPr marL="0" marR="0" indent="0" algn="ctr">
                        <a:lnSpc>
                          <a:spcPct val="200000"/>
                        </a:lnSpc>
                        <a:spcBef>
                          <a:spcPts val="200"/>
                        </a:spcBef>
                        <a:spcAft>
                          <a:spcPts val="200"/>
                        </a:spcAft>
                      </a:pPr>
                      <a:r>
                        <a:rPr lang="en-US" sz="2400" dirty="0"/>
                        <a:t>Visitor </a:t>
                      </a:r>
                      <a:r>
                        <a:rPr lang="en-US" sz="2400" dirty="0" smtClean="0"/>
                        <a:t>by activities</a:t>
                      </a:r>
                      <a:endParaRPr lang="en-US" sz="24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2400"/>
                        <a:t>Frequency</a:t>
                      </a:r>
                      <a:endParaRPr lang="en-US" sz="24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2400"/>
                        <a:t>Percent</a:t>
                      </a:r>
                      <a:endParaRPr lang="en-US" sz="2400">
                        <a:latin typeface="Times New Roman"/>
                        <a:ea typeface="Times New Roman"/>
                        <a:cs typeface="Times New Roman"/>
                      </a:endParaRPr>
                    </a:p>
                  </a:txBody>
                  <a:tcPr marL="68580" marR="68580" marT="0" marB="0" anchor="b"/>
                </a:tc>
              </a:tr>
              <a:tr h="698500">
                <a:tc>
                  <a:txBody>
                    <a:bodyPr/>
                    <a:lstStyle/>
                    <a:p>
                      <a:pPr marL="0" marR="0" indent="0">
                        <a:lnSpc>
                          <a:spcPct val="200000"/>
                        </a:lnSpc>
                        <a:spcBef>
                          <a:spcPts val="200"/>
                        </a:spcBef>
                        <a:spcAft>
                          <a:spcPts val="200"/>
                        </a:spcAft>
                      </a:pPr>
                      <a:r>
                        <a:rPr lang="en-US" sz="2400" dirty="0"/>
                        <a:t>Visit NY wineries</a:t>
                      </a:r>
                      <a:endParaRPr lang="en-US" sz="2400" dirty="0">
                        <a:latin typeface="Times New Roman"/>
                        <a:ea typeface="Times New Roman"/>
                        <a:cs typeface="Times New Roman"/>
                      </a:endParaRPr>
                    </a:p>
                  </a:txBody>
                  <a:tcPr marL="68580" marR="68580" marT="0" marB="0" anchor="b"/>
                </a:tc>
                <a:tc>
                  <a:txBody>
                    <a:bodyPr/>
                    <a:lstStyle/>
                    <a:p>
                      <a:pPr marL="0" marR="0" indent="0">
                        <a:lnSpc>
                          <a:spcPct val="200000"/>
                        </a:lnSpc>
                        <a:spcBef>
                          <a:spcPts val="200"/>
                        </a:spcBef>
                        <a:spcAft>
                          <a:spcPts val="200"/>
                        </a:spcAft>
                      </a:pPr>
                      <a:r>
                        <a:rPr lang="en-US" sz="2400" dirty="0"/>
                        <a:t>            890</a:t>
                      </a:r>
                      <a:endParaRPr lang="en-US" sz="2400" dirty="0">
                        <a:latin typeface="Times New Roman"/>
                        <a:ea typeface="Times New Roman"/>
                        <a:cs typeface="Times New Roman"/>
                      </a:endParaRPr>
                    </a:p>
                  </a:txBody>
                  <a:tcPr marL="68580" marR="68580" marT="0" marB="0" anchor="b"/>
                </a:tc>
                <a:tc>
                  <a:txBody>
                    <a:bodyPr/>
                    <a:lstStyle/>
                    <a:p>
                      <a:pPr marL="0" marR="0" indent="0">
                        <a:lnSpc>
                          <a:spcPct val="200000"/>
                        </a:lnSpc>
                        <a:spcBef>
                          <a:spcPts val="200"/>
                        </a:spcBef>
                        <a:spcAft>
                          <a:spcPts val="200"/>
                        </a:spcAft>
                      </a:pPr>
                      <a:r>
                        <a:rPr lang="en-US" sz="2400"/>
                        <a:t>           91.8%</a:t>
                      </a:r>
                      <a:endParaRPr lang="en-US" sz="2400">
                        <a:latin typeface="Times New Roman"/>
                        <a:ea typeface="Times New Roman"/>
                        <a:cs typeface="Times New Roman"/>
                      </a:endParaRPr>
                    </a:p>
                  </a:txBody>
                  <a:tcPr marL="68580" marR="68580" marT="0" marB="0" anchor="b"/>
                </a:tc>
              </a:tr>
              <a:tr h="698500">
                <a:tc>
                  <a:txBody>
                    <a:bodyPr/>
                    <a:lstStyle/>
                    <a:p>
                      <a:pPr marL="0" marR="0" indent="0">
                        <a:lnSpc>
                          <a:spcPct val="200000"/>
                        </a:lnSpc>
                        <a:spcBef>
                          <a:spcPts val="200"/>
                        </a:spcBef>
                        <a:spcAft>
                          <a:spcPts val="200"/>
                        </a:spcAft>
                      </a:pPr>
                      <a:r>
                        <a:rPr lang="en-US" sz="2400" dirty="0"/>
                        <a:t>Dine in restaurant</a:t>
                      </a:r>
                      <a:endParaRPr lang="en-US" sz="2400" dirty="0">
                        <a:latin typeface="Times New Roman"/>
                        <a:ea typeface="Times New Roman"/>
                        <a:cs typeface="Times New Roman"/>
                      </a:endParaRPr>
                    </a:p>
                  </a:txBody>
                  <a:tcPr marL="68580" marR="68580" marT="0" marB="0" anchor="b"/>
                </a:tc>
                <a:tc>
                  <a:txBody>
                    <a:bodyPr/>
                    <a:lstStyle/>
                    <a:p>
                      <a:pPr marL="0" marR="0" indent="0">
                        <a:lnSpc>
                          <a:spcPct val="200000"/>
                        </a:lnSpc>
                        <a:spcBef>
                          <a:spcPts val="200"/>
                        </a:spcBef>
                        <a:spcAft>
                          <a:spcPts val="200"/>
                        </a:spcAft>
                      </a:pPr>
                      <a:r>
                        <a:rPr lang="en-US" sz="2400"/>
                        <a:t>            881</a:t>
                      </a:r>
                      <a:endParaRPr lang="en-US" sz="2400">
                        <a:latin typeface="Times New Roman"/>
                        <a:ea typeface="Times New Roman"/>
                        <a:cs typeface="Times New Roman"/>
                      </a:endParaRPr>
                    </a:p>
                  </a:txBody>
                  <a:tcPr marL="68580" marR="68580" marT="0" marB="0" anchor="b"/>
                </a:tc>
                <a:tc>
                  <a:txBody>
                    <a:bodyPr/>
                    <a:lstStyle/>
                    <a:p>
                      <a:pPr marL="0" marR="0" indent="0">
                        <a:lnSpc>
                          <a:spcPct val="200000"/>
                        </a:lnSpc>
                        <a:spcBef>
                          <a:spcPts val="200"/>
                        </a:spcBef>
                        <a:spcAft>
                          <a:spcPts val="200"/>
                        </a:spcAft>
                      </a:pPr>
                      <a:r>
                        <a:rPr lang="en-US" sz="2400" dirty="0"/>
                        <a:t>           90.8%</a:t>
                      </a:r>
                      <a:endParaRPr lang="en-US" sz="2400" dirty="0">
                        <a:latin typeface="Times New Roman"/>
                        <a:ea typeface="Times New Roman"/>
                        <a:cs typeface="Times New Roman"/>
                      </a:endParaRPr>
                    </a:p>
                  </a:txBody>
                  <a:tcPr marL="68580" marR="68580" marT="0" marB="0" anchor="b"/>
                </a:tc>
              </a:tr>
              <a:tr h="698500">
                <a:tc>
                  <a:txBody>
                    <a:bodyPr/>
                    <a:lstStyle/>
                    <a:p>
                      <a:pPr marL="0" marR="0" indent="0">
                        <a:lnSpc>
                          <a:spcPct val="200000"/>
                        </a:lnSpc>
                        <a:spcBef>
                          <a:spcPts val="200"/>
                        </a:spcBef>
                        <a:spcAft>
                          <a:spcPts val="200"/>
                        </a:spcAft>
                      </a:pPr>
                      <a:r>
                        <a:rPr lang="en-US" sz="2400" dirty="0"/>
                        <a:t>Visit PA wineries</a:t>
                      </a:r>
                      <a:endParaRPr lang="en-US" sz="2400" dirty="0">
                        <a:latin typeface="Times New Roman"/>
                        <a:ea typeface="Times New Roman"/>
                        <a:cs typeface="Times New Roman"/>
                      </a:endParaRPr>
                    </a:p>
                  </a:txBody>
                  <a:tcPr marL="68580" marR="68580" marT="0" marB="0" anchor="b"/>
                </a:tc>
                <a:tc>
                  <a:txBody>
                    <a:bodyPr/>
                    <a:lstStyle/>
                    <a:p>
                      <a:pPr marL="0" marR="0" indent="0">
                        <a:lnSpc>
                          <a:spcPct val="200000"/>
                        </a:lnSpc>
                        <a:spcBef>
                          <a:spcPts val="200"/>
                        </a:spcBef>
                        <a:spcAft>
                          <a:spcPts val="200"/>
                        </a:spcAft>
                      </a:pPr>
                      <a:r>
                        <a:rPr lang="en-US" sz="2400" dirty="0"/>
                        <a:t>            853</a:t>
                      </a:r>
                      <a:endParaRPr lang="en-US" sz="2400" dirty="0">
                        <a:latin typeface="Times New Roman"/>
                        <a:ea typeface="Times New Roman"/>
                        <a:cs typeface="Times New Roman"/>
                      </a:endParaRPr>
                    </a:p>
                  </a:txBody>
                  <a:tcPr marL="68580" marR="68580" marT="0" marB="0" anchor="b"/>
                </a:tc>
                <a:tc>
                  <a:txBody>
                    <a:bodyPr/>
                    <a:lstStyle/>
                    <a:p>
                      <a:pPr marL="0" marR="0" indent="0">
                        <a:lnSpc>
                          <a:spcPct val="200000"/>
                        </a:lnSpc>
                        <a:spcBef>
                          <a:spcPts val="200"/>
                        </a:spcBef>
                        <a:spcAft>
                          <a:spcPts val="200"/>
                        </a:spcAft>
                      </a:pPr>
                      <a:r>
                        <a:rPr lang="en-US" sz="2400" dirty="0"/>
                        <a:t>           87.9%</a:t>
                      </a:r>
                      <a:endParaRPr lang="en-US" sz="2400" dirty="0">
                        <a:latin typeface="Times New Roman"/>
                        <a:ea typeface="Times New Roman"/>
                        <a:cs typeface="Times New Roman"/>
                      </a:endParaRPr>
                    </a:p>
                  </a:txBody>
                  <a:tcPr marL="68580" marR="68580" marT="0" marB="0" anchor="b"/>
                </a:tc>
              </a:tr>
              <a:tr h="698500">
                <a:tc>
                  <a:txBody>
                    <a:bodyPr/>
                    <a:lstStyle/>
                    <a:p>
                      <a:pPr marL="0" marR="0" indent="0">
                        <a:lnSpc>
                          <a:spcPct val="200000"/>
                        </a:lnSpc>
                        <a:spcBef>
                          <a:spcPts val="200"/>
                        </a:spcBef>
                        <a:spcAft>
                          <a:spcPts val="200"/>
                        </a:spcAft>
                      </a:pPr>
                      <a:r>
                        <a:rPr lang="en-US" sz="2400" dirty="0"/>
                        <a:t>Visit farm stand</a:t>
                      </a:r>
                      <a:endParaRPr lang="en-US" sz="2400" dirty="0">
                        <a:latin typeface="Times New Roman"/>
                        <a:ea typeface="Times New Roman"/>
                        <a:cs typeface="Times New Roman"/>
                      </a:endParaRPr>
                    </a:p>
                  </a:txBody>
                  <a:tcPr marL="68580" marR="68580" marT="0" marB="0" anchor="b"/>
                </a:tc>
                <a:tc>
                  <a:txBody>
                    <a:bodyPr/>
                    <a:lstStyle/>
                    <a:p>
                      <a:pPr marL="0" marR="0" indent="0">
                        <a:lnSpc>
                          <a:spcPct val="200000"/>
                        </a:lnSpc>
                        <a:spcBef>
                          <a:spcPts val="200"/>
                        </a:spcBef>
                        <a:spcAft>
                          <a:spcPts val="200"/>
                        </a:spcAft>
                      </a:pPr>
                      <a:r>
                        <a:rPr lang="en-US" sz="2400"/>
                        <a:t>            779</a:t>
                      </a:r>
                      <a:endParaRPr lang="en-US" sz="2400">
                        <a:latin typeface="Times New Roman"/>
                        <a:ea typeface="Times New Roman"/>
                        <a:cs typeface="Times New Roman"/>
                      </a:endParaRPr>
                    </a:p>
                  </a:txBody>
                  <a:tcPr marL="68580" marR="68580" marT="0" marB="0" anchor="b"/>
                </a:tc>
                <a:tc>
                  <a:txBody>
                    <a:bodyPr/>
                    <a:lstStyle/>
                    <a:p>
                      <a:pPr marL="0" marR="0" indent="0">
                        <a:lnSpc>
                          <a:spcPct val="200000"/>
                        </a:lnSpc>
                        <a:spcBef>
                          <a:spcPts val="200"/>
                        </a:spcBef>
                        <a:spcAft>
                          <a:spcPts val="200"/>
                        </a:spcAft>
                      </a:pPr>
                      <a:r>
                        <a:rPr lang="en-US" sz="2400" dirty="0"/>
                        <a:t>           80.3%</a:t>
                      </a:r>
                      <a:endParaRPr lang="en-US" sz="2400" dirty="0">
                        <a:latin typeface="Times New Roman"/>
                        <a:ea typeface="Times New Roman"/>
                        <a:cs typeface="Times New Roman"/>
                      </a:endParaRPr>
                    </a:p>
                  </a:txBody>
                  <a:tcPr marL="68580" marR="68580" marT="0" marB="0" anchor="b"/>
                </a:tc>
              </a:tr>
              <a:tr h="698500">
                <a:tc>
                  <a:txBody>
                    <a:bodyPr/>
                    <a:lstStyle/>
                    <a:p>
                      <a:pPr marL="0" marR="0" indent="0">
                        <a:lnSpc>
                          <a:spcPct val="200000"/>
                        </a:lnSpc>
                        <a:spcBef>
                          <a:spcPts val="200"/>
                        </a:spcBef>
                        <a:spcAft>
                          <a:spcPts val="200"/>
                        </a:spcAft>
                      </a:pPr>
                      <a:r>
                        <a:rPr lang="en-US" sz="2400"/>
                        <a:t>Visit retail shops</a:t>
                      </a:r>
                      <a:endParaRPr lang="en-US" sz="2400">
                        <a:latin typeface="Times New Roman"/>
                        <a:ea typeface="Times New Roman"/>
                        <a:cs typeface="Times New Roman"/>
                      </a:endParaRPr>
                    </a:p>
                  </a:txBody>
                  <a:tcPr marL="68580" marR="68580" marT="0" marB="0" anchor="b"/>
                </a:tc>
                <a:tc>
                  <a:txBody>
                    <a:bodyPr/>
                    <a:lstStyle/>
                    <a:p>
                      <a:pPr marL="0" marR="0" indent="0">
                        <a:lnSpc>
                          <a:spcPct val="200000"/>
                        </a:lnSpc>
                        <a:spcBef>
                          <a:spcPts val="200"/>
                        </a:spcBef>
                        <a:spcAft>
                          <a:spcPts val="200"/>
                        </a:spcAft>
                      </a:pPr>
                      <a:r>
                        <a:rPr lang="en-US" sz="2400"/>
                        <a:t>            777</a:t>
                      </a:r>
                      <a:endParaRPr lang="en-US" sz="2400">
                        <a:latin typeface="Times New Roman"/>
                        <a:ea typeface="Times New Roman"/>
                        <a:cs typeface="Times New Roman"/>
                      </a:endParaRPr>
                    </a:p>
                  </a:txBody>
                  <a:tcPr marL="68580" marR="68580" marT="0" marB="0" anchor="b"/>
                </a:tc>
                <a:tc>
                  <a:txBody>
                    <a:bodyPr/>
                    <a:lstStyle/>
                    <a:p>
                      <a:pPr marL="0" marR="0" indent="0">
                        <a:lnSpc>
                          <a:spcPct val="200000"/>
                        </a:lnSpc>
                        <a:spcBef>
                          <a:spcPts val="200"/>
                        </a:spcBef>
                        <a:spcAft>
                          <a:spcPts val="200"/>
                        </a:spcAft>
                      </a:pPr>
                      <a:r>
                        <a:rPr lang="en-US" sz="2400" dirty="0"/>
                        <a:t>           80.1%</a:t>
                      </a:r>
                      <a:endParaRPr lang="en-US" sz="2400" dirty="0">
                        <a:latin typeface="Times New Roman"/>
                        <a:ea typeface="Times New Roman"/>
                        <a:cs typeface="Times New Roman"/>
                      </a:endParaRPr>
                    </a:p>
                  </a:txBody>
                  <a:tcPr marL="68580" marR="68580" marT="0" marB="0" anchor="b"/>
                </a:tc>
              </a:tr>
            </a:tbl>
          </a:graphicData>
        </a:graphic>
      </p:graphicFrame>
      <p:sp>
        <p:nvSpPr>
          <p:cNvPr id="6" name="TextBox 5"/>
          <p:cNvSpPr txBox="1"/>
          <p:nvPr/>
        </p:nvSpPr>
        <p:spPr>
          <a:xfrm>
            <a:off x="533400" y="5715000"/>
            <a:ext cx="8001000" cy="400110"/>
          </a:xfrm>
          <a:prstGeom prst="rect">
            <a:avLst/>
          </a:prstGeom>
          <a:noFill/>
        </p:spPr>
        <p:txBody>
          <a:bodyPr wrap="square" rtlCol="0">
            <a:spAutoFit/>
          </a:bodyPr>
          <a:lstStyle/>
          <a:p>
            <a:pPr algn="ctr"/>
            <a:r>
              <a:rPr lang="en-US" sz="2000" dirty="0" smtClean="0">
                <a:solidFill>
                  <a:srgbClr val="FFFF00"/>
                </a:solidFill>
              </a:rPr>
              <a:t>Insights:  Opportunities to coop and create synergies.</a:t>
            </a:r>
            <a:endParaRPr lang="en-US" sz="2000"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a:t>
            </a:r>
            <a:r>
              <a:rPr lang="en-US" dirty="0" smtClean="0">
                <a:solidFill>
                  <a:srgbClr val="FFFF00"/>
                </a:solidFill>
              </a:rPr>
              <a:t>21 Activities </a:t>
            </a:r>
            <a:r>
              <a:rPr lang="en-US" dirty="0" smtClean="0"/>
              <a:t>per Visit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9346477"/>
              </p:ext>
            </p:extLst>
          </p:nvPr>
        </p:nvGraphicFramePr>
        <p:xfrm>
          <a:off x="457200" y="1371600"/>
          <a:ext cx="8229600" cy="4572000"/>
        </p:xfrm>
        <a:graphic>
          <a:graphicData uri="http://schemas.openxmlformats.org/drawingml/2006/table">
            <a:tbl>
              <a:tblPr firstRow="1" bandRow="1">
                <a:tableStyleId>{00A15C55-8517-42AA-B614-E9B94910E393}</a:tableStyleId>
              </a:tblPr>
              <a:tblGrid>
                <a:gridCol w="2743200"/>
                <a:gridCol w="2743200"/>
                <a:gridCol w="2743200"/>
              </a:tblGrid>
              <a:tr h="508000">
                <a:tc>
                  <a:txBody>
                    <a:bodyPr/>
                    <a:lstStyle/>
                    <a:p>
                      <a:pPr marL="0" marR="0" indent="0" algn="ctr">
                        <a:lnSpc>
                          <a:spcPct val="200000"/>
                        </a:lnSpc>
                        <a:spcBef>
                          <a:spcPts val="200"/>
                        </a:spcBef>
                        <a:spcAft>
                          <a:spcPts val="200"/>
                        </a:spcAft>
                      </a:pPr>
                      <a:r>
                        <a:rPr lang="en-US" sz="1800" dirty="0"/>
                        <a:t>Visitor activities by type</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Frequency</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a:t>Percent</a:t>
                      </a:r>
                      <a:endParaRPr lang="en-US" sz="1800">
                        <a:latin typeface="Times New Roman"/>
                        <a:ea typeface="Times New Roman"/>
                        <a:cs typeface="Times New Roman"/>
                      </a:endParaRPr>
                    </a:p>
                  </a:txBody>
                  <a:tcPr marL="68580" marR="68580" marT="0" marB="0" anchor="b"/>
                </a:tc>
              </a:tr>
              <a:tr h="508000">
                <a:tc>
                  <a:txBody>
                    <a:bodyPr/>
                    <a:lstStyle/>
                    <a:p>
                      <a:pPr marL="0" marR="0" indent="0">
                        <a:lnSpc>
                          <a:spcPct val="200000"/>
                        </a:lnSpc>
                        <a:spcBef>
                          <a:spcPts val="200"/>
                        </a:spcBef>
                        <a:spcAft>
                          <a:spcPts val="200"/>
                        </a:spcAft>
                      </a:pPr>
                      <a:r>
                        <a:rPr lang="en-US" sz="1800" dirty="0"/>
                        <a:t>Attend festival or event</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            756</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           77.9%</a:t>
                      </a:r>
                      <a:endParaRPr lang="en-US" sz="1800" dirty="0">
                        <a:latin typeface="Times New Roman"/>
                        <a:ea typeface="Times New Roman"/>
                        <a:cs typeface="Times New Roman"/>
                      </a:endParaRPr>
                    </a:p>
                  </a:txBody>
                  <a:tcPr marL="68580" marR="68580" marT="0" marB="0" anchor="b"/>
                </a:tc>
              </a:tr>
              <a:tr h="508000">
                <a:tc>
                  <a:txBody>
                    <a:bodyPr/>
                    <a:lstStyle/>
                    <a:p>
                      <a:pPr marL="0" marR="0" indent="0">
                        <a:lnSpc>
                          <a:spcPct val="200000"/>
                        </a:lnSpc>
                        <a:spcBef>
                          <a:spcPts val="200"/>
                        </a:spcBef>
                        <a:spcAft>
                          <a:spcPts val="200"/>
                        </a:spcAft>
                      </a:pPr>
                      <a:r>
                        <a:rPr lang="en-US" sz="1800"/>
                        <a:t>Visit Lake Erie</a:t>
                      </a:r>
                      <a:endParaRPr lang="en-US" sz="18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            741</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           76.4%</a:t>
                      </a:r>
                      <a:endParaRPr lang="en-US" sz="1800" dirty="0">
                        <a:latin typeface="Times New Roman"/>
                        <a:ea typeface="Times New Roman"/>
                        <a:cs typeface="Times New Roman"/>
                      </a:endParaRPr>
                    </a:p>
                  </a:txBody>
                  <a:tcPr marL="68580" marR="68580" marT="0" marB="0" anchor="b"/>
                </a:tc>
              </a:tr>
              <a:tr h="508000">
                <a:tc>
                  <a:txBody>
                    <a:bodyPr/>
                    <a:lstStyle/>
                    <a:p>
                      <a:pPr marL="0" marR="0" indent="0">
                        <a:lnSpc>
                          <a:spcPct val="200000"/>
                        </a:lnSpc>
                        <a:spcBef>
                          <a:spcPts val="200"/>
                        </a:spcBef>
                        <a:spcAft>
                          <a:spcPts val="200"/>
                        </a:spcAft>
                      </a:pPr>
                      <a:r>
                        <a:rPr lang="en-US" sz="1800"/>
                        <a:t>Visit Chautauqua Institution</a:t>
                      </a:r>
                      <a:endParaRPr lang="en-US" sz="18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            724</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           74.6%</a:t>
                      </a:r>
                      <a:endParaRPr lang="en-US" sz="1800" dirty="0">
                        <a:latin typeface="Times New Roman"/>
                        <a:ea typeface="Times New Roman"/>
                        <a:cs typeface="Times New Roman"/>
                      </a:endParaRPr>
                    </a:p>
                  </a:txBody>
                  <a:tcPr marL="68580" marR="68580" marT="0" marB="0" anchor="b"/>
                </a:tc>
              </a:tr>
              <a:tr h="508000">
                <a:tc>
                  <a:txBody>
                    <a:bodyPr/>
                    <a:lstStyle/>
                    <a:p>
                      <a:pPr marL="0" marR="0" indent="0">
                        <a:lnSpc>
                          <a:spcPct val="200000"/>
                        </a:lnSpc>
                        <a:spcBef>
                          <a:spcPts val="200"/>
                        </a:spcBef>
                        <a:spcAft>
                          <a:spcPts val="200"/>
                        </a:spcAft>
                      </a:pPr>
                      <a:r>
                        <a:rPr lang="en-US" sz="1800"/>
                        <a:t>Visit public lands or parks</a:t>
                      </a:r>
                      <a:endParaRPr lang="en-US" sz="18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a:t>            728</a:t>
                      </a:r>
                      <a:endParaRPr lang="en-US" sz="18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           75.1%</a:t>
                      </a:r>
                      <a:endParaRPr lang="en-US" sz="1800" dirty="0">
                        <a:latin typeface="Times New Roman"/>
                        <a:ea typeface="Times New Roman"/>
                        <a:cs typeface="Times New Roman"/>
                      </a:endParaRPr>
                    </a:p>
                  </a:txBody>
                  <a:tcPr marL="68580" marR="68580" marT="0" marB="0" anchor="b"/>
                </a:tc>
              </a:tr>
              <a:tr h="508000">
                <a:tc>
                  <a:txBody>
                    <a:bodyPr/>
                    <a:lstStyle/>
                    <a:p>
                      <a:pPr marL="0" marR="0" indent="0">
                        <a:lnSpc>
                          <a:spcPct val="200000"/>
                        </a:lnSpc>
                        <a:spcBef>
                          <a:spcPts val="200"/>
                        </a:spcBef>
                        <a:spcAft>
                          <a:spcPts val="200"/>
                        </a:spcAft>
                      </a:pPr>
                      <a:r>
                        <a:rPr lang="en-US" sz="1800" dirty="0"/>
                        <a:t>Visit art </a:t>
                      </a:r>
                      <a:r>
                        <a:rPr lang="en-US" sz="1800" dirty="0" smtClean="0"/>
                        <a:t>galleries,</a:t>
                      </a:r>
                      <a:r>
                        <a:rPr lang="en-US" sz="1800" baseline="0" dirty="0" smtClean="0"/>
                        <a:t> museums</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a:t>            720</a:t>
                      </a:r>
                      <a:endParaRPr lang="en-US" sz="18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           74.2%</a:t>
                      </a:r>
                      <a:endParaRPr lang="en-US" sz="1800" dirty="0">
                        <a:latin typeface="Times New Roman"/>
                        <a:ea typeface="Times New Roman"/>
                        <a:cs typeface="Times New Roman"/>
                      </a:endParaRPr>
                    </a:p>
                  </a:txBody>
                  <a:tcPr marL="68580" marR="68580" marT="0" marB="0" anchor="b"/>
                </a:tc>
              </a:tr>
              <a:tr h="508000">
                <a:tc>
                  <a:txBody>
                    <a:bodyPr/>
                    <a:lstStyle/>
                    <a:p>
                      <a:pPr marL="0" marR="0" indent="0">
                        <a:lnSpc>
                          <a:spcPct val="200000"/>
                        </a:lnSpc>
                        <a:spcBef>
                          <a:spcPts val="200"/>
                        </a:spcBef>
                        <a:spcAft>
                          <a:spcPts val="200"/>
                        </a:spcAft>
                      </a:pPr>
                      <a:r>
                        <a:rPr lang="en-US" sz="1800"/>
                        <a:t>Sports activities</a:t>
                      </a:r>
                      <a:endParaRPr lang="en-US" sz="18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a:t>            715</a:t>
                      </a:r>
                      <a:endParaRPr lang="en-US" sz="18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           73.7%</a:t>
                      </a:r>
                      <a:endParaRPr lang="en-US" sz="1800" dirty="0">
                        <a:latin typeface="Times New Roman"/>
                        <a:ea typeface="Times New Roman"/>
                        <a:cs typeface="Times New Roman"/>
                      </a:endParaRPr>
                    </a:p>
                  </a:txBody>
                  <a:tcPr marL="68580" marR="68580" marT="0" marB="0" anchor="b"/>
                </a:tc>
              </a:tr>
              <a:tr h="508000">
                <a:tc>
                  <a:txBody>
                    <a:bodyPr/>
                    <a:lstStyle/>
                    <a:p>
                      <a:pPr marL="0" marR="0" indent="0">
                        <a:lnSpc>
                          <a:spcPct val="200000"/>
                        </a:lnSpc>
                        <a:spcBef>
                          <a:spcPts val="200"/>
                        </a:spcBef>
                        <a:spcAft>
                          <a:spcPts val="200"/>
                        </a:spcAft>
                      </a:pPr>
                      <a:r>
                        <a:rPr lang="en-US" sz="1800" dirty="0"/>
                        <a:t>Visit non-grape farm</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            </a:t>
                      </a:r>
                      <a:r>
                        <a:rPr lang="en-US" sz="1800" dirty="0" smtClean="0"/>
                        <a:t>702</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           72.4%</a:t>
                      </a:r>
                      <a:endParaRPr lang="en-US" sz="1800" dirty="0">
                        <a:latin typeface="Times New Roman"/>
                        <a:ea typeface="Times New Roman"/>
                        <a:cs typeface="Times New Roman"/>
                      </a:endParaRPr>
                    </a:p>
                  </a:txBody>
                  <a:tcPr marL="68580" marR="68580" marT="0" marB="0" anchor="b"/>
                </a:tc>
              </a:tr>
              <a:tr h="508000">
                <a:tc>
                  <a:txBody>
                    <a:bodyPr/>
                    <a:lstStyle/>
                    <a:p>
                      <a:pPr marL="0" marR="0" indent="0">
                        <a:lnSpc>
                          <a:spcPct val="200000"/>
                        </a:lnSpc>
                        <a:spcBef>
                          <a:spcPts val="200"/>
                        </a:spcBef>
                        <a:spcAft>
                          <a:spcPts val="200"/>
                        </a:spcAft>
                      </a:pPr>
                      <a:r>
                        <a:rPr lang="en-US" sz="1800"/>
                        <a:t>Other activities</a:t>
                      </a:r>
                      <a:endParaRPr lang="en-US" sz="18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a:t>            300</a:t>
                      </a:r>
                      <a:endParaRPr lang="en-US" sz="18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200"/>
                        </a:spcBef>
                        <a:spcAft>
                          <a:spcPts val="200"/>
                        </a:spcAft>
                      </a:pPr>
                      <a:r>
                        <a:rPr lang="en-US" sz="1800" dirty="0"/>
                        <a:t>           30.9%</a:t>
                      </a:r>
                      <a:endParaRPr lang="en-US" sz="1800" dirty="0">
                        <a:latin typeface="Times New Roman"/>
                        <a:ea typeface="Times New Roman"/>
                        <a:cs typeface="Times New Roman"/>
                      </a:endParaRPr>
                    </a:p>
                  </a:txBody>
                  <a:tcPr marL="68580" marR="68580" marT="0" marB="0" anchor="b"/>
                </a:tc>
              </a:tr>
            </a:tbl>
          </a:graphicData>
        </a:graphic>
      </p:graphicFrame>
      <p:sp>
        <p:nvSpPr>
          <p:cNvPr id="5" name="TextBox 4"/>
          <p:cNvSpPr txBox="1"/>
          <p:nvPr/>
        </p:nvSpPr>
        <p:spPr>
          <a:xfrm>
            <a:off x="685800" y="5943600"/>
            <a:ext cx="7924800" cy="369332"/>
          </a:xfrm>
          <a:prstGeom prst="rect">
            <a:avLst/>
          </a:prstGeom>
          <a:noFill/>
        </p:spPr>
        <p:txBody>
          <a:bodyPr wrap="square" rtlCol="0">
            <a:spAutoFit/>
          </a:bodyPr>
          <a:lstStyle/>
          <a:p>
            <a:pPr algn="ctr"/>
            <a:r>
              <a:rPr lang="en-US" dirty="0" smtClean="0">
                <a:solidFill>
                  <a:srgbClr val="FFFF00"/>
                </a:solidFill>
              </a:rPr>
              <a:t>Insights: Opportunities to grow participation for longer length of stay. </a:t>
            </a:r>
            <a:endParaRPr lang="en-US"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Pre-Trip Planning Resources</a:t>
            </a:r>
            <a:endParaRPr lang="en-US" dirty="0"/>
          </a:p>
        </p:txBody>
      </p:sp>
      <p:graphicFrame>
        <p:nvGraphicFramePr>
          <p:cNvPr id="4" name="Content Placeholder 3"/>
          <p:cNvGraphicFramePr>
            <a:graphicFrameLocks noGrp="1"/>
          </p:cNvGraphicFramePr>
          <p:nvPr>
            <p:ph idx="1"/>
          </p:nvPr>
        </p:nvGraphicFramePr>
        <p:xfrm>
          <a:off x="457200" y="1371600"/>
          <a:ext cx="8229600" cy="3048000"/>
        </p:xfrm>
        <a:graphic>
          <a:graphicData uri="http://schemas.openxmlformats.org/drawingml/2006/table">
            <a:tbl>
              <a:tblPr firstRow="1" bandRow="1">
                <a:tableStyleId>{00A15C55-8517-42AA-B614-E9B94910E393}</a:tableStyleId>
              </a:tblPr>
              <a:tblGrid>
                <a:gridCol w="3124200"/>
                <a:gridCol w="2362200"/>
                <a:gridCol w="2743200"/>
              </a:tblGrid>
              <a:tr h="431800">
                <a:tc>
                  <a:txBody>
                    <a:bodyPr/>
                    <a:lstStyle/>
                    <a:p>
                      <a:pPr marL="0" marR="0" indent="0" algn="ctr">
                        <a:lnSpc>
                          <a:spcPct val="200000"/>
                        </a:lnSpc>
                        <a:spcBef>
                          <a:spcPts val="0"/>
                        </a:spcBef>
                        <a:spcAft>
                          <a:spcPts val="0"/>
                        </a:spcAft>
                      </a:pPr>
                      <a:r>
                        <a:rPr lang="en-US" sz="2000" dirty="0"/>
                        <a:t>Source</a:t>
                      </a:r>
                      <a:endParaRPr lang="en-US" sz="20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tabLst>
                          <a:tab pos="731520" algn="l"/>
                        </a:tabLst>
                      </a:pPr>
                      <a:r>
                        <a:rPr lang="en-US" sz="2000" dirty="0"/>
                        <a:t>Frequency</a:t>
                      </a:r>
                      <a:endParaRPr lang="en-US" sz="20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tabLst>
                          <a:tab pos="162560" algn="l"/>
                        </a:tabLst>
                      </a:pPr>
                      <a:r>
                        <a:rPr lang="en-US" sz="2000" dirty="0"/>
                        <a:t>Percent</a:t>
                      </a:r>
                      <a:endParaRPr lang="en-US" sz="2000" dirty="0">
                        <a:latin typeface="Times New Roman"/>
                        <a:ea typeface="Times New Roman"/>
                        <a:cs typeface="Times New Roman"/>
                      </a:endParaRPr>
                    </a:p>
                  </a:txBody>
                  <a:tcPr marL="68580" marR="68580" marT="0" marB="0" anchor="b"/>
                </a:tc>
              </a:tr>
              <a:tr h="431800">
                <a:tc>
                  <a:txBody>
                    <a:bodyPr/>
                    <a:lstStyle/>
                    <a:p>
                      <a:pPr marL="0" marR="0" indent="0">
                        <a:lnSpc>
                          <a:spcPct val="200000"/>
                        </a:lnSpc>
                        <a:spcBef>
                          <a:spcPts val="0"/>
                        </a:spcBef>
                        <a:spcAft>
                          <a:spcPts val="0"/>
                        </a:spcAft>
                      </a:pPr>
                      <a:r>
                        <a:rPr lang="en-US" sz="2000" dirty="0" smtClean="0"/>
                        <a:t>Internet*</a:t>
                      </a:r>
                      <a:endParaRPr lang="en-US" sz="20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2000" dirty="0"/>
                        <a:t>            569</a:t>
                      </a:r>
                      <a:endParaRPr lang="en-US" sz="20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2000" dirty="0"/>
                        <a:t>          28.0%</a:t>
                      </a:r>
                      <a:endParaRPr lang="en-US" sz="2000" dirty="0">
                        <a:latin typeface="Times New Roman"/>
                        <a:ea typeface="Times New Roman"/>
                        <a:cs typeface="Times New Roman"/>
                      </a:endParaRPr>
                    </a:p>
                  </a:txBody>
                  <a:tcPr marL="68580" marR="68580" marT="0" marB="0" anchor="b"/>
                </a:tc>
              </a:tr>
              <a:tr h="431800">
                <a:tc>
                  <a:txBody>
                    <a:bodyPr/>
                    <a:lstStyle/>
                    <a:p>
                      <a:pPr marL="0" marR="0" indent="0">
                        <a:lnSpc>
                          <a:spcPct val="200000"/>
                        </a:lnSpc>
                        <a:spcBef>
                          <a:spcPts val="0"/>
                        </a:spcBef>
                        <a:spcAft>
                          <a:spcPts val="0"/>
                        </a:spcAft>
                      </a:pPr>
                      <a:r>
                        <a:rPr lang="en-US" sz="2000" dirty="0"/>
                        <a:t>Friends &amp; family</a:t>
                      </a:r>
                      <a:endParaRPr lang="en-US" sz="20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2000" dirty="0"/>
                        <a:t>            333</a:t>
                      </a:r>
                      <a:endParaRPr lang="en-US" sz="20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2000" dirty="0"/>
                        <a:t>          16.4%</a:t>
                      </a:r>
                      <a:endParaRPr lang="en-US" sz="2000" dirty="0">
                        <a:latin typeface="Times New Roman"/>
                        <a:ea typeface="Times New Roman"/>
                        <a:cs typeface="Times New Roman"/>
                      </a:endParaRPr>
                    </a:p>
                  </a:txBody>
                  <a:tcPr marL="68580" marR="68580" marT="0" marB="0" anchor="b"/>
                </a:tc>
              </a:tr>
              <a:tr h="431800">
                <a:tc>
                  <a:txBody>
                    <a:bodyPr/>
                    <a:lstStyle/>
                    <a:p>
                      <a:pPr marL="0" marR="0" indent="0">
                        <a:lnSpc>
                          <a:spcPct val="100000"/>
                        </a:lnSpc>
                        <a:spcBef>
                          <a:spcPts val="0"/>
                        </a:spcBef>
                        <a:spcAft>
                          <a:spcPts val="0"/>
                        </a:spcAft>
                      </a:pPr>
                      <a:r>
                        <a:rPr lang="en-US" sz="2000" dirty="0"/>
                        <a:t>Direct promotional </a:t>
                      </a:r>
                      <a:r>
                        <a:rPr lang="en-US" sz="2000" dirty="0" smtClean="0"/>
                        <a:t>message*</a:t>
                      </a:r>
                      <a:endParaRPr lang="en-US" sz="20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2000"/>
                        <a:t>            320</a:t>
                      </a:r>
                      <a:endParaRPr lang="en-US" sz="20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2000" dirty="0"/>
                        <a:t>          15.7%</a:t>
                      </a:r>
                      <a:endParaRPr lang="en-US" sz="2000" dirty="0">
                        <a:latin typeface="Times New Roman"/>
                        <a:ea typeface="Times New Roman"/>
                        <a:cs typeface="Times New Roman"/>
                      </a:endParaRPr>
                    </a:p>
                  </a:txBody>
                  <a:tcPr marL="68580" marR="68580" marT="0" marB="0" anchor="b"/>
                </a:tc>
              </a:tr>
              <a:tr h="431800">
                <a:tc>
                  <a:txBody>
                    <a:bodyPr/>
                    <a:lstStyle/>
                    <a:p>
                      <a:pPr marL="0" marR="0" indent="0">
                        <a:lnSpc>
                          <a:spcPct val="200000"/>
                        </a:lnSpc>
                        <a:spcBef>
                          <a:spcPts val="0"/>
                        </a:spcBef>
                        <a:spcAft>
                          <a:spcPts val="0"/>
                        </a:spcAft>
                      </a:pPr>
                      <a:r>
                        <a:rPr lang="en-US" sz="2000"/>
                        <a:t>Map or atlas</a:t>
                      </a:r>
                      <a:endParaRPr lang="en-US" sz="20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2000" dirty="0"/>
                        <a:t>            212</a:t>
                      </a:r>
                      <a:endParaRPr lang="en-US" sz="20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2000" dirty="0"/>
                        <a:t>          10.4%</a:t>
                      </a:r>
                      <a:endParaRPr lang="en-US" sz="2000" dirty="0">
                        <a:latin typeface="Times New Roman"/>
                        <a:ea typeface="Times New Roman"/>
                        <a:cs typeface="Times New Roman"/>
                      </a:endParaRPr>
                    </a:p>
                  </a:txBody>
                  <a:tcPr marL="68580" marR="68580" marT="0" marB="0" anchor="b"/>
                </a:tc>
              </a:tr>
            </a:tbl>
          </a:graphicData>
        </a:graphic>
      </p:graphicFrame>
      <p:sp>
        <p:nvSpPr>
          <p:cNvPr id="7" name="TextBox 6"/>
          <p:cNvSpPr txBox="1"/>
          <p:nvPr/>
        </p:nvSpPr>
        <p:spPr>
          <a:xfrm>
            <a:off x="609600" y="5638800"/>
            <a:ext cx="7924800" cy="369332"/>
          </a:xfrm>
          <a:prstGeom prst="rect">
            <a:avLst/>
          </a:prstGeom>
          <a:noFill/>
        </p:spPr>
        <p:txBody>
          <a:bodyPr wrap="square" rtlCol="0">
            <a:spAutoFit/>
          </a:bodyPr>
          <a:lstStyle/>
          <a:p>
            <a:pPr algn="ctr"/>
            <a:r>
              <a:rPr lang="en-US" dirty="0" smtClean="0">
                <a:solidFill>
                  <a:srgbClr val="FFFF00"/>
                </a:solidFill>
              </a:rPr>
              <a:t>Insights:  Referral programs,  are you on </a:t>
            </a:r>
            <a:r>
              <a:rPr lang="en-US" dirty="0" smtClean="0">
                <a:solidFill>
                  <a:srgbClr val="FFFF00"/>
                </a:solidFill>
              </a:rPr>
              <a:t>all the maps you can be</a:t>
            </a:r>
            <a:r>
              <a:rPr lang="en-US" dirty="0" smtClean="0">
                <a:solidFill>
                  <a:srgbClr val="FFFF00"/>
                </a:solidFill>
              </a:rPr>
              <a:t>?</a:t>
            </a:r>
            <a:endParaRPr lang="en-US"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Experience Economy</a:t>
            </a:r>
            <a:endParaRPr lang="en-US" dirty="0"/>
          </a:p>
        </p:txBody>
      </p:sp>
      <p:pic>
        <p:nvPicPr>
          <p:cNvPr id="4" name="Content Placeholder 3" descr="Macintosh HD:Users:Whitney:Desktop:Picture 1.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21853"/>
            <a:ext cx="8229600" cy="1282657"/>
          </a:xfrm>
          <a:prstGeom prst="rect">
            <a:avLst/>
          </a:prstGeom>
          <a:noFill/>
          <a:ln>
            <a:noFill/>
          </a:ln>
        </p:spPr>
      </p:pic>
      <p:sp>
        <p:nvSpPr>
          <p:cNvPr id="5" name="TextBox 4"/>
          <p:cNvSpPr txBox="1"/>
          <p:nvPr/>
        </p:nvSpPr>
        <p:spPr>
          <a:xfrm>
            <a:off x="762000" y="1524000"/>
            <a:ext cx="7543800" cy="369332"/>
          </a:xfrm>
          <a:prstGeom prst="rect">
            <a:avLst/>
          </a:prstGeom>
          <a:noFill/>
        </p:spPr>
        <p:txBody>
          <a:bodyPr wrap="square" rtlCol="0">
            <a:spAutoFit/>
          </a:bodyPr>
          <a:lstStyle/>
          <a:p>
            <a:pPr algn="ctr"/>
            <a:r>
              <a:rPr lang="en-US" dirty="0" smtClean="0"/>
              <a:t>Pine &amp; Gilmore (1999, 2011)</a:t>
            </a:r>
            <a:endParaRPr lang="en-US" dirty="0"/>
          </a:p>
        </p:txBody>
      </p:sp>
      <p:sp>
        <p:nvSpPr>
          <p:cNvPr id="6" name="TextBox 5"/>
          <p:cNvSpPr txBox="1"/>
          <p:nvPr/>
        </p:nvSpPr>
        <p:spPr>
          <a:xfrm>
            <a:off x="838200" y="2209800"/>
            <a:ext cx="7239000" cy="646331"/>
          </a:xfrm>
          <a:prstGeom prst="rect">
            <a:avLst/>
          </a:prstGeom>
          <a:noFill/>
        </p:spPr>
        <p:txBody>
          <a:bodyPr wrap="square" rtlCol="0">
            <a:spAutoFit/>
          </a:bodyPr>
          <a:lstStyle/>
          <a:p>
            <a:pPr algn="ctr"/>
            <a:r>
              <a:rPr lang="en-US" sz="3600" dirty="0" smtClean="0"/>
              <a:t>Progression of Economic Value</a:t>
            </a: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Pre-Planning Resources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9267930"/>
              </p:ext>
            </p:extLst>
          </p:nvPr>
        </p:nvGraphicFramePr>
        <p:xfrm>
          <a:off x="457200" y="1371600"/>
          <a:ext cx="8229600" cy="4222944"/>
        </p:xfrm>
        <a:graphic>
          <a:graphicData uri="http://schemas.openxmlformats.org/drawingml/2006/table">
            <a:tbl>
              <a:tblPr firstRow="1" bandRow="1">
                <a:tableStyleId>{00A15C55-8517-42AA-B614-E9B94910E393}</a:tableStyleId>
              </a:tblPr>
              <a:tblGrid>
                <a:gridCol w="2743200"/>
                <a:gridCol w="2743200"/>
                <a:gridCol w="2743200"/>
              </a:tblGrid>
              <a:tr h="574110">
                <a:tc>
                  <a:txBody>
                    <a:bodyPr/>
                    <a:lstStyle/>
                    <a:p>
                      <a:pPr marL="0" marR="0" indent="0" algn="ctr">
                        <a:lnSpc>
                          <a:spcPct val="200000"/>
                        </a:lnSpc>
                        <a:spcBef>
                          <a:spcPts val="0"/>
                        </a:spcBef>
                        <a:spcAft>
                          <a:spcPts val="0"/>
                        </a:spcAft>
                      </a:pPr>
                      <a:r>
                        <a:rPr lang="en-US" sz="2000" dirty="0"/>
                        <a:t>Source</a:t>
                      </a:r>
                      <a:endParaRPr lang="en-US" sz="20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tabLst>
                          <a:tab pos="731520" algn="l"/>
                        </a:tabLst>
                      </a:pPr>
                      <a:r>
                        <a:rPr lang="en-US" sz="2000" dirty="0"/>
                        <a:t>Frequency</a:t>
                      </a:r>
                      <a:endParaRPr lang="en-US" sz="20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tabLst>
                          <a:tab pos="162560" algn="l"/>
                        </a:tabLst>
                      </a:pPr>
                      <a:r>
                        <a:rPr lang="en-US" sz="2000" dirty="0"/>
                        <a:t>Percent</a:t>
                      </a:r>
                      <a:endParaRPr lang="en-US" sz="2000" dirty="0">
                        <a:latin typeface="Times New Roman"/>
                        <a:ea typeface="Times New Roman"/>
                        <a:cs typeface="Times New Roman"/>
                      </a:endParaRPr>
                    </a:p>
                  </a:txBody>
                  <a:tcPr marL="68580" marR="68580" marT="0" marB="0" anchor="b"/>
                </a:tc>
              </a:tr>
              <a:tr h="516699">
                <a:tc>
                  <a:txBody>
                    <a:bodyPr/>
                    <a:lstStyle/>
                    <a:p>
                      <a:pPr marL="0" marR="0" indent="0">
                        <a:lnSpc>
                          <a:spcPct val="200000"/>
                        </a:lnSpc>
                        <a:spcBef>
                          <a:spcPts val="0"/>
                        </a:spcBef>
                        <a:spcAft>
                          <a:spcPts val="0"/>
                        </a:spcAft>
                      </a:pPr>
                      <a:r>
                        <a:rPr lang="en-US" sz="1800" dirty="0" smtClean="0"/>
                        <a:t>Travel</a:t>
                      </a:r>
                      <a:r>
                        <a:rPr lang="en-US" sz="1800" baseline="0" dirty="0" smtClean="0"/>
                        <a:t> guide</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1800" dirty="0" smtClean="0"/>
                        <a:t>155</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1800" dirty="0" smtClean="0"/>
                        <a:t>7.6%</a:t>
                      </a:r>
                      <a:endParaRPr lang="en-US" sz="1800" dirty="0">
                        <a:latin typeface="Times New Roman"/>
                        <a:ea typeface="Times New Roman"/>
                        <a:cs typeface="Times New Roman"/>
                      </a:endParaRPr>
                    </a:p>
                  </a:txBody>
                  <a:tcPr marL="68580" marR="68580" marT="0" marB="0" anchor="b"/>
                </a:tc>
              </a:tr>
              <a:tr h="516699">
                <a:tc>
                  <a:txBody>
                    <a:bodyPr/>
                    <a:lstStyle/>
                    <a:p>
                      <a:pPr marL="0" marR="0" indent="0">
                        <a:lnSpc>
                          <a:spcPct val="200000"/>
                        </a:lnSpc>
                        <a:spcBef>
                          <a:spcPts val="0"/>
                        </a:spcBef>
                        <a:spcAft>
                          <a:spcPts val="0"/>
                        </a:spcAft>
                      </a:pPr>
                      <a:r>
                        <a:rPr lang="en-US" sz="1800" dirty="0"/>
                        <a:t>Magazine or newspaper</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1800" dirty="0" smtClean="0"/>
                        <a:t>132</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1800" dirty="0"/>
                        <a:t> </a:t>
                      </a:r>
                      <a:r>
                        <a:rPr lang="en-US" sz="1800" dirty="0" smtClean="0"/>
                        <a:t> </a:t>
                      </a:r>
                      <a:r>
                        <a:rPr lang="en-US" sz="1800" dirty="0"/>
                        <a:t>6.5%</a:t>
                      </a:r>
                      <a:endParaRPr lang="en-US" sz="1800" dirty="0">
                        <a:latin typeface="Times New Roman"/>
                        <a:ea typeface="Times New Roman"/>
                        <a:cs typeface="Times New Roman"/>
                      </a:endParaRPr>
                    </a:p>
                  </a:txBody>
                  <a:tcPr marL="68580" marR="68580" marT="0" marB="0" anchor="b"/>
                </a:tc>
              </a:tr>
              <a:tr h="516699">
                <a:tc>
                  <a:txBody>
                    <a:bodyPr/>
                    <a:lstStyle/>
                    <a:p>
                      <a:pPr marL="0" marR="0" indent="0">
                        <a:lnSpc>
                          <a:spcPct val="100000"/>
                        </a:lnSpc>
                        <a:spcBef>
                          <a:spcPts val="0"/>
                        </a:spcBef>
                        <a:spcAft>
                          <a:spcPts val="0"/>
                        </a:spcAft>
                      </a:pPr>
                      <a:r>
                        <a:rPr lang="en-US" sz="1800" dirty="0"/>
                        <a:t>Visitor center </a:t>
                      </a:r>
                      <a:endParaRPr lang="en-US" sz="1800" dirty="0" smtClean="0"/>
                    </a:p>
                    <a:p>
                      <a:pPr marL="0" marR="0" indent="0">
                        <a:lnSpc>
                          <a:spcPct val="100000"/>
                        </a:lnSpc>
                        <a:spcBef>
                          <a:spcPts val="0"/>
                        </a:spcBef>
                        <a:spcAft>
                          <a:spcPts val="0"/>
                        </a:spcAft>
                      </a:pPr>
                      <a:r>
                        <a:rPr lang="en-US" sz="1800" dirty="0" smtClean="0"/>
                        <a:t>(</a:t>
                      </a:r>
                      <a:r>
                        <a:rPr lang="en-US" sz="1800" dirty="0"/>
                        <a:t>highway or airport)</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1800" dirty="0"/>
                        <a:t>  </a:t>
                      </a:r>
                      <a:r>
                        <a:rPr lang="en-US" sz="1800" dirty="0" smtClean="0"/>
                        <a:t> 92</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1800" dirty="0"/>
                        <a:t>   </a:t>
                      </a:r>
                      <a:r>
                        <a:rPr lang="en-US" sz="1800" dirty="0" smtClean="0"/>
                        <a:t> </a:t>
                      </a:r>
                      <a:r>
                        <a:rPr lang="en-US" sz="1800" dirty="0"/>
                        <a:t>4.5%</a:t>
                      </a:r>
                      <a:endParaRPr lang="en-US" sz="1800" dirty="0">
                        <a:latin typeface="Times New Roman"/>
                        <a:ea typeface="Times New Roman"/>
                        <a:cs typeface="Times New Roman"/>
                      </a:endParaRPr>
                    </a:p>
                  </a:txBody>
                  <a:tcPr marL="68580" marR="68580" marT="0" marB="0" anchor="b"/>
                </a:tc>
              </a:tr>
              <a:tr h="516699">
                <a:tc>
                  <a:txBody>
                    <a:bodyPr/>
                    <a:lstStyle/>
                    <a:p>
                      <a:pPr marL="0" marR="0" indent="0">
                        <a:lnSpc>
                          <a:spcPct val="200000"/>
                        </a:lnSpc>
                        <a:spcBef>
                          <a:spcPts val="0"/>
                        </a:spcBef>
                        <a:spcAft>
                          <a:spcPts val="0"/>
                        </a:spcAft>
                      </a:pPr>
                      <a:r>
                        <a:rPr lang="en-US" sz="1800"/>
                        <a:t>Other sources</a:t>
                      </a:r>
                      <a:endParaRPr lang="en-US" sz="18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1800" dirty="0"/>
                        <a:t>   </a:t>
                      </a:r>
                      <a:r>
                        <a:rPr lang="en-US" sz="1800" dirty="0" smtClean="0"/>
                        <a:t>  </a:t>
                      </a:r>
                      <a:r>
                        <a:rPr lang="en-US" sz="1800" dirty="0"/>
                        <a:t>80</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1800" dirty="0"/>
                        <a:t>     </a:t>
                      </a:r>
                      <a:r>
                        <a:rPr lang="en-US" sz="1800" dirty="0" smtClean="0"/>
                        <a:t> </a:t>
                      </a:r>
                      <a:r>
                        <a:rPr lang="en-US" sz="1800" dirty="0"/>
                        <a:t>3.9%</a:t>
                      </a:r>
                      <a:endParaRPr lang="en-US" sz="1800" dirty="0">
                        <a:latin typeface="Times New Roman"/>
                        <a:ea typeface="Times New Roman"/>
                        <a:cs typeface="Times New Roman"/>
                      </a:endParaRPr>
                    </a:p>
                  </a:txBody>
                  <a:tcPr marL="68580" marR="68580" marT="0" marB="0" anchor="b"/>
                </a:tc>
              </a:tr>
              <a:tr h="516699">
                <a:tc>
                  <a:txBody>
                    <a:bodyPr/>
                    <a:lstStyle/>
                    <a:p>
                      <a:pPr marL="0" marR="0" indent="0">
                        <a:lnSpc>
                          <a:spcPct val="200000"/>
                        </a:lnSpc>
                        <a:spcBef>
                          <a:spcPts val="0"/>
                        </a:spcBef>
                        <a:spcAft>
                          <a:spcPts val="0"/>
                        </a:spcAft>
                      </a:pPr>
                      <a:r>
                        <a:rPr lang="en-US" sz="1800" dirty="0"/>
                        <a:t>Outdoor advertising</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1800" dirty="0"/>
                        <a:t>       </a:t>
                      </a:r>
                      <a:r>
                        <a:rPr lang="en-US" sz="1800" dirty="0" smtClean="0"/>
                        <a:t>69</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1800" dirty="0"/>
                        <a:t>      </a:t>
                      </a:r>
                      <a:r>
                        <a:rPr lang="en-US" sz="1800" dirty="0" smtClean="0"/>
                        <a:t> </a:t>
                      </a:r>
                      <a:r>
                        <a:rPr lang="en-US" sz="1800" dirty="0"/>
                        <a:t>3.4%</a:t>
                      </a:r>
                      <a:endParaRPr lang="en-US" sz="1800" dirty="0">
                        <a:latin typeface="Times New Roman"/>
                        <a:ea typeface="Times New Roman"/>
                        <a:cs typeface="Times New Roman"/>
                      </a:endParaRPr>
                    </a:p>
                  </a:txBody>
                  <a:tcPr marL="68580" marR="68580" marT="0" marB="0" anchor="b"/>
                </a:tc>
              </a:tr>
              <a:tr h="516699">
                <a:tc>
                  <a:txBody>
                    <a:bodyPr/>
                    <a:lstStyle/>
                    <a:p>
                      <a:pPr marL="0" marR="0" indent="0">
                        <a:lnSpc>
                          <a:spcPct val="200000"/>
                        </a:lnSpc>
                        <a:spcBef>
                          <a:spcPts val="0"/>
                        </a:spcBef>
                        <a:spcAft>
                          <a:spcPts val="0"/>
                        </a:spcAft>
                      </a:pPr>
                      <a:r>
                        <a:rPr lang="en-US" sz="1800"/>
                        <a:t>Social media</a:t>
                      </a:r>
                      <a:endParaRPr lang="en-US" sz="18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1800" dirty="0"/>
                        <a:t>         </a:t>
                      </a:r>
                      <a:r>
                        <a:rPr lang="en-US" sz="1800" dirty="0" smtClean="0"/>
                        <a:t>57</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pPr>
                      <a:r>
                        <a:rPr lang="en-US" sz="1800" dirty="0"/>
                        <a:t>       </a:t>
                      </a:r>
                      <a:r>
                        <a:rPr lang="en-US" sz="1800" dirty="0" smtClean="0"/>
                        <a:t> </a:t>
                      </a:r>
                      <a:r>
                        <a:rPr lang="en-US" sz="1800" dirty="0"/>
                        <a:t>2.8%</a:t>
                      </a:r>
                      <a:endParaRPr lang="en-US" sz="1800" dirty="0">
                        <a:latin typeface="Times New Roman"/>
                        <a:ea typeface="Times New Roman"/>
                        <a:cs typeface="Times New Roman"/>
                      </a:endParaRPr>
                    </a:p>
                  </a:txBody>
                  <a:tcPr marL="68580" marR="68580" marT="0" marB="0" anchor="b"/>
                </a:tc>
              </a:tr>
              <a:tr h="516699">
                <a:tc>
                  <a:txBody>
                    <a:bodyPr/>
                    <a:lstStyle/>
                    <a:p>
                      <a:pPr marL="0" marR="0" indent="0">
                        <a:lnSpc>
                          <a:spcPct val="200000"/>
                        </a:lnSpc>
                        <a:spcBef>
                          <a:spcPts val="0"/>
                        </a:spcBef>
                        <a:spcAft>
                          <a:spcPts val="0"/>
                        </a:spcAft>
                      </a:pPr>
                      <a:r>
                        <a:rPr lang="en-US" sz="1800"/>
                        <a:t>Travel professional</a:t>
                      </a:r>
                      <a:endParaRPr lang="en-US" sz="180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tabLst>
                          <a:tab pos="674370" algn="l"/>
                        </a:tabLst>
                      </a:pPr>
                      <a:r>
                        <a:rPr lang="en-US" sz="1800" dirty="0"/>
                        <a:t>          </a:t>
                      </a:r>
                      <a:r>
                        <a:rPr lang="en-US" sz="1800" dirty="0" smtClean="0"/>
                        <a:t>15</a:t>
                      </a:r>
                      <a:endParaRPr lang="en-US" sz="1800" dirty="0">
                        <a:latin typeface="Times New Roman"/>
                        <a:ea typeface="Times New Roman"/>
                        <a:cs typeface="Times New Roman"/>
                      </a:endParaRPr>
                    </a:p>
                  </a:txBody>
                  <a:tcPr marL="68580" marR="68580" marT="0" marB="0" anchor="b"/>
                </a:tc>
                <a:tc>
                  <a:txBody>
                    <a:bodyPr/>
                    <a:lstStyle/>
                    <a:p>
                      <a:pPr marL="0" marR="0" indent="0" algn="ctr">
                        <a:lnSpc>
                          <a:spcPct val="200000"/>
                        </a:lnSpc>
                        <a:spcBef>
                          <a:spcPts val="0"/>
                        </a:spcBef>
                        <a:spcAft>
                          <a:spcPts val="0"/>
                        </a:spcAft>
                        <a:tabLst>
                          <a:tab pos="560070" algn="l"/>
                        </a:tabLst>
                      </a:pPr>
                      <a:r>
                        <a:rPr lang="en-US" sz="1800" dirty="0"/>
                        <a:t>       </a:t>
                      </a:r>
                      <a:r>
                        <a:rPr lang="en-US" sz="1800" dirty="0" smtClean="0"/>
                        <a:t> </a:t>
                      </a:r>
                      <a:r>
                        <a:rPr lang="en-US" sz="1800" dirty="0"/>
                        <a:t>0.7%</a:t>
                      </a:r>
                      <a:endParaRPr lang="en-US" sz="1800" dirty="0">
                        <a:latin typeface="Times New Roman"/>
                        <a:ea typeface="Times New Roman"/>
                        <a:cs typeface="Times New Roman"/>
                      </a:endParaRPr>
                    </a:p>
                  </a:txBody>
                  <a:tcPr marL="68580" marR="68580" marT="0" marB="0" anchor="b"/>
                </a:tc>
              </a:tr>
            </a:tbl>
          </a:graphicData>
        </a:graphic>
      </p:graphicFrame>
      <p:sp>
        <p:nvSpPr>
          <p:cNvPr id="5" name="Rectangle 4"/>
          <p:cNvSpPr/>
          <p:nvPr/>
        </p:nvSpPr>
        <p:spPr>
          <a:xfrm>
            <a:off x="914400" y="5943600"/>
            <a:ext cx="7543800" cy="369332"/>
          </a:xfrm>
          <a:prstGeom prst="rect">
            <a:avLst/>
          </a:prstGeom>
        </p:spPr>
        <p:txBody>
          <a:bodyPr wrap="square">
            <a:spAutoFit/>
          </a:bodyPr>
          <a:lstStyle/>
          <a:p>
            <a:pPr algn="ctr"/>
            <a:r>
              <a:rPr lang="en-US" dirty="0" smtClean="0">
                <a:solidFill>
                  <a:srgbClr val="FFFF00"/>
                </a:solidFill>
              </a:rPr>
              <a:t>Opportunity to create special relationships and improve usage.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Examples: Billboards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Value of billboards.</a:t>
            </a:r>
          </a:p>
          <a:p>
            <a:r>
              <a:rPr lang="en-US" dirty="0" smtClean="0"/>
              <a:t>The Internet is the digital billboard.</a:t>
            </a:r>
          </a:p>
          <a:p>
            <a:pPr lvl="1"/>
            <a:r>
              <a:rPr lang="en-US" dirty="0" smtClean="0"/>
              <a:t>Note on social media</a:t>
            </a:r>
          </a:p>
          <a:p>
            <a:pPr lvl="1"/>
            <a:r>
              <a:rPr lang="en-US" dirty="0" smtClean="0"/>
              <a:t>Search engine optimization</a:t>
            </a:r>
          </a:p>
          <a:p>
            <a:pPr lvl="1"/>
            <a:r>
              <a:rPr lang="en-US" dirty="0" smtClean="0"/>
              <a:t>Attribution: the digital path</a:t>
            </a:r>
          </a:p>
          <a:p>
            <a:pPr lvl="1"/>
            <a:r>
              <a:rPr lang="en-US" dirty="0" smtClean="0"/>
              <a:t>Interaction</a:t>
            </a:r>
          </a:p>
          <a:p>
            <a:pPr lvl="1"/>
            <a:r>
              <a:rPr lang="en-US" dirty="0" smtClean="0"/>
              <a:t>Consistency</a:t>
            </a:r>
          </a:p>
          <a:p>
            <a:pPr lvl="1"/>
            <a:endParaRPr lang="en-US" dirty="0" smtClean="0"/>
          </a:p>
        </p:txBody>
      </p:sp>
      <p:pic>
        <p:nvPicPr>
          <p:cNvPr id="4" name="Picture 3" descr="logo white.gif"/>
          <p:cNvPicPr>
            <a:picLocks noChangeAspect="1"/>
          </p:cNvPicPr>
          <p:nvPr/>
        </p:nvPicPr>
        <p:blipFill>
          <a:blip r:embed="rId3" cstate="print"/>
          <a:stretch>
            <a:fillRect/>
          </a:stretch>
        </p:blipFill>
        <p:spPr>
          <a:xfrm>
            <a:off x="6553200" y="2362200"/>
            <a:ext cx="2247900" cy="2235412"/>
          </a:xfrm>
          <a:prstGeom prst="rect">
            <a:avLst/>
          </a:prstGeom>
        </p:spPr>
      </p:pic>
      <p:pic>
        <p:nvPicPr>
          <p:cNvPr id="5" name="Picture 4" descr="survey_graphic.jpg"/>
          <p:cNvPicPr/>
          <p:nvPr/>
        </p:nvPicPr>
        <p:blipFill>
          <a:blip r:embed="rId4" cstate="print"/>
          <a:stretch>
            <a:fillRect/>
          </a:stretch>
        </p:blipFill>
        <p:spPr>
          <a:xfrm>
            <a:off x="4876800" y="5257800"/>
            <a:ext cx="3286125" cy="12382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Stats </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 </a:t>
            </a:r>
            <a:r>
              <a:rPr lang="en-US" dirty="0" smtClean="0">
                <a:solidFill>
                  <a:srgbClr val="FFFF00"/>
                </a:solidFill>
              </a:rPr>
              <a:t>Outcome Variables: </a:t>
            </a:r>
          </a:p>
          <a:p>
            <a:pPr lvl="1"/>
            <a:r>
              <a:rPr lang="en-US" dirty="0" smtClean="0"/>
              <a:t>Intention to </a:t>
            </a:r>
            <a:r>
              <a:rPr lang="en-US" dirty="0" smtClean="0">
                <a:solidFill>
                  <a:srgbClr val="FFFF00"/>
                </a:solidFill>
              </a:rPr>
              <a:t>recommend</a:t>
            </a:r>
          </a:p>
          <a:p>
            <a:pPr lvl="1"/>
            <a:r>
              <a:rPr lang="en-US" dirty="0" smtClean="0"/>
              <a:t>Intention to </a:t>
            </a:r>
            <a:r>
              <a:rPr lang="en-US" dirty="0" smtClean="0">
                <a:solidFill>
                  <a:srgbClr val="FFFF00"/>
                </a:solidFill>
              </a:rPr>
              <a:t>return</a:t>
            </a:r>
            <a:endParaRPr lang="en-US" dirty="0" smtClean="0"/>
          </a:p>
          <a:p>
            <a:pPr lvl="1"/>
            <a:r>
              <a:rPr lang="en-US" dirty="0" smtClean="0"/>
              <a:t>Intention to </a:t>
            </a:r>
            <a:r>
              <a:rPr lang="en-US" dirty="0" smtClean="0">
                <a:solidFill>
                  <a:srgbClr val="FFFF00"/>
                </a:solidFill>
              </a:rPr>
              <a:t>repurchase</a:t>
            </a:r>
            <a:r>
              <a:rPr lang="en-US" dirty="0" smtClean="0"/>
              <a:t> LEWC wines</a:t>
            </a:r>
          </a:p>
          <a:p>
            <a:r>
              <a:rPr lang="en-US" dirty="0" smtClean="0">
                <a:solidFill>
                  <a:srgbClr val="FFFF00"/>
                </a:solidFill>
              </a:rPr>
              <a:t>Predictors: </a:t>
            </a:r>
          </a:p>
          <a:p>
            <a:pPr lvl="1"/>
            <a:r>
              <a:rPr lang="en-US" dirty="0" smtClean="0"/>
              <a:t>Demographics (income, age, education)</a:t>
            </a:r>
          </a:p>
          <a:p>
            <a:pPr lvl="1"/>
            <a:r>
              <a:rPr lang="en-US" dirty="0" smtClean="0"/>
              <a:t>Tripographics (travel characteristics)</a:t>
            </a:r>
          </a:p>
          <a:p>
            <a:pPr lvl="1"/>
            <a:r>
              <a:rPr lang="en-US" dirty="0" smtClean="0"/>
              <a:t>4Es (Education, Esthetics, Entertainment, Escapist)</a:t>
            </a:r>
          </a:p>
          <a:p>
            <a:pPr lvl="1"/>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Few Demographics Predict Intentions</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smtClean="0">
                <a:solidFill>
                  <a:srgbClr val="FFFF00"/>
                </a:solidFill>
              </a:rPr>
              <a:t>Females </a:t>
            </a:r>
            <a:r>
              <a:rPr lang="en-US" dirty="0" smtClean="0"/>
              <a:t>are </a:t>
            </a:r>
            <a:r>
              <a:rPr lang="en-US" dirty="0" smtClean="0">
                <a:solidFill>
                  <a:srgbClr val="FFFF00"/>
                </a:solidFill>
              </a:rPr>
              <a:t>slightly </a:t>
            </a:r>
            <a:r>
              <a:rPr lang="en-US" dirty="0" smtClean="0"/>
              <a:t>more likely to </a:t>
            </a:r>
            <a:r>
              <a:rPr lang="en-US" dirty="0" smtClean="0">
                <a:solidFill>
                  <a:srgbClr val="FFFF00"/>
                </a:solidFill>
              </a:rPr>
              <a:t>recommend.</a:t>
            </a:r>
            <a:endParaRPr lang="en-US" dirty="0" smtClean="0"/>
          </a:p>
          <a:p>
            <a:r>
              <a:rPr lang="en-US" dirty="0" smtClean="0">
                <a:solidFill>
                  <a:srgbClr val="FFFF00"/>
                </a:solidFill>
              </a:rPr>
              <a:t>Higher HH incomes </a:t>
            </a:r>
            <a:r>
              <a:rPr lang="en-US" dirty="0" smtClean="0"/>
              <a:t>are</a:t>
            </a:r>
            <a:r>
              <a:rPr lang="en-US" dirty="0" smtClean="0">
                <a:solidFill>
                  <a:srgbClr val="FFFF00"/>
                </a:solidFill>
              </a:rPr>
              <a:t> slightly </a:t>
            </a:r>
            <a:r>
              <a:rPr lang="en-US" dirty="0" smtClean="0"/>
              <a:t>less likely to </a:t>
            </a:r>
            <a:r>
              <a:rPr lang="en-US" dirty="0" smtClean="0">
                <a:solidFill>
                  <a:srgbClr val="FFFF00"/>
                </a:solidFill>
              </a:rPr>
              <a:t>repurchase.</a:t>
            </a:r>
          </a:p>
          <a:p>
            <a:endParaRPr lang="en-US" dirty="0" smtClean="0">
              <a:solidFill>
                <a:srgbClr val="FFFF00"/>
              </a:solidFill>
            </a:endParaRPr>
          </a:p>
          <a:p>
            <a:r>
              <a:rPr lang="en-US" dirty="0" smtClean="0"/>
              <a:t>Practical significance is slight.  </a:t>
            </a:r>
          </a:p>
          <a:p>
            <a:r>
              <a:rPr lang="en-US" dirty="0" smtClean="0"/>
              <a:t>Layer the 4Es on every demographic insight.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Tripographics predict a little more</a:t>
            </a:r>
            <a:endParaRPr lang="en-US" dirty="0"/>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r>
              <a:rPr lang="en-US" sz="4500" dirty="0" smtClean="0">
                <a:solidFill>
                  <a:srgbClr val="FFFF00"/>
                </a:solidFill>
              </a:rPr>
              <a:t>Number of activities</a:t>
            </a:r>
            <a:r>
              <a:rPr lang="en-US" sz="4500" dirty="0" smtClean="0"/>
              <a:t> and </a:t>
            </a:r>
            <a:r>
              <a:rPr lang="en-US" sz="4500" dirty="0" smtClean="0">
                <a:solidFill>
                  <a:srgbClr val="FFFF00"/>
                </a:solidFill>
              </a:rPr>
              <a:t>previous visits predict: </a:t>
            </a:r>
          </a:p>
          <a:p>
            <a:pPr lvl="1"/>
            <a:r>
              <a:rPr lang="en-US" sz="4100" dirty="0" smtClean="0"/>
              <a:t>Intention to recommend</a:t>
            </a:r>
          </a:p>
          <a:p>
            <a:pPr lvl="1"/>
            <a:r>
              <a:rPr lang="en-US" sz="4100" dirty="0" smtClean="0"/>
              <a:t>Intention to repurchase</a:t>
            </a:r>
          </a:p>
          <a:p>
            <a:pPr lvl="1"/>
            <a:endParaRPr lang="en-US" dirty="0" smtClean="0"/>
          </a:p>
          <a:p>
            <a:r>
              <a:rPr lang="en-US" sz="4300" dirty="0" smtClean="0">
                <a:solidFill>
                  <a:srgbClr val="FFFF00"/>
                </a:solidFill>
              </a:rPr>
              <a:t>Previous visits predict:</a:t>
            </a:r>
          </a:p>
          <a:p>
            <a:pPr lvl="1"/>
            <a:r>
              <a:rPr lang="en-US" sz="4100" dirty="0" smtClean="0"/>
              <a:t>Intention to return.</a:t>
            </a:r>
          </a:p>
          <a:p>
            <a:endParaRPr lang="en-US" sz="4300" dirty="0" smtClean="0">
              <a:solidFill>
                <a:srgbClr val="FFFF00"/>
              </a:solidFill>
            </a:endParaRPr>
          </a:p>
          <a:p>
            <a:pPr lvl="1"/>
            <a:endParaRPr lang="en-US" dirty="0" smtClean="0"/>
          </a:p>
          <a:p>
            <a:r>
              <a:rPr lang="en-US" sz="4300" dirty="0" smtClean="0"/>
              <a:t>Practical significance is greater but still slight. </a:t>
            </a:r>
          </a:p>
          <a:p>
            <a:pPr lvl="1"/>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4Es Predict Future Intentions</a:t>
            </a:r>
            <a:endParaRPr lang="en-US" dirty="0">
              <a:solidFill>
                <a:srgbClr val="FFFF00"/>
              </a:solidFill>
            </a:endParaRPr>
          </a:p>
        </p:txBody>
      </p:sp>
      <p:sp>
        <p:nvSpPr>
          <p:cNvPr id="6" name="TextBox 5"/>
          <p:cNvSpPr txBox="1"/>
          <p:nvPr/>
        </p:nvSpPr>
        <p:spPr>
          <a:xfrm>
            <a:off x="457200" y="3429000"/>
            <a:ext cx="8305800" cy="923330"/>
          </a:xfrm>
          <a:prstGeom prst="rect">
            <a:avLst/>
          </a:prstGeom>
          <a:noFill/>
        </p:spPr>
        <p:txBody>
          <a:bodyPr wrap="square" rtlCol="0">
            <a:spAutoFit/>
          </a:bodyPr>
          <a:lstStyle/>
          <a:p>
            <a:pPr algn="r">
              <a:buFont typeface="Arial" pitchFamily="34" charset="0"/>
              <a:buChar char="•"/>
            </a:pPr>
            <a:r>
              <a:rPr lang="en-US" sz="2700" dirty="0" smtClean="0"/>
              <a:t>.</a:t>
            </a:r>
          </a:p>
          <a:p>
            <a:pPr>
              <a:buFont typeface="Arial" pitchFamily="34" charset="0"/>
              <a:buChar char="•"/>
            </a:pPr>
            <a:endParaRPr lang="en-US" sz="2700" dirty="0" smtClean="0">
              <a:solidFill>
                <a:srgbClr val="FFFF00"/>
              </a:solidFill>
            </a:endParaRPr>
          </a:p>
        </p:txBody>
      </p:sp>
      <p:sp>
        <p:nvSpPr>
          <p:cNvPr id="5" name="Content Placeholder 4"/>
          <p:cNvSpPr>
            <a:spLocks noGrp="1"/>
          </p:cNvSpPr>
          <p:nvPr>
            <p:ph idx="1"/>
          </p:nvPr>
        </p:nvSpPr>
        <p:spPr>
          <a:xfrm>
            <a:off x="533400" y="1371600"/>
            <a:ext cx="8229600" cy="4525963"/>
          </a:xfrm>
        </p:spPr>
        <p:txBody>
          <a:bodyPr>
            <a:normAutofit lnSpcReduction="10000"/>
          </a:bodyPr>
          <a:lstStyle/>
          <a:p>
            <a:r>
              <a:rPr lang="en-US" dirty="0" smtClean="0">
                <a:solidFill>
                  <a:srgbClr val="FFFF00"/>
                </a:solidFill>
              </a:rPr>
              <a:t>In order of magnitude:</a:t>
            </a:r>
          </a:p>
          <a:p>
            <a:pPr marL="971550" lvl="1" indent="-514350">
              <a:buFont typeface="+mj-lt"/>
              <a:buAutoNum type="arabicPeriod"/>
            </a:pPr>
            <a:r>
              <a:rPr lang="en-US" dirty="0" smtClean="0"/>
              <a:t>Esthetics</a:t>
            </a:r>
          </a:p>
          <a:p>
            <a:pPr marL="971550" lvl="1" indent="-514350">
              <a:buFont typeface="+mj-lt"/>
              <a:buAutoNum type="arabicPeriod"/>
            </a:pPr>
            <a:r>
              <a:rPr lang="en-US" dirty="0" smtClean="0"/>
              <a:t>Escapist</a:t>
            </a:r>
          </a:p>
          <a:p>
            <a:pPr marL="971550" lvl="1" indent="-514350">
              <a:buFont typeface="+mj-lt"/>
              <a:buAutoNum type="arabicPeriod"/>
            </a:pPr>
            <a:r>
              <a:rPr lang="en-US" dirty="0" smtClean="0"/>
              <a:t>Education</a:t>
            </a:r>
          </a:p>
          <a:p>
            <a:pPr marL="971550" lvl="1" indent="-514350">
              <a:buFont typeface="+mj-lt"/>
              <a:buAutoNum type="arabicPeriod"/>
            </a:pPr>
            <a:r>
              <a:rPr lang="en-US" dirty="0" smtClean="0"/>
              <a:t>Entertainment</a:t>
            </a:r>
          </a:p>
          <a:p>
            <a:r>
              <a:rPr lang="en-US" dirty="0" smtClean="0">
                <a:solidFill>
                  <a:srgbClr val="FFFF00"/>
                </a:solidFill>
              </a:rPr>
              <a:t>Predictive strength in order:</a:t>
            </a:r>
          </a:p>
          <a:p>
            <a:pPr marL="971550" lvl="1" indent="-514350">
              <a:buFont typeface="+mj-lt"/>
              <a:buAutoNum type="arabicPeriod"/>
            </a:pPr>
            <a:r>
              <a:rPr lang="en-US" dirty="0" smtClean="0"/>
              <a:t>Intent to recommend</a:t>
            </a:r>
          </a:p>
          <a:p>
            <a:pPr marL="971550" lvl="1" indent="-514350">
              <a:buFont typeface="+mj-lt"/>
              <a:buAutoNum type="arabicPeriod"/>
            </a:pPr>
            <a:r>
              <a:rPr lang="en-US" dirty="0" smtClean="0"/>
              <a:t>Intent to return</a:t>
            </a:r>
          </a:p>
          <a:p>
            <a:pPr marL="971550" lvl="1" indent="-514350">
              <a:buFont typeface="+mj-lt"/>
              <a:buAutoNum type="arabicPeriod"/>
            </a:pPr>
            <a:r>
              <a:rPr lang="en-US" dirty="0" smtClean="0"/>
              <a:t>Intent to repurchase</a:t>
            </a:r>
          </a:p>
          <a:p>
            <a:pPr lvl="1"/>
            <a:endParaRPr lang="en-US" dirty="0" smtClean="0"/>
          </a:p>
          <a:p>
            <a:pPr lvl="1"/>
            <a:endParaRPr lang="en-US" dirty="0" smtClean="0"/>
          </a:p>
          <a:p>
            <a:pPr lvl="1"/>
            <a:endParaRPr lang="en-US" dirty="0" smtClean="0"/>
          </a:p>
          <a:p>
            <a:pPr lvl="1"/>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Esthetics</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b="1" dirty="0" smtClean="0">
                <a:solidFill>
                  <a:srgbClr val="FFFF00"/>
                </a:solidFill>
              </a:rPr>
              <a:t>“enriched by unique environments”</a:t>
            </a:r>
          </a:p>
          <a:p>
            <a:endParaRPr lang="en-US" dirty="0" smtClean="0"/>
          </a:p>
          <a:p>
            <a:r>
              <a:rPr lang="en-US" dirty="0" smtClean="0"/>
              <a:t>Visitors and businesses agree</a:t>
            </a:r>
          </a:p>
          <a:p>
            <a:r>
              <a:rPr lang="en-US" dirty="0" smtClean="0"/>
              <a:t>Framing the view</a:t>
            </a:r>
          </a:p>
          <a:p>
            <a:r>
              <a:rPr lang="en-US" dirty="0" smtClean="0"/>
              <a:t>Absorbing and being immersed</a:t>
            </a:r>
          </a:p>
          <a:p>
            <a:r>
              <a:rPr lang="en-US" dirty="0" smtClean="0"/>
              <a:t>Clean, dramatic, volume</a:t>
            </a:r>
          </a:p>
          <a:p>
            <a:endParaRPr lang="en-US" dirty="0" smtClean="0"/>
          </a:p>
          <a:p>
            <a:r>
              <a:rPr lang="en-US" dirty="0" smtClean="0"/>
              <a:t>Emphasize in every communication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Escapist</a:t>
            </a:r>
            <a:endParaRPr lang="en-US" dirty="0"/>
          </a:p>
        </p:txBody>
      </p:sp>
      <p:sp>
        <p:nvSpPr>
          <p:cNvPr id="3" name="Content Placeholder 2"/>
          <p:cNvSpPr>
            <a:spLocks noGrp="1"/>
          </p:cNvSpPr>
          <p:nvPr>
            <p:ph idx="1"/>
          </p:nvPr>
        </p:nvSpPr>
        <p:spPr/>
        <p:txBody>
          <a:bodyPr>
            <a:normAutofit fontScale="92500"/>
          </a:bodyPr>
          <a:lstStyle/>
          <a:p>
            <a:pPr algn="ctr">
              <a:buNone/>
            </a:pPr>
            <a:r>
              <a:rPr lang="en-US" b="1" dirty="0" smtClean="0">
                <a:solidFill>
                  <a:srgbClr val="FFFF00"/>
                </a:solidFill>
              </a:rPr>
              <a:t>“engrossed as a participant in a different place</a:t>
            </a:r>
            <a:r>
              <a:rPr lang="en-US" b="1" dirty="0" smtClean="0"/>
              <a:t>”</a:t>
            </a:r>
          </a:p>
          <a:p>
            <a:endParaRPr lang="en-US" dirty="0" smtClean="0"/>
          </a:p>
          <a:p>
            <a:r>
              <a:rPr lang="en-US" dirty="0" smtClean="0"/>
              <a:t>Challenging for this tourism inventory</a:t>
            </a:r>
          </a:p>
          <a:p>
            <a:r>
              <a:rPr lang="en-US" dirty="0" smtClean="0"/>
              <a:t>Visitors want to be engrossed, want a relationship to the place</a:t>
            </a:r>
          </a:p>
          <a:p>
            <a:r>
              <a:rPr lang="en-US" dirty="0" smtClean="0"/>
              <a:t>Businesses designed for transactions (in and out)</a:t>
            </a:r>
          </a:p>
          <a:p>
            <a:endParaRPr lang="en-US" dirty="0" smtClean="0"/>
          </a:p>
          <a:p>
            <a:r>
              <a:rPr lang="en-US" dirty="0" smtClean="0"/>
              <a:t>Remember those cardboard cutouts at the fair?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Education</a:t>
            </a:r>
            <a:endParaRPr lang="en-US" dirty="0"/>
          </a:p>
        </p:txBody>
      </p:sp>
      <p:sp>
        <p:nvSpPr>
          <p:cNvPr id="3" name="Content Placeholder 2"/>
          <p:cNvSpPr>
            <a:spLocks noGrp="1"/>
          </p:cNvSpPr>
          <p:nvPr>
            <p:ph idx="1"/>
          </p:nvPr>
        </p:nvSpPr>
        <p:spPr/>
        <p:txBody>
          <a:bodyPr>
            <a:normAutofit/>
          </a:bodyPr>
          <a:lstStyle/>
          <a:p>
            <a:pPr algn="ctr">
              <a:buNone/>
            </a:pPr>
            <a:r>
              <a:rPr lang="en-US" sz="2400" b="1" dirty="0" smtClean="0">
                <a:solidFill>
                  <a:srgbClr val="FFFF00"/>
                </a:solidFill>
              </a:rPr>
              <a:t>“enhanced knowledge or skills involving products”</a:t>
            </a:r>
          </a:p>
          <a:p>
            <a:endParaRPr lang="en-US" dirty="0" smtClean="0"/>
          </a:p>
          <a:p>
            <a:r>
              <a:rPr lang="en-US" dirty="0" smtClean="0"/>
              <a:t>Lowest business design priority</a:t>
            </a:r>
          </a:p>
          <a:p>
            <a:r>
              <a:rPr lang="en-US" dirty="0" smtClean="0"/>
              <a:t>Storytelling is education</a:t>
            </a:r>
          </a:p>
          <a:p>
            <a:r>
              <a:rPr lang="en-US" dirty="0" smtClean="0"/>
              <a:t>“</a:t>
            </a:r>
            <a:r>
              <a:rPr lang="en-US" dirty="0" err="1" smtClean="0"/>
              <a:t>Edu-tainment</a:t>
            </a:r>
            <a:r>
              <a:rPr lang="en-US" dirty="0" smtClean="0"/>
              <a:t>”</a:t>
            </a:r>
          </a:p>
          <a:p>
            <a:r>
              <a:rPr lang="en-US" dirty="0" smtClean="0"/>
              <a:t>Think relational not transactional (i.e. the rules)</a:t>
            </a:r>
          </a:p>
          <a:p>
            <a:r>
              <a:rPr lang="en-US" dirty="0" smtClean="0"/>
              <a:t>Think multi-media</a:t>
            </a:r>
          </a:p>
          <a:p>
            <a:endParaRPr lang="en-US" dirty="0" smtClean="0"/>
          </a:p>
          <a:p>
            <a:endParaRPr lang="en-US" dirty="0" smtClean="0"/>
          </a:p>
          <a:p>
            <a:pPr>
              <a:buNone/>
            </a:pPr>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Entertainment</a:t>
            </a:r>
            <a:endParaRPr lang="en-US" dirty="0"/>
          </a:p>
        </p:txBody>
      </p:sp>
      <p:sp>
        <p:nvSpPr>
          <p:cNvPr id="3" name="Content Placeholder 2"/>
          <p:cNvSpPr>
            <a:spLocks noGrp="1"/>
          </p:cNvSpPr>
          <p:nvPr>
            <p:ph idx="1"/>
          </p:nvPr>
        </p:nvSpPr>
        <p:spPr>
          <a:xfrm>
            <a:off x="457200" y="1295400"/>
            <a:ext cx="8229600" cy="4525963"/>
          </a:xfrm>
        </p:spPr>
        <p:txBody>
          <a:bodyPr>
            <a:normAutofit lnSpcReduction="10000"/>
          </a:bodyPr>
          <a:lstStyle/>
          <a:p>
            <a:pPr algn="ctr">
              <a:buNone/>
            </a:pPr>
            <a:r>
              <a:rPr lang="en-US" b="1" i="1" dirty="0" smtClean="0">
                <a:solidFill>
                  <a:srgbClr val="FFFF00"/>
                </a:solidFill>
              </a:rPr>
              <a:t>“engaged by performers”</a:t>
            </a:r>
          </a:p>
          <a:p>
            <a:pPr algn="ctr">
              <a:buNone/>
            </a:pPr>
            <a:endParaRPr lang="en-US" dirty="0" smtClean="0"/>
          </a:p>
          <a:p>
            <a:r>
              <a:rPr lang="en-US" dirty="0" smtClean="0"/>
              <a:t> “</a:t>
            </a:r>
            <a:r>
              <a:rPr lang="en-US" dirty="0" err="1" smtClean="0"/>
              <a:t>Edu-tainment</a:t>
            </a:r>
            <a:r>
              <a:rPr lang="en-US" dirty="0" smtClean="0"/>
              <a:t>”</a:t>
            </a:r>
          </a:p>
          <a:p>
            <a:r>
              <a:rPr lang="en-US" dirty="0" smtClean="0"/>
              <a:t>Events matter but every experience should be an event for the customer!</a:t>
            </a:r>
          </a:p>
          <a:p>
            <a:r>
              <a:rPr lang="en-US" dirty="0" smtClean="0"/>
              <a:t>Staff training</a:t>
            </a:r>
          </a:p>
          <a:p>
            <a:r>
              <a:rPr lang="en-US" dirty="0" smtClean="0"/>
              <a:t>Think multi-media: repurpose media</a:t>
            </a:r>
          </a:p>
          <a:p>
            <a:r>
              <a:rPr lang="en-US" dirty="0" smtClean="0"/>
              <a:t>Inter-</a:t>
            </a:r>
            <a:r>
              <a:rPr lang="en-US" dirty="0" err="1" smtClean="0"/>
              <a:t>actvitiy</a:t>
            </a:r>
            <a:r>
              <a:rPr lang="en-US" dirty="0" smtClean="0"/>
              <a:t> </a:t>
            </a:r>
            <a:r>
              <a:rPr lang="en-US" dirty="0" smtClean="0"/>
              <a:t>(watching others)</a:t>
            </a:r>
          </a:p>
          <a:p>
            <a:endParaRPr lang="en-US" dirty="0" smtClean="0"/>
          </a:p>
          <a:p>
            <a:endParaRPr lang="en-US" dirty="0" smtClean="0"/>
          </a:p>
          <a:p>
            <a:pPr>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Whitney:Desktop:research_asst:WORKshops 2012:replacement photos:wine_grap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0200"/>
            <a:ext cx="8001000" cy="4495800"/>
          </a:xfrm>
          <a:prstGeom prst="rect">
            <a:avLst/>
          </a:prstGeom>
          <a:noFill/>
          <a:ln>
            <a:noFill/>
          </a:ln>
        </p:spPr>
      </p:pic>
      <p:sp>
        <p:nvSpPr>
          <p:cNvPr id="3"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Wine Economic Value Ladder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1371600" y="5562600"/>
            <a:ext cx="6096000" cy="369332"/>
          </a:xfrm>
          <a:prstGeom prst="rect">
            <a:avLst/>
          </a:prstGeom>
          <a:noFill/>
        </p:spPr>
        <p:txBody>
          <a:bodyPr wrap="square" rtlCol="0">
            <a:spAutoFit/>
          </a:bodyPr>
          <a:lstStyle/>
          <a:p>
            <a:r>
              <a:rPr lang="en-US" dirty="0" smtClean="0"/>
              <a:t>Commodities	Goods	    Services	Experiences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Visitor Comments</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370 (about 38% of total) for a total of 397 related comments</a:t>
            </a:r>
          </a:p>
          <a:p>
            <a:r>
              <a:rPr lang="en-US" dirty="0" smtClean="0"/>
              <a:t>Coded by two researchers </a:t>
            </a:r>
          </a:p>
          <a:p>
            <a:r>
              <a:rPr lang="en-US" dirty="0" smtClean="0"/>
              <a:t>Overall positive</a:t>
            </a:r>
          </a:p>
          <a:p>
            <a:pPr lvl="1"/>
            <a:r>
              <a:rPr lang="en-US" dirty="0" smtClean="0"/>
              <a:t>86% positive</a:t>
            </a:r>
          </a:p>
          <a:p>
            <a:pPr lvl="1"/>
            <a:r>
              <a:rPr lang="en-US" dirty="0" smtClean="0"/>
              <a:t>16 negative</a:t>
            </a:r>
          </a:p>
          <a:p>
            <a:pPr lvl="1"/>
            <a:r>
              <a:rPr lang="en-US" dirty="0" smtClean="0"/>
              <a:t>Most commented on category:  Total Experience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Visitor Comments</a:t>
            </a:r>
            <a:endParaRPr lang="en-US" dirty="0">
              <a:solidFill>
                <a:srgbClr val="FFFF00"/>
              </a:solidFill>
            </a:endParaRPr>
          </a:p>
        </p:txBody>
      </p:sp>
      <p:graphicFrame>
        <p:nvGraphicFramePr>
          <p:cNvPr id="4" name="Content Placeholder 3"/>
          <p:cNvGraphicFramePr>
            <a:graphicFrameLocks noGrp="1"/>
          </p:cNvGraphicFramePr>
          <p:nvPr>
            <p:ph idx="1"/>
          </p:nvPr>
        </p:nvGraphicFramePr>
        <p:xfrm>
          <a:off x="457200" y="1600200"/>
          <a:ext cx="8229600" cy="3977640"/>
        </p:xfrm>
        <a:graphic>
          <a:graphicData uri="http://schemas.openxmlformats.org/drawingml/2006/table">
            <a:tbl>
              <a:tblPr firstRow="1" bandRow="1">
                <a:tableStyleId>{00A15C55-8517-42AA-B614-E9B94910E393}</a:tableStyleId>
              </a:tblPr>
              <a:tblGrid>
                <a:gridCol w="2514600"/>
                <a:gridCol w="1371600"/>
                <a:gridCol w="2286000"/>
                <a:gridCol w="2057400"/>
              </a:tblGrid>
              <a:tr h="370840">
                <a:tc>
                  <a:txBody>
                    <a:bodyPr/>
                    <a:lstStyle/>
                    <a:p>
                      <a:pPr algn="ctr"/>
                      <a:r>
                        <a:rPr lang="en-US" dirty="0" smtClean="0"/>
                        <a:t>Category Theme</a:t>
                      </a:r>
                      <a:endParaRPr lang="en-US" dirty="0"/>
                    </a:p>
                  </a:txBody>
                  <a:tcPr/>
                </a:tc>
                <a:tc>
                  <a:txBody>
                    <a:bodyPr/>
                    <a:lstStyle/>
                    <a:p>
                      <a:pPr algn="ctr"/>
                      <a:r>
                        <a:rPr lang="en-US" dirty="0" smtClean="0"/>
                        <a:t>%</a:t>
                      </a:r>
                      <a:r>
                        <a:rPr lang="en-US" baseline="0" dirty="0" smtClean="0"/>
                        <a:t> of Total Comments</a:t>
                      </a:r>
                      <a:endParaRPr lang="en-US" dirty="0"/>
                    </a:p>
                  </a:txBody>
                  <a:tcPr/>
                </a:tc>
                <a:tc>
                  <a:txBody>
                    <a:bodyPr/>
                    <a:lstStyle/>
                    <a:p>
                      <a:pPr algn="ctr"/>
                      <a:r>
                        <a:rPr lang="en-US" dirty="0" smtClean="0"/>
                        <a:t>Negative</a:t>
                      </a:r>
                      <a:r>
                        <a:rPr lang="en-US" baseline="0" dirty="0" smtClean="0"/>
                        <a:t> </a:t>
                      </a:r>
                    </a:p>
                    <a:p>
                      <a:pPr algn="ctr"/>
                      <a:r>
                        <a:rPr lang="en-US" baseline="0" dirty="0" smtClean="0"/>
                        <a:t>(</a:t>
                      </a:r>
                      <a:r>
                        <a:rPr lang="en-US" dirty="0" smtClean="0"/>
                        <a:t>%</a:t>
                      </a:r>
                      <a:r>
                        <a:rPr lang="en-US" baseline="0" dirty="0" smtClean="0"/>
                        <a:t> of Category )</a:t>
                      </a:r>
                      <a:endParaRPr lang="en-US" dirty="0"/>
                    </a:p>
                  </a:txBody>
                  <a:tcPr/>
                </a:tc>
                <a:tc>
                  <a:txBody>
                    <a:bodyPr/>
                    <a:lstStyle/>
                    <a:p>
                      <a:pPr algn="ctr"/>
                      <a:r>
                        <a:rPr lang="en-US" dirty="0" smtClean="0"/>
                        <a:t>Positive</a:t>
                      </a:r>
                    </a:p>
                    <a:p>
                      <a:pPr algn="ctr"/>
                      <a:r>
                        <a:rPr lang="en-US" dirty="0" smtClean="0"/>
                        <a:t>(% of Category)</a:t>
                      </a:r>
                      <a:endParaRPr lang="en-US" dirty="0"/>
                    </a:p>
                  </a:txBody>
                  <a:tcPr/>
                </a:tc>
              </a:tr>
              <a:tr h="370840">
                <a:tc>
                  <a:txBody>
                    <a:bodyPr/>
                    <a:lstStyle/>
                    <a:p>
                      <a:pPr algn="l" fontAlgn="b"/>
                      <a:r>
                        <a:rPr lang="en-US" sz="2000" b="0" i="0" u="none" strike="noStrike" dirty="0">
                          <a:solidFill>
                            <a:srgbClr val="000000"/>
                          </a:solidFill>
                          <a:latin typeface="Calibri"/>
                        </a:rPr>
                        <a:t>Tourism Experience</a:t>
                      </a:r>
                    </a:p>
                  </a:txBody>
                  <a:tcPr marL="9525" marR="9525" marT="9525" marB="0" anchor="b"/>
                </a:tc>
                <a:tc>
                  <a:txBody>
                    <a:bodyPr/>
                    <a:lstStyle/>
                    <a:p>
                      <a:pPr algn="ctr" fontAlgn="b"/>
                      <a:r>
                        <a:rPr lang="en-US" sz="2000" b="0" i="0" u="none" strike="noStrike" dirty="0">
                          <a:solidFill>
                            <a:srgbClr val="000000"/>
                          </a:solidFill>
                          <a:latin typeface="Calibri"/>
                        </a:rPr>
                        <a:t>53%</a:t>
                      </a:r>
                    </a:p>
                  </a:txBody>
                  <a:tcPr marL="9525" marR="9525" marT="9525" marB="0" anchor="b"/>
                </a:tc>
                <a:tc>
                  <a:txBody>
                    <a:bodyPr/>
                    <a:lstStyle/>
                    <a:p>
                      <a:pPr algn="ctr" fontAlgn="b"/>
                      <a:r>
                        <a:rPr lang="en-US" sz="2000" b="0" i="0" u="none" strike="noStrike">
                          <a:solidFill>
                            <a:srgbClr val="000000"/>
                          </a:solidFill>
                          <a:latin typeface="Calibri"/>
                        </a:rPr>
                        <a:t>4%</a:t>
                      </a:r>
                    </a:p>
                  </a:txBody>
                  <a:tcPr marL="9525" marR="9525" marT="9525" marB="0" anchor="b"/>
                </a:tc>
                <a:tc>
                  <a:txBody>
                    <a:bodyPr/>
                    <a:lstStyle/>
                    <a:p>
                      <a:pPr algn="ctr" fontAlgn="b"/>
                      <a:r>
                        <a:rPr lang="en-US" sz="2000" b="0" i="0" u="none" strike="noStrike" dirty="0">
                          <a:solidFill>
                            <a:srgbClr val="000000"/>
                          </a:solidFill>
                          <a:latin typeface="Calibri"/>
                        </a:rPr>
                        <a:t>96%</a:t>
                      </a:r>
                    </a:p>
                  </a:txBody>
                  <a:tcPr marL="9525" marR="9525" marT="9525" marB="0" anchor="b"/>
                </a:tc>
              </a:tr>
              <a:tr h="370840">
                <a:tc>
                  <a:txBody>
                    <a:bodyPr/>
                    <a:lstStyle/>
                    <a:p>
                      <a:pPr algn="l" fontAlgn="b"/>
                      <a:r>
                        <a:rPr lang="en-US" sz="2000" b="0" i="0" u="none" strike="noStrike">
                          <a:solidFill>
                            <a:srgbClr val="000000"/>
                          </a:solidFill>
                          <a:latin typeface="Calibri"/>
                        </a:rPr>
                        <a:t>Esthetics</a:t>
                      </a:r>
                    </a:p>
                  </a:txBody>
                  <a:tcPr marL="9525" marR="9525" marT="9525" marB="0" anchor="b"/>
                </a:tc>
                <a:tc>
                  <a:txBody>
                    <a:bodyPr/>
                    <a:lstStyle/>
                    <a:p>
                      <a:pPr algn="ctr" fontAlgn="b"/>
                      <a:r>
                        <a:rPr lang="en-US" sz="2000" b="0" i="0" u="none" strike="noStrike" dirty="0">
                          <a:solidFill>
                            <a:srgbClr val="000000"/>
                          </a:solidFill>
                          <a:latin typeface="Calibri"/>
                        </a:rPr>
                        <a:t>10%</a:t>
                      </a:r>
                    </a:p>
                  </a:txBody>
                  <a:tcPr marL="9525" marR="9525" marT="9525" marB="0" anchor="b"/>
                </a:tc>
                <a:tc>
                  <a:txBody>
                    <a:bodyPr/>
                    <a:lstStyle/>
                    <a:p>
                      <a:pPr algn="ctr" fontAlgn="b"/>
                      <a:r>
                        <a:rPr lang="en-US" sz="2000" b="0" i="0" u="none" strike="noStrike">
                          <a:solidFill>
                            <a:srgbClr val="000000"/>
                          </a:solidFill>
                          <a:latin typeface="Calibri"/>
                        </a:rPr>
                        <a:t>8%</a:t>
                      </a:r>
                    </a:p>
                  </a:txBody>
                  <a:tcPr marL="9525" marR="9525" marT="9525" marB="0" anchor="b"/>
                </a:tc>
                <a:tc>
                  <a:txBody>
                    <a:bodyPr/>
                    <a:lstStyle/>
                    <a:p>
                      <a:pPr algn="ctr" fontAlgn="b"/>
                      <a:r>
                        <a:rPr lang="en-US" sz="2000" b="0" i="0" u="none" strike="noStrike">
                          <a:solidFill>
                            <a:srgbClr val="000000"/>
                          </a:solidFill>
                          <a:latin typeface="Calibri"/>
                        </a:rPr>
                        <a:t>92%</a:t>
                      </a:r>
                    </a:p>
                  </a:txBody>
                  <a:tcPr marL="9525" marR="9525" marT="9525" marB="0" anchor="b"/>
                </a:tc>
              </a:tr>
              <a:tr h="370840">
                <a:tc>
                  <a:txBody>
                    <a:bodyPr/>
                    <a:lstStyle/>
                    <a:p>
                      <a:pPr algn="l" fontAlgn="b"/>
                      <a:r>
                        <a:rPr lang="en-US" sz="2000" b="0" i="0" u="none" strike="noStrike">
                          <a:solidFill>
                            <a:srgbClr val="000000"/>
                          </a:solidFill>
                          <a:latin typeface="Calibri"/>
                        </a:rPr>
                        <a:t>Wine Quality</a:t>
                      </a:r>
                    </a:p>
                  </a:txBody>
                  <a:tcPr marL="9525" marR="9525" marT="9525" marB="0" anchor="b"/>
                </a:tc>
                <a:tc>
                  <a:txBody>
                    <a:bodyPr/>
                    <a:lstStyle/>
                    <a:p>
                      <a:pPr algn="ctr" fontAlgn="b"/>
                      <a:r>
                        <a:rPr lang="en-US" sz="2000" b="0" i="0" u="none" strike="noStrike" dirty="0">
                          <a:solidFill>
                            <a:srgbClr val="000000"/>
                          </a:solidFill>
                          <a:latin typeface="Calibri"/>
                        </a:rPr>
                        <a:t>11%</a:t>
                      </a:r>
                    </a:p>
                  </a:txBody>
                  <a:tcPr marL="9525" marR="9525" marT="9525" marB="0" anchor="b"/>
                </a:tc>
                <a:tc>
                  <a:txBody>
                    <a:bodyPr/>
                    <a:lstStyle/>
                    <a:p>
                      <a:pPr algn="ctr" fontAlgn="b"/>
                      <a:r>
                        <a:rPr lang="en-US" sz="2000" b="0" i="0" u="none" strike="noStrike">
                          <a:solidFill>
                            <a:srgbClr val="000000"/>
                          </a:solidFill>
                          <a:latin typeface="Calibri"/>
                        </a:rPr>
                        <a:t>27%</a:t>
                      </a:r>
                    </a:p>
                  </a:txBody>
                  <a:tcPr marL="9525" marR="9525" marT="9525" marB="0" anchor="b"/>
                </a:tc>
                <a:tc>
                  <a:txBody>
                    <a:bodyPr/>
                    <a:lstStyle/>
                    <a:p>
                      <a:pPr algn="ctr" fontAlgn="b"/>
                      <a:r>
                        <a:rPr lang="en-US" sz="2000" b="0" i="0" u="none" strike="noStrike">
                          <a:solidFill>
                            <a:srgbClr val="000000"/>
                          </a:solidFill>
                          <a:latin typeface="Calibri"/>
                        </a:rPr>
                        <a:t>73%</a:t>
                      </a:r>
                    </a:p>
                  </a:txBody>
                  <a:tcPr marL="9525" marR="9525" marT="9525" marB="0" anchor="b"/>
                </a:tc>
              </a:tr>
              <a:tr h="370840">
                <a:tc>
                  <a:txBody>
                    <a:bodyPr/>
                    <a:lstStyle/>
                    <a:p>
                      <a:pPr algn="l" fontAlgn="b"/>
                      <a:r>
                        <a:rPr lang="en-US" sz="2000" b="0" i="0" u="none" strike="noStrike">
                          <a:solidFill>
                            <a:srgbClr val="000000"/>
                          </a:solidFill>
                          <a:latin typeface="Calibri"/>
                        </a:rPr>
                        <a:t>Events</a:t>
                      </a:r>
                    </a:p>
                  </a:txBody>
                  <a:tcPr marL="9525" marR="9525" marT="9525" marB="0" anchor="b"/>
                </a:tc>
                <a:tc>
                  <a:txBody>
                    <a:bodyPr/>
                    <a:lstStyle/>
                    <a:p>
                      <a:pPr algn="ctr" fontAlgn="b"/>
                      <a:r>
                        <a:rPr lang="en-US" sz="2000" b="0" i="0" u="none" strike="noStrike" dirty="0">
                          <a:solidFill>
                            <a:srgbClr val="000000"/>
                          </a:solidFill>
                          <a:latin typeface="Calibri"/>
                        </a:rPr>
                        <a:t>7%</a:t>
                      </a:r>
                    </a:p>
                  </a:txBody>
                  <a:tcPr marL="9525" marR="9525" marT="9525" marB="0" anchor="b"/>
                </a:tc>
                <a:tc>
                  <a:txBody>
                    <a:bodyPr/>
                    <a:lstStyle/>
                    <a:p>
                      <a:pPr algn="ctr" fontAlgn="b"/>
                      <a:r>
                        <a:rPr lang="en-US" sz="2000" b="0" i="0" u="none" strike="noStrike">
                          <a:solidFill>
                            <a:srgbClr val="000000"/>
                          </a:solidFill>
                          <a:latin typeface="Calibri"/>
                        </a:rPr>
                        <a:t>33%</a:t>
                      </a:r>
                    </a:p>
                  </a:txBody>
                  <a:tcPr marL="9525" marR="9525" marT="9525" marB="0" anchor="b"/>
                </a:tc>
                <a:tc>
                  <a:txBody>
                    <a:bodyPr/>
                    <a:lstStyle/>
                    <a:p>
                      <a:pPr algn="ctr" fontAlgn="b"/>
                      <a:r>
                        <a:rPr lang="en-US" sz="2000" b="0" i="0" u="none" strike="noStrike">
                          <a:solidFill>
                            <a:srgbClr val="000000"/>
                          </a:solidFill>
                          <a:latin typeface="Calibri"/>
                        </a:rPr>
                        <a:t>77%</a:t>
                      </a:r>
                    </a:p>
                  </a:txBody>
                  <a:tcPr marL="9525" marR="9525" marT="9525" marB="0" anchor="b"/>
                </a:tc>
              </a:tr>
              <a:tr h="370840">
                <a:tc>
                  <a:txBody>
                    <a:bodyPr/>
                    <a:lstStyle/>
                    <a:p>
                      <a:pPr algn="l" fontAlgn="b"/>
                      <a:r>
                        <a:rPr lang="en-US" sz="2000" b="0" i="0" u="none" strike="noStrike">
                          <a:solidFill>
                            <a:srgbClr val="000000"/>
                          </a:solidFill>
                          <a:latin typeface="Calibri"/>
                        </a:rPr>
                        <a:t>Service</a:t>
                      </a:r>
                    </a:p>
                  </a:txBody>
                  <a:tcPr marL="9525" marR="9525" marT="9525" marB="0" anchor="b"/>
                </a:tc>
                <a:tc>
                  <a:txBody>
                    <a:bodyPr/>
                    <a:lstStyle/>
                    <a:p>
                      <a:pPr algn="ctr" fontAlgn="b"/>
                      <a:r>
                        <a:rPr lang="en-US" sz="2000" b="0" i="0" u="none" strike="noStrike" dirty="0">
                          <a:solidFill>
                            <a:srgbClr val="000000"/>
                          </a:solidFill>
                          <a:latin typeface="Calibri"/>
                        </a:rPr>
                        <a:t>6%</a:t>
                      </a:r>
                    </a:p>
                  </a:txBody>
                  <a:tcPr marL="9525" marR="9525" marT="9525" marB="0" anchor="b"/>
                </a:tc>
                <a:tc>
                  <a:txBody>
                    <a:bodyPr/>
                    <a:lstStyle/>
                    <a:p>
                      <a:pPr algn="ctr" fontAlgn="b"/>
                      <a:r>
                        <a:rPr lang="en-US" sz="2000" b="0" i="0" u="none" strike="noStrike">
                          <a:solidFill>
                            <a:srgbClr val="000000"/>
                          </a:solidFill>
                          <a:latin typeface="Calibri"/>
                        </a:rPr>
                        <a:t>36%</a:t>
                      </a:r>
                    </a:p>
                  </a:txBody>
                  <a:tcPr marL="9525" marR="9525" marT="9525" marB="0" anchor="b"/>
                </a:tc>
                <a:tc>
                  <a:txBody>
                    <a:bodyPr/>
                    <a:lstStyle/>
                    <a:p>
                      <a:pPr algn="ctr" fontAlgn="b"/>
                      <a:r>
                        <a:rPr lang="en-US" sz="2000" b="0" i="0" u="none" strike="noStrike">
                          <a:solidFill>
                            <a:srgbClr val="000000"/>
                          </a:solidFill>
                          <a:latin typeface="Calibri"/>
                        </a:rPr>
                        <a:t>72%</a:t>
                      </a:r>
                    </a:p>
                  </a:txBody>
                  <a:tcPr marL="9525" marR="9525" marT="9525" marB="0" anchor="b"/>
                </a:tc>
              </a:tr>
              <a:tr h="370840">
                <a:tc>
                  <a:txBody>
                    <a:bodyPr/>
                    <a:lstStyle/>
                    <a:p>
                      <a:pPr algn="l" fontAlgn="b"/>
                      <a:r>
                        <a:rPr lang="en-US" sz="2000" b="0" i="0" u="none" strike="noStrike">
                          <a:solidFill>
                            <a:srgbClr val="000000"/>
                          </a:solidFill>
                          <a:latin typeface="Calibri"/>
                        </a:rPr>
                        <a:t>Value</a:t>
                      </a:r>
                    </a:p>
                  </a:txBody>
                  <a:tcPr marL="9525" marR="9525" marT="9525" marB="0" anchor="b"/>
                </a:tc>
                <a:tc>
                  <a:txBody>
                    <a:bodyPr/>
                    <a:lstStyle/>
                    <a:p>
                      <a:pPr algn="ctr" fontAlgn="b"/>
                      <a:r>
                        <a:rPr lang="en-US" sz="2000" b="0" i="0" u="none" strike="noStrike" dirty="0">
                          <a:solidFill>
                            <a:srgbClr val="000000"/>
                          </a:solidFill>
                          <a:latin typeface="Calibri"/>
                        </a:rPr>
                        <a:t>5%</a:t>
                      </a:r>
                    </a:p>
                  </a:txBody>
                  <a:tcPr marL="9525" marR="9525" marT="9525" marB="0" anchor="b"/>
                </a:tc>
                <a:tc>
                  <a:txBody>
                    <a:bodyPr/>
                    <a:lstStyle/>
                    <a:p>
                      <a:pPr algn="ctr" fontAlgn="b"/>
                      <a:r>
                        <a:rPr lang="en-US" sz="2000" b="0" i="0" u="none" strike="noStrike">
                          <a:solidFill>
                            <a:srgbClr val="000000"/>
                          </a:solidFill>
                          <a:latin typeface="Calibri"/>
                        </a:rPr>
                        <a:t>47%</a:t>
                      </a:r>
                    </a:p>
                  </a:txBody>
                  <a:tcPr marL="9525" marR="9525" marT="9525" marB="0" anchor="b"/>
                </a:tc>
                <a:tc>
                  <a:txBody>
                    <a:bodyPr/>
                    <a:lstStyle/>
                    <a:p>
                      <a:pPr algn="ctr" fontAlgn="b"/>
                      <a:r>
                        <a:rPr lang="en-US" sz="2000" b="0" i="0" u="none" strike="noStrike">
                          <a:solidFill>
                            <a:srgbClr val="000000"/>
                          </a:solidFill>
                          <a:latin typeface="Calibri"/>
                        </a:rPr>
                        <a:t>53%</a:t>
                      </a:r>
                    </a:p>
                  </a:txBody>
                  <a:tcPr marL="9525" marR="9525" marT="9525" marB="0" anchor="b"/>
                </a:tc>
              </a:tr>
              <a:tr h="370840">
                <a:tc>
                  <a:txBody>
                    <a:bodyPr/>
                    <a:lstStyle/>
                    <a:p>
                      <a:pPr algn="l" fontAlgn="b"/>
                      <a:r>
                        <a:rPr lang="en-US" sz="2000" b="0" i="0" u="none" strike="noStrike">
                          <a:solidFill>
                            <a:srgbClr val="000000"/>
                          </a:solidFill>
                          <a:latin typeface="Calibri"/>
                        </a:rPr>
                        <a:t>Transportation</a:t>
                      </a:r>
                    </a:p>
                  </a:txBody>
                  <a:tcPr marL="9525" marR="9525" marT="9525" marB="0" anchor="b"/>
                </a:tc>
                <a:tc>
                  <a:txBody>
                    <a:bodyPr/>
                    <a:lstStyle/>
                    <a:p>
                      <a:pPr algn="ctr" fontAlgn="b"/>
                      <a:r>
                        <a:rPr lang="en-US" sz="2000" b="0" i="0" u="none" strike="noStrike" dirty="0">
                          <a:solidFill>
                            <a:srgbClr val="000000"/>
                          </a:solidFill>
                          <a:latin typeface="Calibri"/>
                        </a:rPr>
                        <a:t>3%</a:t>
                      </a:r>
                    </a:p>
                  </a:txBody>
                  <a:tcPr marL="9525" marR="9525" marT="9525" marB="0" anchor="b"/>
                </a:tc>
                <a:tc>
                  <a:txBody>
                    <a:bodyPr/>
                    <a:lstStyle/>
                    <a:p>
                      <a:pPr algn="ctr" fontAlgn="b"/>
                      <a:r>
                        <a:rPr lang="en-US" sz="2000" b="0" i="0" u="none" strike="noStrike" dirty="0">
                          <a:solidFill>
                            <a:srgbClr val="000000"/>
                          </a:solidFill>
                          <a:latin typeface="Calibri"/>
                        </a:rPr>
                        <a:t>46%</a:t>
                      </a:r>
                    </a:p>
                  </a:txBody>
                  <a:tcPr marL="9525" marR="9525" marT="9525" marB="0" anchor="b"/>
                </a:tc>
                <a:tc>
                  <a:txBody>
                    <a:bodyPr/>
                    <a:lstStyle/>
                    <a:p>
                      <a:pPr algn="ctr" fontAlgn="b"/>
                      <a:r>
                        <a:rPr lang="en-US" sz="2000" b="0" i="0" u="none" strike="noStrike">
                          <a:solidFill>
                            <a:srgbClr val="000000"/>
                          </a:solidFill>
                          <a:latin typeface="Calibri"/>
                        </a:rPr>
                        <a:t>54%</a:t>
                      </a:r>
                    </a:p>
                  </a:txBody>
                  <a:tcPr marL="9525" marR="9525" marT="9525" marB="0" anchor="b"/>
                </a:tc>
              </a:tr>
              <a:tr h="370840">
                <a:tc>
                  <a:txBody>
                    <a:bodyPr/>
                    <a:lstStyle/>
                    <a:p>
                      <a:pPr algn="l" fontAlgn="b"/>
                      <a:r>
                        <a:rPr lang="en-US" sz="2000" b="0" i="0" u="none" strike="noStrike">
                          <a:solidFill>
                            <a:srgbClr val="000000"/>
                          </a:solidFill>
                          <a:latin typeface="Calibri"/>
                        </a:rPr>
                        <a:t>Lodging</a:t>
                      </a:r>
                    </a:p>
                  </a:txBody>
                  <a:tcPr marL="9525" marR="9525" marT="9525" marB="0" anchor="b"/>
                </a:tc>
                <a:tc>
                  <a:txBody>
                    <a:bodyPr/>
                    <a:lstStyle/>
                    <a:p>
                      <a:pPr algn="ctr" fontAlgn="b"/>
                      <a:r>
                        <a:rPr lang="en-US" sz="2000" b="0" i="0" u="none" strike="noStrike" dirty="0">
                          <a:solidFill>
                            <a:srgbClr val="000000"/>
                          </a:solidFill>
                          <a:latin typeface="Calibri"/>
                        </a:rPr>
                        <a:t>2%</a:t>
                      </a:r>
                    </a:p>
                  </a:txBody>
                  <a:tcPr marL="9525" marR="9525" marT="9525" marB="0" anchor="b"/>
                </a:tc>
                <a:tc>
                  <a:txBody>
                    <a:bodyPr/>
                    <a:lstStyle/>
                    <a:p>
                      <a:pPr algn="ctr" fontAlgn="b"/>
                      <a:r>
                        <a:rPr lang="en-US" sz="2000" b="0" i="0" u="none" strike="noStrike">
                          <a:solidFill>
                            <a:srgbClr val="000000"/>
                          </a:solidFill>
                          <a:latin typeface="Calibri"/>
                        </a:rPr>
                        <a:t>22%</a:t>
                      </a:r>
                    </a:p>
                  </a:txBody>
                  <a:tcPr marL="9525" marR="9525" marT="9525" marB="0" anchor="b"/>
                </a:tc>
                <a:tc>
                  <a:txBody>
                    <a:bodyPr/>
                    <a:lstStyle/>
                    <a:p>
                      <a:pPr algn="ctr" fontAlgn="b"/>
                      <a:r>
                        <a:rPr lang="en-US" sz="2000" b="0" i="0" u="none" strike="noStrike">
                          <a:solidFill>
                            <a:srgbClr val="000000"/>
                          </a:solidFill>
                          <a:latin typeface="Calibri"/>
                        </a:rPr>
                        <a:t>78%</a:t>
                      </a:r>
                    </a:p>
                  </a:txBody>
                  <a:tcPr marL="9525" marR="9525" marT="9525" marB="0" anchor="b"/>
                </a:tc>
              </a:tr>
              <a:tr h="370840">
                <a:tc>
                  <a:txBody>
                    <a:bodyPr/>
                    <a:lstStyle/>
                    <a:p>
                      <a:pPr algn="l" fontAlgn="b"/>
                      <a:r>
                        <a:rPr lang="en-US" sz="2000" b="0" i="0" u="none" strike="noStrike">
                          <a:solidFill>
                            <a:srgbClr val="000000"/>
                          </a:solidFill>
                          <a:latin typeface="Calibri"/>
                        </a:rPr>
                        <a:t>Dining</a:t>
                      </a:r>
                    </a:p>
                  </a:txBody>
                  <a:tcPr marL="9525" marR="9525" marT="9525" marB="0" anchor="b"/>
                </a:tc>
                <a:tc>
                  <a:txBody>
                    <a:bodyPr/>
                    <a:lstStyle/>
                    <a:p>
                      <a:pPr algn="ctr" fontAlgn="b"/>
                      <a:r>
                        <a:rPr lang="en-US" sz="2000" b="0" i="0" u="none" strike="noStrike" dirty="0">
                          <a:solidFill>
                            <a:srgbClr val="000000"/>
                          </a:solidFill>
                          <a:latin typeface="Calibri"/>
                        </a:rPr>
                        <a:t>2%</a:t>
                      </a:r>
                    </a:p>
                  </a:txBody>
                  <a:tcPr marL="9525" marR="9525" marT="9525" marB="0" anchor="b"/>
                </a:tc>
                <a:tc>
                  <a:txBody>
                    <a:bodyPr/>
                    <a:lstStyle/>
                    <a:p>
                      <a:pPr algn="ctr" fontAlgn="b"/>
                      <a:r>
                        <a:rPr lang="en-US" sz="2000" b="0" i="0" u="none" strike="noStrike" dirty="0">
                          <a:solidFill>
                            <a:srgbClr val="000000"/>
                          </a:solidFill>
                          <a:latin typeface="Calibri"/>
                        </a:rPr>
                        <a:t>67%</a:t>
                      </a:r>
                    </a:p>
                  </a:txBody>
                  <a:tcPr marL="9525" marR="9525" marT="9525" marB="0" anchor="b"/>
                </a:tc>
                <a:tc>
                  <a:txBody>
                    <a:bodyPr/>
                    <a:lstStyle/>
                    <a:p>
                      <a:pPr algn="ctr" fontAlgn="b"/>
                      <a:r>
                        <a:rPr lang="en-US" sz="2000" b="0" i="0" u="none" strike="noStrike" dirty="0">
                          <a:solidFill>
                            <a:srgbClr val="000000"/>
                          </a:solidFill>
                          <a:latin typeface="Calibri"/>
                        </a:rPr>
                        <a:t>44%</a:t>
                      </a:r>
                    </a:p>
                  </a:txBody>
                  <a:tcPr marL="9525" marR="9525" marT="9525" marB="0" anchor="b"/>
                </a:tc>
              </a:tr>
            </a:tbl>
          </a:graphicData>
        </a:graphic>
      </p:graphicFrame>
      <p:sp>
        <p:nvSpPr>
          <p:cNvPr id="5" name="TextBox 4"/>
          <p:cNvSpPr txBox="1"/>
          <p:nvPr/>
        </p:nvSpPr>
        <p:spPr>
          <a:xfrm>
            <a:off x="1219200" y="6019800"/>
            <a:ext cx="6019800" cy="369332"/>
          </a:xfrm>
          <a:prstGeom prst="rect">
            <a:avLst/>
          </a:prstGeom>
          <a:noFill/>
        </p:spPr>
        <p:txBody>
          <a:bodyPr wrap="square" rtlCol="0">
            <a:spAutoFit/>
          </a:bodyPr>
          <a:lstStyle/>
          <a:p>
            <a:pPr algn="ctr"/>
            <a:r>
              <a:rPr lang="en-US" dirty="0" smtClean="0"/>
              <a:t>Positive outweigh the negative!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Visitor Comments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solidFill>
                  <a:srgbClr val="FFFF00"/>
                </a:solidFill>
              </a:rPr>
              <a:t>Data vs. Anecdotal: both offer insights</a:t>
            </a:r>
          </a:p>
          <a:p>
            <a:r>
              <a:rPr lang="en-US" dirty="0" smtClean="0"/>
              <a:t>Notes on negatives:</a:t>
            </a:r>
          </a:p>
          <a:p>
            <a:pPr lvl="1"/>
            <a:r>
              <a:rPr lang="en-US" dirty="0" smtClean="0"/>
              <a:t>Dining:  lack of choices</a:t>
            </a:r>
          </a:p>
          <a:p>
            <a:pPr lvl="1"/>
            <a:r>
              <a:rPr lang="en-US" dirty="0" smtClean="0"/>
              <a:t>Value: tasting fees, overall value proposition</a:t>
            </a:r>
          </a:p>
          <a:p>
            <a:pPr lvl="1"/>
            <a:r>
              <a:rPr lang="en-US" dirty="0" smtClean="0"/>
              <a:t>Transportation: driving alternatives, signage</a:t>
            </a:r>
          </a:p>
          <a:p>
            <a:pPr lvl="1"/>
            <a:r>
              <a:rPr lang="en-US" dirty="0" smtClean="0"/>
              <a:t>Service: hours, staff friendliness</a:t>
            </a:r>
          </a:p>
          <a:p>
            <a:pPr lvl="1"/>
            <a:r>
              <a:rPr lang="en-US" dirty="0" smtClean="0"/>
              <a:t>Events: price-value, inconsistency of experience</a:t>
            </a:r>
          </a:p>
          <a:p>
            <a:pPr lvl="1"/>
            <a:r>
              <a:rPr lang="en-US" dirty="0" smtClean="0"/>
              <a:t>Wine quality:  taste, comparisons! </a:t>
            </a:r>
            <a:endParaRPr lang="en-US" dirty="0" smtClean="0"/>
          </a:p>
          <a:p>
            <a:pPr lvl="1"/>
            <a:r>
              <a:rPr lang="en-US" dirty="0"/>
              <a:t>Lodging: conflict with graduation/cottage prices</a:t>
            </a:r>
          </a:p>
          <a:p>
            <a:pPr lvl="1"/>
            <a:endParaRPr lang="en-US" dirty="0" smtClean="0"/>
          </a:p>
          <a:p>
            <a:pPr lvl="1"/>
            <a:endParaRPr lang="en-US" dirty="0" smtClean="0"/>
          </a:p>
          <a:p>
            <a:endParaRPr lang="en-US" dirty="0" smtClean="0"/>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Visitor Comments Continued</a:t>
            </a:r>
            <a:endParaRPr lang="en-US" dirty="0"/>
          </a:p>
        </p:txBody>
      </p:sp>
      <p:sp>
        <p:nvSpPr>
          <p:cNvPr id="3" name="Content Placeholder 2"/>
          <p:cNvSpPr>
            <a:spLocks noGrp="1"/>
          </p:cNvSpPr>
          <p:nvPr>
            <p:ph idx="1"/>
          </p:nvPr>
        </p:nvSpPr>
        <p:spPr/>
        <p:txBody>
          <a:bodyPr/>
          <a:lstStyle/>
          <a:p>
            <a:r>
              <a:rPr lang="en-US" dirty="0" smtClean="0"/>
              <a:t>Esthetics</a:t>
            </a:r>
            <a:r>
              <a:rPr lang="en-US" dirty="0" smtClean="0"/>
              <a:t>:  individual business cleanliness</a:t>
            </a:r>
          </a:p>
          <a:p>
            <a:r>
              <a:rPr lang="en-US" dirty="0" smtClean="0">
                <a:solidFill>
                  <a:srgbClr val="FFFF00"/>
                </a:solidFill>
              </a:rPr>
              <a:t>Overall Experience:  </a:t>
            </a:r>
          </a:p>
          <a:p>
            <a:pPr lvl="1"/>
            <a:r>
              <a:rPr lang="en-US" dirty="0" smtClean="0"/>
              <a:t>lack of awareness about variety of things to do</a:t>
            </a:r>
          </a:p>
          <a:p>
            <a:pPr lvl="1"/>
            <a:r>
              <a:rPr lang="en-US" dirty="0" smtClean="0"/>
              <a:t> wine tours not “special” or available to non-groups</a:t>
            </a:r>
          </a:p>
          <a:p>
            <a:pPr lvl="1"/>
            <a:r>
              <a:rPr lang="en-US" dirty="0" smtClean="0"/>
              <a:t>comparisons to the Finger Lakes, California, Australia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Tourism Supply Chain</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b="1" dirty="0" smtClean="0">
                <a:solidFill>
                  <a:srgbClr val="FFFF00"/>
                </a:solidFill>
              </a:rPr>
              <a:t>wine tourist’s experience </a:t>
            </a:r>
            <a:r>
              <a:rPr lang="en-US" dirty="0" smtClean="0"/>
              <a:t>consists of </a:t>
            </a:r>
          </a:p>
          <a:p>
            <a:pPr lvl="1"/>
            <a:r>
              <a:rPr lang="en-US" b="1" dirty="0" smtClean="0">
                <a:solidFill>
                  <a:srgbClr val="FFFF00"/>
                </a:solidFill>
              </a:rPr>
              <a:t>wineries</a:t>
            </a:r>
            <a:r>
              <a:rPr lang="en-US" dirty="0" smtClean="0">
                <a:solidFill>
                  <a:srgbClr val="FFFF00"/>
                </a:solidFill>
              </a:rPr>
              <a:t>,</a:t>
            </a:r>
            <a:r>
              <a:rPr lang="en-US" b="1" dirty="0" smtClean="0">
                <a:solidFill>
                  <a:srgbClr val="FFFF00"/>
                </a:solidFill>
              </a:rPr>
              <a:t> </a:t>
            </a:r>
            <a:r>
              <a:rPr lang="en-US" b="1" dirty="0" smtClean="0"/>
              <a:t>(tasting rooms, retail, grounds)</a:t>
            </a:r>
          </a:p>
          <a:p>
            <a:pPr lvl="1"/>
            <a:r>
              <a:rPr lang="en-US" b="1" dirty="0" smtClean="0">
                <a:solidFill>
                  <a:srgbClr val="FFFF00"/>
                </a:solidFill>
              </a:rPr>
              <a:t>restaurants, </a:t>
            </a:r>
            <a:r>
              <a:rPr lang="en-US" b="1" dirty="0" smtClean="0"/>
              <a:t>(cafes, table-cloth, diners, stands)</a:t>
            </a:r>
          </a:p>
          <a:p>
            <a:pPr lvl="1"/>
            <a:r>
              <a:rPr lang="en-US" b="1" dirty="0" smtClean="0">
                <a:solidFill>
                  <a:srgbClr val="FFFF00"/>
                </a:solidFill>
              </a:rPr>
              <a:t>lodging</a:t>
            </a:r>
            <a:r>
              <a:rPr lang="en-US" b="1" dirty="0" smtClean="0"/>
              <a:t> </a:t>
            </a:r>
            <a:r>
              <a:rPr lang="en-US" dirty="0" smtClean="0"/>
              <a:t>(B&amp;Bs, hotels, cottages, campgrounds), </a:t>
            </a:r>
          </a:p>
          <a:p>
            <a:pPr lvl="1"/>
            <a:r>
              <a:rPr lang="en-US" b="1" dirty="0" smtClean="0">
                <a:solidFill>
                  <a:srgbClr val="FFFF00"/>
                </a:solidFill>
              </a:rPr>
              <a:t>retail </a:t>
            </a:r>
            <a:r>
              <a:rPr lang="en-US" dirty="0" smtClean="0"/>
              <a:t>(antiques, boutiques, souvenirs), </a:t>
            </a:r>
          </a:p>
          <a:p>
            <a:pPr lvl="1"/>
            <a:r>
              <a:rPr lang="en-US" b="1" dirty="0" smtClean="0">
                <a:solidFill>
                  <a:srgbClr val="FFFF00"/>
                </a:solidFill>
              </a:rPr>
              <a:t>cultural attractions </a:t>
            </a:r>
            <a:r>
              <a:rPr lang="en-US" dirty="0" smtClean="0"/>
              <a:t>(museums, heritage houses),</a:t>
            </a:r>
          </a:p>
          <a:p>
            <a:pPr lvl="1"/>
            <a:r>
              <a:rPr lang="en-US" b="1" dirty="0" smtClean="0">
                <a:solidFill>
                  <a:srgbClr val="FFFF00"/>
                </a:solidFill>
              </a:rPr>
              <a:t>recreation</a:t>
            </a:r>
            <a:r>
              <a:rPr lang="en-US" dirty="0" smtClean="0">
                <a:solidFill>
                  <a:srgbClr val="FFFF00"/>
                </a:solidFill>
              </a:rPr>
              <a:t> </a:t>
            </a:r>
            <a:r>
              <a:rPr lang="en-US" dirty="0" smtClean="0"/>
              <a:t>(parks, rails-to-trails, boating),</a:t>
            </a:r>
            <a:r>
              <a:rPr lang="en-US" b="1" dirty="0" smtClean="0"/>
              <a:t> </a:t>
            </a:r>
          </a:p>
          <a:p>
            <a:pPr lvl="1"/>
            <a:r>
              <a:rPr lang="en-US" b="1" dirty="0" smtClean="0">
                <a:solidFill>
                  <a:srgbClr val="FFFF00"/>
                </a:solidFill>
              </a:rPr>
              <a:t>transportation</a:t>
            </a:r>
            <a:r>
              <a:rPr lang="en-US" b="1" dirty="0" smtClean="0"/>
              <a:t> </a:t>
            </a:r>
            <a:r>
              <a:rPr lang="en-US" dirty="0" smtClean="0"/>
              <a:t>(roadways, signage),</a:t>
            </a:r>
          </a:p>
          <a:p>
            <a:pPr lvl="1"/>
            <a:r>
              <a:rPr lang="en-US" b="1" dirty="0" smtClean="0">
                <a:solidFill>
                  <a:srgbClr val="FFFF00"/>
                </a:solidFill>
              </a:rPr>
              <a:t>landscape</a:t>
            </a:r>
            <a:r>
              <a:rPr lang="en-US" dirty="0" smtClean="0">
                <a:solidFill>
                  <a:srgbClr val="FFFF00"/>
                </a:solidFill>
              </a:rPr>
              <a:t> </a:t>
            </a:r>
            <a:r>
              <a:rPr lang="en-US" dirty="0" smtClean="0"/>
              <a:t>(</a:t>
            </a:r>
            <a:r>
              <a:rPr lang="en-US" dirty="0" err="1" smtClean="0"/>
              <a:t>winescape</a:t>
            </a:r>
            <a:r>
              <a:rPr lang="en-US" dirty="0" smtClean="0"/>
              <a:t>, Main Streets, vistas).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Grape Opportunities Ahead</a:t>
            </a:r>
            <a:endParaRPr lang="en-US" dirty="0">
              <a:solidFill>
                <a:srgbClr val="FFFF00"/>
              </a:solidFill>
            </a:endParaRPr>
          </a:p>
        </p:txBody>
      </p:sp>
      <p:sp>
        <p:nvSpPr>
          <p:cNvPr id="3" name="Content Placeholder 2"/>
          <p:cNvSpPr>
            <a:spLocks noGrp="1"/>
          </p:cNvSpPr>
          <p:nvPr>
            <p:ph idx="1"/>
          </p:nvPr>
        </p:nvSpPr>
        <p:spPr/>
        <p:txBody>
          <a:bodyPr>
            <a:normAutofit fontScale="92500"/>
          </a:bodyPr>
          <a:lstStyle/>
          <a:p>
            <a:r>
              <a:rPr lang="en-US" dirty="0" smtClean="0"/>
              <a:t>Holistic approach to the Tourist Experience</a:t>
            </a:r>
          </a:p>
          <a:p>
            <a:r>
              <a:rPr lang="en-US" dirty="0" smtClean="0">
                <a:solidFill>
                  <a:srgbClr val="FFFF00"/>
                </a:solidFill>
              </a:rPr>
              <a:t>Lake Erie Wine Country has strong ambassadors!</a:t>
            </a:r>
          </a:p>
          <a:p>
            <a:r>
              <a:rPr lang="en-US" dirty="0" smtClean="0"/>
              <a:t>Elements in place for great experiences.</a:t>
            </a:r>
          </a:p>
          <a:p>
            <a:r>
              <a:rPr lang="en-US" dirty="0" smtClean="0">
                <a:solidFill>
                  <a:srgbClr val="FFFF00"/>
                </a:solidFill>
              </a:rPr>
              <a:t>Build relationships with visitors.</a:t>
            </a:r>
          </a:p>
          <a:p>
            <a:r>
              <a:rPr lang="en-US" dirty="0" smtClean="0"/>
              <a:t>Partner and support local dining, attractions; hotels. </a:t>
            </a:r>
          </a:p>
          <a:p>
            <a:r>
              <a:rPr lang="en-US" dirty="0" smtClean="0">
                <a:solidFill>
                  <a:srgbClr val="FFFF00"/>
                </a:solidFill>
              </a:rPr>
              <a:t>Shine a light on the entire region’s quality</a:t>
            </a:r>
            <a:r>
              <a:rPr lang="en-US" dirty="0" smtClean="0"/>
              <a:t> experience! </a:t>
            </a:r>
          </a:p>
          <a:p>
            <a:endParaRPr lang="en-US" dirty="0" smtClean="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For More Information</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These materials were </a:t>
            </a:r>
            <a:r>
              <a:rPr lang="en-US" dirty="0" smtClean="0"/>
              <a:t>partially supported by </a:t>
            </a:r>
            <a:r>
              <a:rPr lang="en-US" dirty="0" smtClean="0"/>
              <a:t>USDA-funded</a:t>
            </a:r>
            <a:r>
              <a:rPr lang="en-US" dirty="0" smtClean="0"/>
              <a:t>, NESARE Sustainable Community Grant can currently be found at:</a:t>
            </a:r>
          </a:p>
          <a:p>
            <a:r>
              <a:rPr lang="en-US" dirty="0" smtClean="0"/>
              <a:t>Lake Erie Regional Grape Research Laboratory</a:t>
            </a:r>
          </a:p>
          <a:p>
            <a:pPr lvl="1"/>
            <a:r>
              <a:rPr lang="en-US" dirty="0" smtClean="0"/>
              <a:t>www.lergp.cce.cornell.edu</a:t>
            </a:r>
          </a:p>
          <a:p>
            <a:pPr lvl="1"/>
            <a:endParaRPr lang="en-US" dirty="0" smtClean="0"/>
          </a:p>
          <a:p>
            <a:r>
              <a:rPr lang="en-US" dirty="0"/>
              <a:t>E</a:t>
            </a:r>
            <a:r>
              <a:rPr lang="en-US" dirty="0" smtClean="0"/>
              <a:t>mail </a:t>
            </a:r>
            <a:r>
              <a:rPr lang="en-US" dirty="0" smtClean="0"/>
              <a:t>me at quadri@nyu.edu </a:t>
            </a:r>
          </a:p>
          <a:p>
            <a:r>
              <a:rPr lang="en-US" dirty="0" smtClean="0"/>
              <a:t>Grant information at www.nesare.org</a:t>
            </a:r>
          </a:p>
          <a:p>
            <a:endParaRPr lang="en-US" dirty="0"/>
          </a:p>
        </p:txBody>
      </p:sp>
      <p:pic>
        <p:nvPicPr>
          <p:cNvPr id="4" name="Picture 3" descr="SARE_Northeast_CMYK.jpg"/>
          <p:cNvPicPr>
            <a:picLocks noChangeAspect="1"/>
          </p:cNvPicPr>
          <p:nvPr/>
        </p:nvPicPr>
        <p:blipFill>
          <a:blip r:embed="rId3" cstate="print"/>
          <a:stretch>
            <a:fillRect/>
          </a:stretch>
        </p:blipFill>
        <p:spPr>
          <a:xfrm>
            <a:off x="7239000" y="4267200"/>
            <a:ext cx="1447800" cy="13149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Staging the Experience</a:t>
            </a:r>
            <a:endParaRPr lang="en-US" dirty="0"/>
          </a:p>
        </p:txBody>
      </p:sp>
      <p:sp>
        <p:nvSpPr>
          <p:cNvPr id="3" name="Content Placeholder 2"/>
          <p:cNvSpPr>
            <a:spLocks noGrp="1"/>
          </p:cNvSpPr>
          <p:nvPr>
            <p:ph idx="1"/>
          </p:nvPr>
        </p:nvSpPr>
        <p:spPr/>
        <p:txBody>
          <a:bodyPr>
            <a:normAutofit lnSpcReduction="10000"/>
          </a:bodyPr>
          <a:lstStyle/>
          <a:p>
            <a:r>
              <a:rPr lang="en-US" dirty="0" smtClean="0"/>
              <a:t>A memorable experience is “</a:t>
            </a:r>
            <a:r>
              <a:rPr lang="en-US" dirty="0" smtClean="0">
                <a:solidFill>
                  <a:srgbClr val="FFFF00"/>
                </a:solidFill>
              </a:rPr>
              <a:t>stage</a:t>
            </a:r>
            <a:r>
              <a:rPr lang="en-US" dirty="0" smtClean="0"/>
              <a:t>” craft</a:t>
            </a:r>
          </a:p>
          <a:p>
            <a:pPr lvl="1"/>
            <a:r>
              <a:rPr lang="en-US" dirty="0" smtClean="0">
                <a:solidFill>
                  <a:srgbClr val="FFFF00"/>
                </a:solidFill>
              </a:rPr>
              <a:t>Stage </a:t>
            </a:r>
            <a:r>
              <a:rPr lang="en-US" dirty="0" smtClean="0"/>
              <a:t>= service</a:t>
            </a:r>
          </a:p>
          <a:p>
            <a:pPr lvl="1"/>
            <a:r>
              <a:rPr lang="en-US" dirty="0" smtClean="0">
                <a:solidFill>
                  <a:srgbClr val="FFFF00"/>
                </a:solidFill>
              </a:rPr>
              <a:t>Props</a:t>
            </a:r>
            <a:r>
              <a:rPr lang="en-US" dirty="0" smtClean="0"/>
              <a:t> = goods</a:t>
            </a:r>
          </a:p>
          <a:p>
            <a:pPr lvl="1"/>
            <a:r>
              <a:rPr lang="en-US" dirty="0" smtClean="0">
                <a:solidFill>
                  <a:srgbClr val="FFFF00"/>
                </a:solidFill>
              </a:rPr>
              <a:t>Actors</a:t>
            </a:r>
            <a:r>
              <a:rPr lang="en-US" dirty="0" smtClean="0"/>
              <a:t> = staff</a:t>
            </a:r>
          </a:p>
          <a:p>
            <a:pPr lvl="1"/>
            <a:r>
              <a:rPr lang="en-US" dirty="0" smtClean="0">
                <a:solidFill>
                  <a:srgbClr val="FFFF00"/>
                </a:solidFill>
              </a:rPr>
              <a:t>Performance </a:t>
            </a:r>
            <a:r>
              <a:rPr lang="en-US" dirty="0" smtClean="0"/>
              <a:t>= delivery</a:t>
            </a:r>
          </a:p>
          <a:p>
            <a:pPr lvl="1"/>
            <a:r>
              <a:rPr lang="en-US" dirty="0" smtClean="0">
                <a:solidFill>
                  <a:srgbClr val="FFFF00"/>
                </a:solidFill>
              </a:rPr>
              <a:t>Purchases</a:t>
            </a:r>
            <a:r>
              <a:rPr lang="en-US" dirty="0" smtClean="0"/>
              <a:t> = souvenirs (memorabilia) of the experience</a:t>
            </a:r>
          </a:p>
          <a:p>
            <a:pPr lvl="1"/>
            <a:endParaRPr lang="en-US" dirty="0" smtClean="0"/>
          </a:p>
          <a:p>
            <a:pPr lvl="1"/>
            <a:r>
              <a:rPr lang="en-US" dirty="0" smtClean="0"/>
              <a:t>Organizing theme is “theater”!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r>
              <a:rPr lang="en-US" dirty="0" smtClean="0">
                <a:solidFill>
                  <a:srgbClr val="FFFF00"/>
                </a:solidFill>
              </a:rPr>
              <a:t>T.H.E.M.E.</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4000" dirty="0" smtClean="0">
                <a:solidFill>
                  <a:srgbClr val="FFFF00"/>
                </a:solidFill>
              </a:rPr>
              <a:t>T:   </a:t>
            </a:r>
            <a:r>
              <a:rPr lang="en-US" sz="4000" dirty="0" smtClean="0"/>
              <a:t>Theme the experience</a:t>
            </a:r>
          </a:p>
          <a:p>
            <a:r>
              <a:rPr lang="en-US" sz="4000" dirty="0" smtClean="0">
                <a:solidFill>
                  <a:srgbClr val="FFFF00"/>
                </a:solidFill>
              </a:rPr>
              <a:t>H:  </a:t>
            </a:r>
            <a:r>
              <a:rPr lang="en-US" sz="4000" dirty="0" smtClean="0"/>
              <a:t>Harmonize with positive cues</a:t>
            </a:r>
          </a:p>
          <a:p>
            <a:r>
              <a:rPr lang="en-US" sz="4000" dirty="0" smtClean="0">
                <a:solidFill>
                  <a:srgbClr val="FFFF00"/>
                </a:solidFill>
              </a:rPr>
              <a:t>E:   </a:t>
            </a:r>
            <a:r>
              <a:rPr lang="en-US" sz="4000" dirty="0" smtClean="0"/>
              <a:t>Eliminate negative cues</a:t>
            </a:r>
          </a:p>
          <a:p>
            <a:r>
              <a:rPr lang="en-US" sz="4000" dirty="0" smtClean="0">
                <a:solidFill>
                  <a:srgbClr val="FFFF00"/>
                </a:solidFill>
              </a:rPr>
              <a:t>M: </a:t>
            </a:r>
            <a:r>
              <a:rPr lang="en-US" sz="4000" dirty="0" smtClean="0"/>
              <a:t>Mix in Memorabilia</a:t>
            </a:r>
          </a:p>
          <a:p>
            <a:r>
              <a:rPr lang="en-US" sz="4000" dirty="0" smtClean="0">
                <a:solidFill>
                  <a:srgbClr val="FFFF00"/>
                </a:solidFill>
              </a:rPr>
              <a:t>E:   </a:t>
            </a:r>
            <a:r>
              <a:rPr lang="en-US" sz="4000" dirty="0" smtClean="0"/>
              <a:t>Engage the five senses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in the Experience Economy</a:t>
            </a:r>
            <a:endParaRPr lang="en-US" dirty="0"/>
          </a:p>
        </p:txBody>
      </p:sp>
      <p:pic>
        <p:nvPicPr>
          <p:cNvPr id="6" name="Content Placeholder 5" descr="Macintosh HD:Users:Whitney:Desktop:research_asst:WORKshops 2012:replacement photos:pp_graphic_1.pdf"/>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447800"/>
            <a:ext cx="5431155" cy="4525963"/>
          </a:xfrm>
          <a:prstGeom prst="rect">
            <a:avLst/>
          </a:prstGeom>
          <a:noFill/>
          <a:ln>
            <a:noFill/>
          </a:ln>
        </p:spPr>
      </p:pic>
      <p:sp>
        <p:nvSpPr>
          <p:cNvPr id="5" name="TextBox 4"/>
          <p:cNvSpPr txBox="1"/>
          <p:nvPr/>
        </p:nvSpPr>
        <p:spPr>
          <a:xfrm>
            <a:off x="6553200" y="3429000"/>
            <a:ext cx="2057400" cy="369332"/>
          </a:xfrm>
          <a:prstGeom prst="rect">
            <a:avLst/>
          </a:prstGeom>
          <a:noFill/>
        </p:spPr>
        <p:txBody>
          <a:bodyPr wrap="square" rtlCol="0">
            <a:spAutoFit/>
          </a:bodyPr>
          <a:lstStyle/>
          <a:p>
            <a:r>
              <a:rPr lang="en-US" dirty="0" smtClean="0"/>
              <a:t>Active Participation</a:t>
            </a:r>
            <a:endParaRPr lang="en-US" dirty="0"/>
          </a:p>
        </p:txBody>
      </p:sp>
      <p:sp>
        <p:nvSpPr>
          <p:cNvPr id="7" name="TextBox 6"/>
          <p:cNvSpPr txBox="1"/>
          <p:nvPr/>
        </p:nvSpPr>
        <p:spPr>
          <a:xfrm>
            <a:off x="609600" y="3429000"/>
            <a:ext cx="2133600" cy="369332"/>
          </a:xfrm>
          <a:prstGeom prst="rect">
            <a:avLst/>
          </a:prstGeom>
          <a:noFill/>
        </p:spPr>
        <p:txBody>
          <a:bodyPr wrap="square" rtlCol="0">
            <a:spAutoFit/>
          </a:bodyPr>
          <a:lstStyle/>
          <a:p>
            <a:r>
              <a:rPr lang="en-US" dirty="0" smtClean="0"/>
              <a:t>Passive Participation</a:t>
            </a:r>
            <a:endParaRPr lang="en-US" dirty="0"/>
          </a:p>
        </p:txBody>
      </p:sp>
      <p:sp>
        <p:nvSpPr>
          <p:cNvPr id="8" name="TextBox 7"/>
          <p:cNvSpPr txBox="1"/>
          <p:nvPr/>
        </p:nvSpPr>
        <p:spPr>
          <a:xfrm>
            <a:off x="3505200" y="1524000"/>
            <a:ext cx="2133600" cy="646331"/>
          </a:xfrm>
          <a:prstGeom prst="rect">
            <a:avLst/>
          </a:prstGeom>
          <a:noFill/>
        </p:spPr>
        <p:txBody>
          <a:bodyPr wrap="square" rtlCol="0">
            <a:spAutoFit/>
          </a:bodyPr>
          <a:lstStyle/>
          <a:p>
            <a:pPr algn="ctr"/>
            <a:r>
              <a:rPr lang="en-US" dirty="0" smtClean="0"/>
              <a:t>Absorption</a:t>
            </a:r>
          </a:p>
          <a:p>
            <a:endParaRPr lang="en-US" dirty="0"/>
          </a:p>
        </p:txBody>
      </p:sp>
      <p:sp>
        <p:nvSpPr>
          <p:cNvPr id="9" name="TextBox 8"/>
          <p:cNvSpPr txBox="1"/>
          <p:nvPr/>
        </p:nvSpPr>
        <p:spPr>
          <a:xfrm>
            <a:off x="3810000" y="5486400"/>
            <a:ext cx="1905000" cy="369332"/>
          </a:xfrm>
          <a:prstGeom prst="rect">
            <a:avLst/>
          </a:prstGeom>
          <a:noFill/>
        </p:spPr>
        <p:txBody>
          <a:bodyPr wrap="square" rtlCol="0">
            <a:spAutoFit/>
          </a:bodyPr>
          <a:lstStyle/>
          <a:p>
            <a:pPr algn="ctr"/>
            <a:r>
              <a:rPr lang="en-US" dirty="0" smtClean="0"/>
              <a:t>Immersion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4Es</a:t>
            </a:r>
            <a:endParaRPr lang="en-US" dirty="0"/>
          </a:p>
        </p:txBody>
      </p:sp>
      <p:sp>
        <p:nvSpPr>
          <p:cNvPr id="3" name="Content Placeholder 2"/>
          <p:cNvSpPr>
            <a:spLocks noGrp="1"/>
          </p:cNvSpPr>
          <p:nvPr>
            <p:ph idx="1"/>
          </p:nvPr>
        </p:nvSpPr>
        <p:spPr/>
        <p:txBody>
          <a:bodyPr/>
          <a:lstStyle/>
          <a:p>
            <a:r>
              <a:rPr lang="en-US" dirty="0" smtClean="0"/>
              <a:t>The 4Es create experiential value.</a:t>
            </a:r>
          </a:p>
          <a:p>
            <a:r>
              <a:rPr lang="en-US" dirty="0" smtClean="0"/>
              <a:t>The 4Es are:  </a:t>
            </a:r>
          </a:p>
          <a:p>
            <a:pPr marL="971550" lvl="1" indent="-514350">
              <a:buFont typeface="+mj-lt"/>
              <a:buAutoNum type="arabicPeriod"/>
            </a:pPr>
            <a:r>
              <a:rPr lang="en-US" dirty="0" smtClean="0">
                <a:solidFill>
                  <a:srgbClr val="00B0F0"/>
                </a:solidFill>
              </a:rPr>
              <a:t>Educational</a:t>
            </a:r>
          </a:p>
          <a:p>
            <a:pPr marL="971550" lvl="1" indent="-514350">
              <a:buFont typeface="+mj-lt"/>
              <a:buAutoNum type="arabicPeriod"/>
            </a:pPr>
            <a:r>
              <a:rPr lang="en-US" dirty="0" smtClean="0">
                <a:solidFill>
                  <a:srgbClr val="FFFF00"/>
                </a:solidFill>
              </a:rPr>
              <a:t>Esthetic</a:t>
            </a:r>
          </a:p>
          <a:p>
            <a:pPr marL="971550" lvl="1" indent="-514350">
              <a:buFont typeface="+mj-lt"/>
              <a:buAutoNum type="arabicPeriod"/>
            </a:pPr>
            <a:r>
              <a:rPr lang="en-US" dirty="0" smtClean="0">
                <a:solidFill>
                  <a:srgbClr val="FF3300"/>
                </a:solidFill>
              </a:rPr>
              <a:t>Entertainment</a:t>
            </a:r>
          </a:p>
          <a:p>
            <a:pPr marL="971550" lvl="1" indent="-514350">
              <a:buFont typeface="+mj-lt"/>
              <a:buAutoNum type="arabicPeriod"/>
            </a:pPr>
            <a:r>
              <a:rPr lang="en-US" dirty="0" smtClean="0">
                <a:solidFill>
                  <a:srgbClr val="92D050"/>
                </a:solidFill>
              </a:rPr>
              <a:t>Escapist</a:t>
            </a:r>
          </a:p>
          <a:p>
            <a:pPr marL="571500" indent="-514350"/>
            <a:r>
              <a:rPr lang="en-US" dirty="0" smtClean="0"/>
              <a:t>All 4Es exist in </a:t>
            </a:r>
          </a:p>
          <a:p>
            <a:pPr marL="571500" indent="-514350">
              <a:buNone/>
            </a:pPr>
            <a:r>
              <a:rPr lang="en-US" dirty="0" smtClean="0"/>
              <a:t>      Lake Erie Wine Country.</a:t>
            </a:r>
          </a:p>
        </p:txBody>
      </p:sp>
      <p:pic>
        <p:nvPicPr>
          <p:cNvPr id="4" name="Picture 3" descr="Macintosh HD:Users:Whitney:Desktop:research_asst:WORKshops 2012:replacement photos:pp_graphic_1.pd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752600"/>
            <a:ext cx="4724400" cy="41910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Wine Tourist Experience</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The </a:t>
            </a:r>
            <a:r>
              <a:rPr lang="en-US" b="1" dirty="0" smtClean="0">
                <a:solidFill>
                  <a:srgbClr val="FFFF00"/>
                </a:solidFill>
              </a:rPr>
              <a:t>wine tourist’s experience </a:t>
            </a:r>
            <a:r>
              <a:rPr lang="en-US" dirty="0" smtClean="0"/>
              <a:t>in dependent on the every supplier in value chain.</a:t>
            </a:r>
          </a:p>
          <a:p>
            <a:pPr>
              <a:buNone/>
            </a:pPr>
            <a:endParaRPr lang="en-US" dirty="0" smtClean="0"/>
          </a:p>
          <a:p>
            <a:pPr>
              <a:buNone/>
            </a:pPr>
            <a:r>
              <a:rPr lang="en-US" dirty="0" smtClean="0">
                <a:solidFill>
                  <a:srgbClr val="FFFF00"/>
                </a:solidFill>
              </a:rPr>
              <a:t>Value </a:t>
            </a:r>
            <a:r>
              <a:rPr lang="en-US" dirty="0" smtClean="0"/>
              <a:t>=</a:t>
            </a:r>
            <a:r>
              <a:rPr lang="en-US" dirty="0" smtClean="0">
                <a:solidFill>
                  <a:srgbClr val="FFFF00"/>
                </a:solidFill>
              </a:rPr>
              <a:t> positive, engaging, </a:t>
            </a:r>
            <a:r>
              <a:rPr lang="en-US" dirty="0" smtClean="0"/>
              <a:t>and </a:t>
            </a:r>
            <a:r>
              <a:rPr lang="en-US" dirty="0" smtClean="0">
                <a:solidFill>
                  <a:srgbClr val="FFFF00"/>
                </a:solidFill>
              </a:rPr>
              <a:t>memorable </a:t>
            </a:r>
            <a:r>
              <a:rPr lang="en-US" dirty="0" smtClean="0"/>
              <a:t>experiences.</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5218</TotalTime>
  <Words>3977</Words>
  <Application>Microsoft Office PowerPoint</Application>
  <PresentationFormat>On-screen Show (4:3)</PresentationFormat>
  <Paragraphs>586</Paragraphs>
  <Slides>46</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Wingdings</vt:lpstr>
      <vt:lpstr>Office Theme</vt:lpstr>
      <vt:lpstr>Yielding Returns for Greater Profitability for your Business in the  Lake Erie Wine Country  </vt:lpstr>
      <vt:lpstr>Recommendations based on Research</vt:lpstr>
      <vt:lpstr>Experience Economy</vt:lpstr>
      <vt:lpstr>PowerPoint Presentation</vt:lpstr>
      <vt:lpstr>Staging the Experience</vt:lpstr>
      <vt:lpstr>Remember T.H.E.M.E.</vt:lpstr>
      <vt:lpstr>Value in the Experience Economy</vt:lpstr>
      <vt:lpstr>The 4Es</vt:lpstr>
      <vt:lpstr>The Wine Tourist Experience</vt:lpstr>
      <vt:lpstr>Results of Experiential Value </vt:lpstr>
      <vt:lpstr>The 4Es in the Wine Tourism: Winery</vt:lpstr>
      <vt:lpstr>4E Examples in Wine Tourism</vt:lpstr>
      <vt:lpstr>Leveraging the 4Es</vt:lpstr>
      <vt:lpstr>Your 4E Inventory</vt:lpstr>
      <vt:lpstr>What the Data Tells Us</vt:lpstr>
      <vt:lpstr>What the Data Tells Us</vt:lpstr>
      <vt:lpstr>Research Summary</vt:lpstr>
      <vt:lpstr>Typical LEWC Visitor</vt:lpstr>
      <vt:lpstr>Typical LEWC Visitor</vt:lpstr>
      <vt:lpstr>More Visitor Demographics</vt:lpstr>
      <vt:lpstr>Visitor Demographics</vt:lpstr>
      <vt:lpstr>Visitors are primarily Locals</vt:lpstr>
      <vt:lpstr>Mostly Tri-State (NY, PA, OH) Residents</vt:lpstr>
      <vt:lpstr>Visitor Tripographics</vt:lpstr>
      <vt:lpstr>Visitor Tripographics</vt:lpstr>
      <vt:lpstr>Visitor Tripographics</vt:lpstr>
      <vt:lpstr>What Tourists Do</vt:lpstr>
      <vt:lpstr>Average 21 Activities per Visit</vt:lpstr>
      <vt:lpstr>Pre-Trip Planning Resources</vt:lpstr>
      <vt:lpstr>More Pre-Planning Resources</vt:lpstr>
      <vt:lpstr>Examples: Billboards</vt:lpstr>
      <vt:lpstr>The Stats </vt:lpstr>
      <vt:lpstr>Few Demographics Predict Intentions</vt:lpstr>
      <vt:lpstr>Tripographics predict a little more</vt:lpstr>
      <vt:lpstr>The 4Es Predict Future Intentions</vt:lpstr>
      <vt:lpstr>Discussion: Esthetics</vt:lpstr>
      <vt:lpstr>Discussion: Escapist</vt:lpstr>
      <vt:lpstr>Discussion: Education</vt:lpstr>
      <vt:lpstr>Discussion: Entertainment</vt:lpstr>
      <vt:lpstr>Visitor Comments</vt:lpstr>
      <vt:lpstr>Visitor Comments</vt:lpstr>
      <vt:lpstr>Visitor Comments</vt:lpstr>
      <vt:lpstr>Visitor Comments Continued</vt:lpstr>
      <vt:lpstr>The Tourism Supply Chain</vt:lpstr>
      <vt:lpstr>Grape Opportunities Ahead</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Experience Economy strategies for the rural wine tourism operator</dc:title>
  <dc:creator>Donna</dc:creator>
  <cp:lastModifiedBy>Anonymous Reviewer 1</cp:lastModifiedBy>
  <cp:revision>171</cp:revision>
  <dcterms:created xsi:type="dcterms:W3CDTF">2006-08-16T00:00:00Z</dcterms:created>
  <dcterms:modified xsi:type="dcterms:W3CDTF">2013-06-14T18:51:31Z</dcterms:modified>
</cp:coreProperties>
</file>