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charts/chart2.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1"/>
  </p:notesMasterIdLst>
  <p:sldIdLst>
    <p:sldId id="256" r:id="rId2"/>
    <p:sldId id="257" r:id="rId3"/>
    <p:sldId id="258" r:id="rId4"/>
    <p:sldId id="259" r:id="rId5"/>
    <p:sldId id="266" r:id="rId6"/>
    <p:sldId id="267" r:id="rId7"/>
    <p:sldId id="260" r:id="rId8"/>
    <p:sldId id="261" r:id="rId9"/>
    <p:sldId id="262" r:id="rId10"/>
    <p:sldId id="269" r:id="rId11"/>
    <p:sldId id="270" r:id="rId12"/>
    <p:sldId id="271" r:id="rId13"/>
    <p:sldId id="276" r:id="rId14"/>
    <p:sldId id="272" r:id="rId15"/>
    <p:sldId id="277" r:id="rId16"/>
    <p:sldId id="273" r:id="rId17"/>
    <p:sldId id="274" r:id="rId18"/>
    <p:sldId id="265" r:id="rId19"/>
    <p:sldId id="264"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129" autoAdjust="0"/>
  </p:normalViewPr>
  <p:slideViewPr>
    <p:cSldViewPr>
      <p:cViewPr>
        <p:scale>
          <a:sx n="56" d="100"/>
          <a:sy n="56" d="100"/>
        </p:scale>
        <p:origin x="-918" y="-1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pcpl\Local%20Settings\Temporary%20Internet%20Files\Content.IE5\G3DLFQDU\Paton%20Book%5b1%5d.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pcpl\Local%20Settings\Temporary%20Internet%20Files\Content.IE5\G3DLFQDU\Paton%20Book%5b1%5d.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Number of Visitors to the Paton House</a:t>
            </a:r>
          </a:p>
        </c:rich>
      </c:tx>
      <c:layout>
        <c:manualLayout>
          <c:xMode val="edge"/>
          <c:yMode val="edge"/>
          <c:x val="0.32935208941578953"/>
          <c:y val="7.6383018204737321E-2"/>
        </c:manualLayout>
      </c:layout>
      <c:overlay val="0"/>
    </c:title>
    <c:autoTitleDeleted val="0"/>
    <c:plotArea>
      <c:layout>
        <c:manualLayout>
          <c:layoutTarget val="inner"/>
          <c:xMode val="edge"/>
          <c:yMode val="edge"/>
          <c:x val="7.1988407699037665E-2"/>
          <c:y val="5.1400554097404488E-2"/>
          <c:w val="0.86887357830271261"/>
          <c:h val="0.75759222805482662"/>
        </c:manualLayout>
      </c:layout>
      <c:barChart>
        <c:barDir val="col"/>
        <c:grouping val="clustered"/>
        <c:varyColors val="0"/>
        <c:ser>
          <c:idx val="0"/>
          <c:order val="0"/>
          <c:tx>
            <c:v>Number of Visitors</c:v>
          </c:tx>
          <c:invertIfNegative val="0"/>
          <c:cat>
            <c:strRef>
              <c:f>'[Paton Book(1).xlsx]Sheet1'!$J$1:$J$34</c:f>
              <c:strCache>
                <c:ptCount val="34"/>
                <c:pt idx="0">
                  <c:v>Tucson</c:v>
                </c:pt>
                <c:pt idx="1">
                  <c:v>Patagonia</c:v>
                </c:pt>
                <c:pt idx="2">
                  <c:v>AZ</c:v>
                </c:pt>
                <c:pt idx="3">
                  <c:v>AK</c:v>
                </c:pt>
                <c:pt idx="4">
                  <c:v>CA</c:v>
                </c:pt>
                <c:pt idx="5">
                  <c:v>CO</c:v>
                </c:pt>
                <c:pt idx="6">
                  <c:v>FL</c:v>
                </c:pt>
                <c:pt idx="7">
                  <c:v>IL</c:v>
                </c:pt>
                <c:pt idx="8">
                  <c:v>KN</c:v>
                </c:pt>
                <c:pt idx="9">
                  <c:v>MA</c:v>
                </c:pt>
                <c:pt idx="10">
                  <c:v>MD</c:v>
                </c:pt>
                <c:pt idx="11">
                  <c:v>ME</c:v>
                </c:pt>
                <c:pt idx="12">
                  <c:v>MI</c:v>
                </c:pt>
                <c:pt idx="13">
                  <c:v>MN</c:v>
                </c:pt>
                <c:pt idx="14">
                  <c:v>MO</c:v>
                </c:pt>
                <c:pt idx="15">
                  <c:v>MT</c:v>
                </c:pt>
                <c:pt idx="16">
                  <c:v>MX</c:v>
                </c:pt>
                <c:pt idx="17">
                  <c:v>NE</c:v>
                </c:pt>
                <c:pt idx="18">
                  <c:v>NH</c:v>
                </c:pt>
                <c:pt idx="19">
                  <c:v>NV</c:v>
                </c:pt>
                <c:pt idx="20">
                  <c:v>NY</c:v>
                </c:pt>
                <c:pt idx="21">
                  <c:v>OK</c:v>
                </c:pt>
                <c:pt idx="22">
                  <c:v>OR</c:v>
                </c:pt>
                <c:pt idx="23">
                  <c:v>PA </c:v>
                </c:pt>
                <c:pt idx="24">
                  <c:v>UT</c:v>
                </c:pt>
                <c:pt idx="25">
                  <c:v>WA</c:v>
                </c:pt>
                <c:pt idx="26">
                  <c:v>WI</c:v>
                </c:pt>
                <c:pt idx="27">
                  <c:v>WV</c:v>
                </c:pt>
                <c:pt idx="28">
                  <c:v>WY</c:v>
                </c:pt>
                <c:pt idx="29">
                  <c:v>Finland</c:v>
                </c:pt>
                <c:pt idx="30">
                  <c:v>Scotland</c:v>
                </c:pt>
                <c:pt idx="31">
                  <c:v>Netherlands</c:v>
                </c:pt>
                <c:pt idx="32">
                  <c:v>Norway</c:v>
                </c:pt>
                <c:pt idx="33">
                  <c:v>Canada</c:v>
                </c:pt>
              </c:strCache>
            </c:strRef>
          </c:cat>
          <c:val>
            <c:numRef>
              <c:f>'[Paton Book(1).xlsx]Sheet1'!$K$1:$K$34</c:f>
              <c:numCache>
                <c:formatCode>General</c:formatCode>
                <c:ptCount val="34"/>
                <c:pt idx="0">
                  <c:v>5</c:v>
                </c:pt>
                <c:pt idx="1">
                  <c:v>1</c:v>
                </c:pt>
                <c:pt idx="2">
                  <c:v>10</c:v>
                </c:pt>
                <c:pt idx="3">
                  <c:v>8</c:v>
                </c:pt>
                <c:pt idx="4">
                  <c:v>23</c:v>
                </c:pt>
                <c:pt idx="5">
                  <c:v>10</c:v>
                </c:pt>
                <c:pt idx="6">
                  <c:v>2</c:v>
                </c:pt>
                <c:pt idx="7">
                  <c:v>6</c:v>
                </c:pt>
                <c:pt idx="8">
                  <c:v>2</c:v>
                </c:pt>
                <c:pt idx="9">
                  <c:v>8</c:v>
                </c:pt>
                <c:pt idx="10">
                  <c:v>2</c:v>
                </c:pt>
                <c:pt idx="11">
                  <c:v>2</c:v>
                </c:pt>
                <c:pt idx="12">
                  <c:v>14</c:v>
                </c:pt>
                <c:pt idx="13">
                  <c:v>9</c:v>
                </c:pt>
                <c:pt idx="14">
                  <c:v>4</c:v>
                </c:pt>
                <c:pt idx="15">
                  <c:v>3</c:v>
                </c:pt>
                <c:pt idx="16">
                  <c:v>2</c:v>
                </c:pt>
                <c:pt idx="17">
                  <c:v>2</c:v>
                </c:pt>
                <c:pt idx="18">
                  <c:v>2</c:v>
                </c:pt>
                <c:pt idx="19">
                  <c:v>2</c:v>
                </c:pt>
                <c:pt idx="20">
                  <c:v>9</c:v>
                </c:pt>
                <c:pt idx="21">
                  <c:v>4</c:v>
                </c:pt>
                <c:pt idx="22">
                  <c:v>4</c:v>
                </c:pt>
                <c:pt idx="23">
                  <c:v>11</c:v>
                </c:pt>
                <c:pt idx="24">
                  <c:v>1</c:v>
                </c:pt>
                <c:pt idx="25">
                  <c:v>13</c:v>
                </c:pt>
                <c:pt idx="26">
                  <c:v>9</c:v>
                </c:pt>
                <c:pt idx="27">
                  <c:v>2</c:v>
                </c:pt>
                <c:pt idx="28">
                  <c:v>2</c:v>
                </c:pt>
                <c:pt idx="29">
                  <c:v>4</c:v>
                </c:pt>
                <c:pt idx="30">
                  <c:v>2</c:v>
                </c:pt>
                <c:pt idx="31">
                  <c:v>1</c:v>
                </c:pt>
                <c:pt idx="32">
                  <c:v>2</c:v>
                </c:pt>
                <c:pt idx="33">
                  <c:v>16</c:v>
                </c:pt>
              </c:numCache>
            </c:numRef>
          </c:val>
        </c:ser>
        <c:dLbls>
          <c:showLegendKey val="0"/>
          <c:showVal val="0"/>
          <c:showCatName val="0"/>
          <c:showSerName val="0"/>
          <c:showPercent val="0"/>
          <c:showBubbleSize val="0"/>
        </c:dLbls>
        <c:gapWidth val="150"/>
        <c:axId val="42697088"/>
        <c:axId val="42698624"/>
      </c:barChart>
      <c:catAx>
        <c:axId val="42697088"/>
        <c:scaling>
          <c:orientation val="minMax"/>
        </c:scaling>
        <c:delete val="0"/>
        <c:axPos val="b"/>
        <c:majorTickMark val="out"/>
        <c:minorTickMark val="none"/>
        <c:tickLblPos val="nextTo"/>
        <c:crossAx val="42698624"/>
        <c:crosses val="autoZero"/>
        <c:auto val="1"/>
        <c:lblAlgn val="ctr"/>
        <c:lblOffset val="100"/>
        <c:noMultiLvlLbl val="0"/>
      </c:catAx>
      <c:valAx>
        <c:axId val="42698624"/>
        <c:scaling>
          <c:orientation val="minMax"/>
        </c:scaling>
        <c:delete val="0"/>
        <c:axPos val="l"/>
        <c:majorGridlines/>
        <c:numFmt formatCode="General" sourceLinked="1"/>
        <c:majorTickMark val="out"/>
        <c:minorTickMark val="none"/>
        <c:tickLblPos val="nextTo"/>
        <c:crossAx val="42697088"/>
        <c:crosses val="autoZero"/>
        <c:crossBetween val="between"/>
      </c:valAx>
    </c:plotArea>
    <c:legend>
      <c:legendPos val="r"/>
      <c:layout/>
      <c:overlay val="0"/>
    </c:legend>
    <c:plotVisOnly val="1"/>
    <c:dispBlanksAs val="gap"/>
    <c:showDLblsOverMax val="0"/>
  </c:chart>
  <c:spPr>
    <a:ln cap="rnd" cmpd="thickThin">
      <a:solidFill>
        <a:schemeClr val="accent3">
          <a:lumMod val="75000"/>
          <a:alpha val="83000"/>
        </a:schemeClr>
      </a:solid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Number of Visitors </a:t>
            </a:r>
            <a:r>
              <a:rPr lang="en-US" dirty="0"/>
              <a:t>to the Nature Conservancy</a:t>
            </a:r>
          </a:p>
        </c:rich>
      </c:tx>
      <c:layout/>
      <c:overlay val="0"/>
    </c:title>
    <c:autoTitleDeleted val="0"/>
    <c:plotArea>
      <c:layout/>
      <c:barChart>
        <c:barDir val="col"/>
        <c:grouping val="clustered"/>
        <c:varyColors val="0"/>
        <c:ser>
          <c:idx val="0"/>
          <c:order val="0"/>
          <c:tx>
            <c:v>Visitors to the Nature Conservancy</c:v>
          </c:tx>
          <c:invertIfNegative val="0"/>
          <c:cat>
            <c:strRef>
              <c:f>'[Paton Book(1).xlsx]Sheet1'!$M$1:$M$41</c:f>
              <c:strCache>
                <c:ptCount val="41"/>
                <c:pt idx="0">
                  <c:v>Tucson </c:v>
                </c:pt>
                <c:pt idx="1">
                  <c:v>Patagonia</c:v>
                </c:pt>
                <c:pt idx="2">
                  <c:v>Sedona</c:v>
                </c:pt>
                <c:pt idx="3">
                  <c:v>Sonoita</c:v>
                </c:pt>
                <c:pt idx="4">
                  <c:v>Sierra Vista</c:v>
                </c:pt>
                <c:pt idx="5">
                  <c:v>Green Valley</c:v>
                </c:pt>
                <c:pt idx="6">
                  <c:v>Glendale</c:v>
                </c:pt>
                <c:pt idx="7">
                  <c:v>Flagstaff</c:v>
                </c:pt>
                <c:pt idx="8">
                  <c:v>Scottsdale</c:v>
                </c:pt>
                <c:pt idx="9">
                  <c:v>Oro Valley</c:v>
                </c:pt>
                <c:pt idx="10">
                  <c:v>Vail</c:v>
                </c:pt>
                <c:pt idx="11">
                  <c:v>Phoenix</c:v>
                </c:pt>
                <c:pt idx="12">
                  <c:v>Mesa</c:v>
                </c:pt>
                <c:pt idx="13">
                  <c:v>Marana</c:v>
                </c:pt>
                <c:pt idx="14">
                  <c:v>AZ</c:v>
                </c:pt>
                <c:pt idx="15">
                  <c:v>AK</c:v>
                </c:pt>
                <c:pt idx="16">
                  <c:v>CA</c:v>
                </c:pt>
                <c:pt idx="17">
                  <c:v>CO</c:v>
                </c:pt>
                <c:pt idx="18">
                  <c:v>FL </c:v>
                </c:pt>
                <c:pt idx="19">
                  <c:v>GA</c:v>
                </c:pt>
                <c:pt idx="20">
                  <c:v>IL</c:v>
                </c:pt>
                <c:pt idx="21">
                  <c:v>KN</c:v>
                </c:pt>
                <c:pt idx="22">
                  <c:v>ME </c:v>
                </c:pt>
                <c:pt idx="23">
                  <c:v>MN</c:v>
                </c:pt>
                <c:pt idx="24">
                  <c:v>MS</c:v>
                </c:pt>
                <c:pt idx="25">
                  <c:v>NM</c:v>
                </c:pt>
                <c:pt idx="26">
                  <c:v>NY</c:v>
                </c:pt>
                <c:pt idx="27">
                  <c:v>OH</c:v>
                </c:pt>
                <c:pt idx="28">
                  <c:v>OR </c:v>
                </c:pt>
                <c:pt idx="29">
                  <c:v>TX</c:v>
                </c:pt>
                <c:pt idx="30">
                  <c:v>VA </c:v>
                </c:pt>
                <c:pt idx="31">
                  <c:v>WA</c:v>
                </c:pt>
                <c:pt idx="32">
                  <c:v>Canada</c:v>
                </c:pt>
                <c:pt idx="33">
                  <c:v>Argentina</c:v>
                </c:pt>
                <c:pt idx="34">
                  <c:v>Australia</c:v>
                </c:pt>
                <c:pt idx="35">
                  <c:v>Bali</c:v>
                </c:pt>
                <c:pt idx="36">
                  <c:v>Belgium</c:v>
                </c:pt>
                <c:pt idx="37">
                  <c:v>Croatia</c:v>
                </c:pt>
                <c:pt idx="38">
                  <c:v>England</c:v>
                </c:pt>
                <c:pt idx="39">
                  <c:v>Finland</c:v>
                </c:pt>
                <c:pt idx="40">
                  <c:v>Germany</c:v>
                </c:pt>
              </c:strCache>
            </c:strRef>
          </c:cat>
          <c:val>
            <c:numRef>
              <c:f>'[Paton Book(1).xlsx]Sheet1'!$N$1:$N$41</c:f>
              <c:numCache>
                <c:formatCode>General</c:formatCode>
                <c:ptCount val="41"/>
                <c:pt idx="0">
                  <c:v>48</c:v>
                </c:pt>
                <c:pt idx="1">
                  <c:v>26</c:v>
                </c:pt>
                <c:pt idx="2">
                  <c:v>2</c:v>
                </c:pt>
                <c:pt idx="3">
                  <c:v>1</c:v>
                </c:pt>
                <c:pt idx="4">
                  <c:v>8</c:v>
                </c:pt>
                <c:pt idx="5">
                  <c:v>3</c:v>
                </c:pt>
                <c:pt idx="6">
                  <c:v>2</c:v>
                </c:pt>
                <c:pt idx="7">
                  <c:v>1</c:v>
                </c:pt>
                <c:pt idx="8">
                  <c:v>1</c:v>
                </c:pt>
                <c:pt idx="9">
                  <c:v>3</c:v>
                </c:pt>
                <c:pt idx="10">
                  <c:v>2</c:v>
                </c:pt>
                <c:pt idx="11">
                  <c:v>12</c:v>
                </c:pt>
                <c:pt idx="12">
                  <c:v>2</c:v>
                </c:pt>
                <c:pt idx="13">
                  <c:v>1</c:v>
                </c:pt>
                <c:pt idx="14">
                  <c:v>2</c:v>
                </c:pt>
                <c:pt idx="15">
                  <c:v>1</c:v>
                </c:pt>
                <c:pt idx="16">
                  <c:v>0</c:v>
                </c:pt>
                <c:pt idx="17">
                  <c:v>5</c:v>
                </c:pt>
                <c:pt idx="18">
                  <c:v>2</c:v>
                </c:pt>
                <c:pt idx="19">
                  <c:v>3</c:v>
                </c:pt>
                <c:pt idx="20">
                  <c:v>2</c:v>
                </c:pt>
                <c:pt idx="21">
                  <c:v>1</c:v>
                </c:pt>
                <c:pt idx="22">
                  <c:v>0</c:v>
                </c:pt>
                <c:pt idx="23">
                  <c:v>4</c:v>
                </c:pt>
                <c:pt idx="24">
                  <c:v>3</c:v>
                </c:pt>
                <c:pt idx="25">
                  <c:v>8</c:v>
                </c:pt>
                <c:pt idx="26">
                  <c:v>2</c:v>
                </c:pt>
                <c:pt idx="27">
                  <c:v>5</c:v>
                </c:pt>
                <c:pt idx="28">
                  <c:v>3</c:v>
                </c:pt>
                <c:pt idx="29">
                  <c:v>8</c:v>
                </c:pt>
                <c:pt idx="30">
                  <c:v>3</c:v>
                </c:pt>
                <c:pt idx="31">
                  <c:v>1</c:v>
                </c:pt>
                <c:pt idx="32">
                  <c:v>9</c:v>
                </c:pt>
                <c:pt idx="33">
                  <c:v>1</c:v>
                </c:pt>
                <c:pt idx="34">
                  <c:v>1</c:v>
                </c:pt>
                <c:pt idx="35">
                  <c:v>1</c:v>
                </c:pt>
                <c:pt idx="36">
                  <c:v>1</c:v>
                </c:pt>
                <c:pt idx="37">
                  <c:v>1</c:v>
                </c:pt>
                <c:pt idx="38">
                  <c:v>2</c:v>
                </c:pt>
                <c:pt idx="39">
                  <c:v>3</c:v>
                </c:pt>
                <c:pt idx="40">
                  <c:v>2</c:v>
                </c:pt>
              </c:numCache>
            </c:numRef>
          </c:val>
        </c:ser>
        <c:dLbls>
          <c:showLegendKey val="0"/>
          <c:showVal val="0"/>
          <c:showCatName val="0"/>
          <c:showSerName val="0"/>
          <c:showPercent val="0"/>
          <c:showBubbleSize val="0"/>
        </c:dLbls>
        <c:gapWidth val="150"/>
        <c:axId val="43270144"/>
        <c:axId val="43271680"/>
      </c:barChart>
      <c:catAx>
        <c:axId val="43270144"/>
        <c:scaling>
          <c:orientation val="minMax"/>
        </c:scaling>
        <c:delete val="0"/>
        <c:axPos val="b"/>
        <c:majorTickMark val="out"/>
        <c:minorTickMark val="none"/>
        <c:tickLblPos val="nextTo"/>
        <c:crossAx val="43271680"/>
        <c:crosses val="autoZero"/>
        <c:auto val="1"/>
        <c:lblAlgn val="ctr"/>
        <c:lblOffset val="100"/>
        <c:noMultiLvlLbl val="0"/>
      </c:catAx>
      <c:valAx>
        <c:axId val="43271680"/>
        <c:scaling>
          <c:orientation val="minMax"/>
        </c:scaling>
        <c:delete val="0"/>
        <c:axPos val="l"/>
        <c:majorGridlines/>
        <c:numFmt formatCode="General" sourceLinked="1"/>
        <c:majorTickMark val="out"/>
        <c:minorTickMark val="none"/>
        <c:tickLblPos val="nextTo"/>
        <c:crossAx val="43270144"/>
        <c:crosses val="autoZero"/>
        <c:crossBetween val="between"/>
      </c:valAx>
    </c:plotArea>
    <c:plotVisOnly val="1"/>
    <c:dispBlanksAs val="gap"/>
    <c:showDLblsOverMax val="0"/>
  </c:chart>
  <c:spPr>
    <a:ln cap="rnd">
      <a:solidFill>
        <a:schemeClr val="accent3">
          <a:lumMod val="75000"/>
          <a:alpha val="83000"/>
        </a:schemeClr>
      </a:solidFill>
    </a:ln>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9E278350-A0F1-4B13-B7F3-67A7A988BAB8}" type="datetimeFigureOut">
              <a:rPr lang="en-US"/>
              <a:pPr>
                <a:defRPr/>
              </a:pPr>
              <a:t>8/11/2012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50B1E96E-7F14-476B-A0E3-21BE687E2119}" type="slidenum">
              <a:rPr lang="en-US"/>
              <a:pPr>
                <a:defRPr/>
              </a:pPr>
              <a:t>‹#›</a:t>
            </a:fld>
            <a:endParaRPr lang="en-US"/>
          </a:p>
        </p:txBody>
      </p:sp>
    </p:spTree>
    <p:extLst>
      <p:ext uri="{BB962C8B-B14F-4D97-AF65-F5344CB8AC3E}">
        <p14:creationId xmlns:p14="http://schemas.microsoft.com/office/powerpoint/2010/main" val="705500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TextEdit="1"/>
          </p:cNvSpPr>
          <p:nvPr>
            <p:ph type="sldImg"/>
          </p:nvPr>
        </p:nvSpPr>
        <p:spPr bwMode="auto">
          <a:noFill/>
          <a:ln>
            <a:solidFill>
              <a:srgbClr val="000000"/>
            </a:solidFill>
            <a:miter lim="800000"/>
            <a:headEnd/>
            <a:tailEnd/>
          </a:ln>
        </p:spPr>
      </p:sp>
      <p:sp>
        <p:nvSpPr>
          <p:cNvPr id="46083" name="Rectangle 3"/>
          <p:cNvSpPr>
            <a:spLocks noGrp="1"/>
          </p:cNvSpPr>
          <p:nvPr>
            <p:ph type="body" idx="1"/>
          </p:nvPr>
        </p:nvSpPr>
        <p:spPr bwMode="auto">
          <a:noFill/>
        </p:spPr>
        <p:txBody>
          <a:bodyPr wrap="square" numCol="1" anchor="t" anchorCtr="0" compatLnSpc="1">
            <a:prstTxWarp prst="textNoShape">
              <a:avLst/>
            </a:prstTxWarp>
          </a:bodyPr>
          <a:lstStyle/>
          <a:p>
            <a:r>
              <a:rPr lang="en-US" smtClean="0"/>
              <a:t>So we’re looking at how Pollinators are valuable to our community here in Southeastern Arizona, and I’m going to focus in on three main factors, which are civic agriculture, eco-tourism, and horizontal ties.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Rot="1" noChangeAspect="1" noTextEdit="1"/>
          </p:cNvSpPr>
          <p:nvPr>
            <p:ph type="sldImg"/>
          </p:nvPr>
        </p:nvSpPr>
        <p:spPr bwMode="auto">
          <a:noFill/>
          <a:ln>
            <a:solidFill>
              <a:srgbClr val="000000"/>
            </a:solidFill>
            <a:miter lim="800000"/>
            <a:headEnd/>
            <a:tailEnd/>
          </a:ln>
        </p:spPr>
      </p:sp>
      <p:sp>
        <p:nvSpPr>
          <p:cNvPr id="34818"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lnSpc>
                <a:spcPct val="90000"/>
              </a:lnSpc>
            </a:pPr>
            <a:r>
              <a:rPr lang="en-US" smtClean="0"/>
              <a:t>We can look at the effects of the loss of pollinators as a greater indicator of their value. When businesses were asked if they would be negatively affected by the significant decrease or disappearance of certain pollinators, </a:t>
            </a:r>
          </a:p>
          <a:p>
            <a:pPr eaLnBrk="1" hangingPunct="1">
              <a:lnSpc>
                <a:spcPct val="90000"/>
              </a:lnSpc>
            </a:pPr>
            <a:endParaRPr lang="en-US" smtClean="0"/>
          </a:p>
          <a:p>
            <a:pPr eaLnBrk="1" hangingPunct="1">
              <a:lnSpc>
                <a:spcPct val="90000"/>
              </a:lnSpc>
            </a:pPr>
            <a:r>
              <a:rPr lang="en-US" smtClean="0"/>
              <a:t>HUMM ORIGINAL IMPORTANCE – 69%, and 12% increase</a:t>
            </a:r>
          </a:p>
          <a:p>
            <a:pPr eaLnBrk="1" hangingPunct="1">
              <a:lnSpc>
                <a:spcPct val="90000"/>
              </a:lnSpc>
            </a:pPr>
            <a:r>
              <a:rPr lang="en-US" smtClean="0"/>
              <a:t>BUTTER ORIGINAL IMPORTANCE – 64%, a 9% increase</a:t>
            </a:r>
          </a:p>
          <a:p>
            <a:pPr eaLnBrk="1" hangingPunct="1">
              <a:lnSpc>
                <a:spcPct val="90000"/>
              </a:lnSpc>
            </a:pPr>
            <a:r>
              <a:rPr lang="en-US" smtClean="0"/>
              <a:t>NAT BEE – 46%, 6% increase</a:t>
            </a:r>
          </a:p>
          <a:p>
            <a:pPr eaLnBrk="1" hangingPunct="1">
              <a:lnSpc>
                <a:spcPct val="90000"/>
              </a:lnSpc>
            </a:pPr>
            <a:r>
              <a:rPr lang="en-US" smtClean="0"/>
              <a:t>HON BEE – 39%, 13% increase</a:t>
            </a:r>
          </a:p>
          <a:p>
            <a:pPr eaLnBrk="1" hangingPunct="1">
              <a:lnSpc>
                <a:spcPct val="90000"/>
              </a:lnSpc>
            </a:pPr>
            <a:r>
              <a:rPr lang="en-US" smtClean="0"/>
              <a:t>BATS – 36%, 16% increase</a:t>
            </a:r>
          </a:p>
          <a:p>
            <a:pPr eaLnBrk="1" hangingPunct="1">
              <a:lnSpc>
                <a:spcPct val="90000"/>
              </a:lnSpc>
            </a:pPr>
            <a:r>
              <a:rPr lang="en-US" smtClean="0"/>
              <a:t>Doves- 36%, 6% increase</a:t>
            </a:r>
          </a:p>
          <a:p>
            <a:pPr eaLnBrk="1" hangingPunct="1">
              <a:lnSpc>
                <a:spcPct val="90000"/>
              </a:lnSpc>
            </a:pPr>
            <a:r>
              <a:rPr lang="en-US" smtClean="0"/>
              <a:t>ALL pollinator species were valued higher in regards to their importance to a business when their loss was considered as opposed to their current benefits. People recognize more clearly the value of a service (particularly an ecological one) only when it is taken away. We need to get them to recognize the value of pollinators to their business sooner, otherwise they won’t realize how important they are until too late. </a:t>
            </a:r>
          </a:p>
          <a:p>
            <a:pPr eaLnBrk="1" hangingPunct="1">
              <a:lnSpc>
                <a:spcPct val="90000"/>
              </a:lnSpc>
            </a:pPr>
            <a:endParaRPr lang="en-US" smtClean="0"/>
          </a:p>
          <a:p>
            <a:pPr eaLnBrk="1" hangingPunct="1">
              <a:lnSpc>
                <a:spcPct val="90000"/>
              </a:lnSpc>
            </a:pPr>
            <a:r>
              <a:rPr lang="en-US" smtClean="0"/>
              <a:t>Interestingly, nearly 100% of respondents said their personal lives would be negatively affected by the loss of every pollinator except doves (85%) (all others were 95% or above). It seems that intrinsic value, then, is more clear than economic value. We need to make people aware of the economic value of pollinators. </a:t>
            </a:r>
          </a:p>
          <a:p>
            <a:pPr eaLnBrk="1" hangingPunct="1">
              <a:lnSpc>
                <a:spcPct val="90000"/>
              </a:lnSpc>
            </a:pPr>
            <a:endParaRPr lang="en-US" smtClean="0"/>
          </a:p>
          <a:p>
            <a:pPr eaLnBrk="1" hangingPunct="1">
              <a:lnSpc>
                <a:spcPct val="90000"/>
              </a:lnSpc>
            </a:pPr>
            <a:r>
              <a:rPr lang="en-US" smtClean="0"/>
              <a:t>So two goals: CURRENT and ECONOMIC value of pollinators</a:t>
            </a:r>
          </a:p>
          <a:p>
            <a:pPr eaLnBrk="1" hangingPunct="1">
              <a:lnSpc>
                <a:spcPct val="90000"/>
              </a:lnSpc>
            </a:pPr>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r>
              <a:rPr lang="en-US" smtClean="0"/>
              <a:t>Additionally, aside from the awareness of business regarding the value of pollinators, several businesses that we interviewed mentioned the lack of awareness from their customers about pollinators as a main issue, as well as lacking knowledge of whether or not their customers were interested. So these are some areas of awareness that need some further study.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Rot="1" noChangeAspect="1" noTextEdit="1"/>
          </p:cNvSpPr>
          <p:nvPr>
            <p:ph type="sldImg"/>
          </p:nvPr>
        </p:nvSpPr>
        <p:spPr bwMode="auto">
          <a:noFill/>
          <a:ln>
            <a:solidFill>
              <a:srgbClr val="000000"/>
            </a:solidFill>
            <a:miter lim="800000"/>
            <a:headEnd/>
            <a:tailEnd/>
          </a:ln>
        </p:spPr>
      </p:sp>
      <p:sp>
        <p:nvSpPr>
          <p:cNvPr id="36866"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Which is fantastic, but as we already saw awareness about pollinators could really be increased and bump this number up even further. </a:t>
            </a:r>
          </a:p>
          <a:p>
            <a:pPr eaLnBrk="1" hangingPunct="1"/>
            <a:endParaRPr lang="en-US" smtClean="0"/>
          </a:p>
          <a:p>
            <a:pPr eaLnBrk="1" hangingPunct="1"/>
            <a:r>
              <a:rPr lang="en-US" smtClean="0"/>
              <a:t>Additionally, 64% of respondents said educating customers would be useful, 68% agreed with the installation of pollinator gardens as attracting eco-tourists, 71% were in favor of supporting non-profits that worked with hummingbirds, and 79% wanted informational booths at local events such as fairs and farmers markets.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TextEdit="1"/>
          </p:cNvSpPr>
          <p:nvPr>
            <p:ph type="sldImg"/>
          </p:nvPr>
        </p:nvSpPr>
        <p:spPr bwMode="auto">
          <a:noFill/>
          <a:ln>
            <a:solidFill>
              <a:srgbClr val="000000"/>
            </a:solidFill>
            <a:miter lim="800000"/>
            <a:headEnd/>
            <a:tailEnd/>
          </a:ln>
        </p:spPr>
      </p:sp>
      <p:sp>
        <p:nvSpPr>
          <p:cNvPr id="54275" name="Rectangle 3"/>
          <p:cNvSpPr>
            <a:spLocks noGrp="1"/>
          </p:cNvSpPr>
          <p:nvPr>
            <p:ph type="body" idx="1"/>
          </p:nvPr>
        </p:nvSpPr>
        <p:spPr bwMode="auto">
          <a:noFill/>
        </p:spPr>
        <p:txBody>
          <a:bodyPr wrap="square" numCol="1" anchor="t" anchorCtr="0" compatLnSpc="1">
            <a:prstTxWarp prst="textNoShape">
              <a:avLst/>
            </a:prstTxWarp>
          </a:bodyPr>
          <a:lstStyle/>
          <a:p>
            <a:r>
              <a:rPr lang="en-US" smtClean="0"/>
              <a:t>Even if it didn’t directly help their business, several expressed interest in preserving and increasing pollinator habitat for personal, ecological, and community benefit. A lot of business owners moved here for the beautiful nature and landscape, and over 95% said that their lives would be negatively affected by the loss of hummingbirds, bats, bees, and butterflies. So there’s a personal recognition of the value of pollinators even beyond business value. </a:t>
            </a:r>
          </a:p>
          <a:p>
            <a:endParaRPr lang="en-US" smtClean="0"/>
          </a:p>
          <a:p>
            <a:r>
              <a:rPr lang="en-US" smtClean="0"/>
              <a:t>So we can help local businesses by regenerating pollinator habitat in the landscape and attracting more pollinators and thus more tourists who are interested either in them or in the beautiful ecosystem they support.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Rot="1" noChangeAspect="1" noTextEdit="1"/>
          </p:cNvSpPr>
          <p:nvPr>
            <p:ph type="sldImg"/>
          </p:nvPr>
        </p:nvSpPr>
        <p:spPr bwMode="auto">
          <a:noFill/>
          <a:ln>
            <a:solidFill>
              <a:srgbClr val="000000"/>
            </a:solidFill>
            <a:miter lim="800000"/>
            <a:headEnd/>
            <a:tailEnd/>
          </a:ln>
        </p:spPr>
      </p:sp>
      <p:sp>
        <p:nvSpPr>
          <p:cNvPr id="39938"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Businesses, especially small ones like the ones here, are very busy. They may not have a lot of time or excess income available to support pollinator restoration. In fact the tough economy was often cited as a reason for not donating – with the caveat that they would be willing to in the future. However, they are happy to help educate customers if provided with the materials. Basically, we need to identify low-cost, low-commitment, low-labor ways that businesses can participate.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TextEdit="1"/>
          </p:cNvSpPr>
          <p:nvPr>
            <p:ph type="sldImg"/>
          </p:nvPr>
        </p:nvSpPr>
        <p:spPr bwMode="auto">
          <a:noFill/>
          <a:ln>
            <a:solidFill>
              <a:srgbClr val="000000"/>
            </a:solidFill>
            <a:miter lim="800000"/>
            <a:headEnd/>
            <a:tailEnd/>
          </a:ln>
        </p:spPr>
      </p:sp>
      <p:sp>
        <p:nvSpPr>
          <p:cNvPr id="52227" name="Rectangle 3"/>
          <p:cNvSpPr>
            <a:spLocks noGrp="1"/>
          </p:cNvSpPr>
          <p:nvPr>
            <p:ph type="body" idx="1"/>
          </p:nvPr>
        </p:nvSpPr>
        <p:spPr bwMode="auto">
          <a:noFill/>
        </p:spPr>
        <p:txBody>
          <a:bodyPr wrap="square" numCol="1" anchor="t" anchorCtr="0" compatLnSpc="1">
            <a:prstTxWarp prst="textNoShape">
              <a:avLst/>
            </a:prstTxWarp>
          </a:bodyPr>
          <a:lstStyle/>
          <a:p>
            <a:r>
              <a:rPr lang="en-US" smtClean="0"/>
              <a:t>That supports civic agriculture, eco-tourism, and horizontal ties within the community. </a:t>
            </a:r>
          </a:p>
          <a:p>
            <a:endParaRPr lang="en-US" smtClean="0"/>
          </a:p>
          <a:p>
            <a:r>
              <a:rPr lang="en-US" smtClean="0"/>
              <a:t>And by working together we can increase the natural capital of the region by supporting and properly valuing our unique and diverse set of local pollinators.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WHAT IS IT?</a:t>
            </a:r>
          </a:p>
          <a:p>
            <a:pPr eaLnBrk="1" hangingPunct="1">
              <a:spcBef>
                <a:spcPct val="0"/>
              </a:spcBef>
            </a:pPr>
            <a:endParaRPr lang="en-US" smtClean="0"/>
          </a:p>
          <a:p>
            <a:pPr marL="0" lvl="1" eaLnBrk="1" hangingPunct="1">
              <a:spcBef>
                <a:spcPct val="0"/>
              </a:spcBef>
            </a:pPr>
            <a:r>
              <a:rPr lang="en-US" smtClean="0"/>
              <a:t>Citizenship and Environmentalism through ties to place and physical engagement with that place – recognizing and participating in local agriculture. Support of small farms and indigenous food sources as well as methods of production. </a:t>
            </a:r>
          </a:p>
          <a:p>
            <a:pPr eaLnBrk="1" hangingPunct="1">
              <a:spcBef>
                <a:spcPct val="0"/>
              </a:spcBef>
            </a:pPr>
            <a:endParaRPr lang="en-US" smtClean="0"/>
          </a:p>
          <a:p>
            <a:pPr eaLnBrk="1" hangingPunct="1">
              <a:spcBef>
                <a:spcPct val="0"/>
              </a:spcBef>
            </a:pPr>
            <a:r>
              <a:rPr lang="en-US" smtClean="0"/>
              <a:t>Good for the Community</a:t>
            </a:r>
          </a:p>
          <a:p>
            <a:pPr eaLnBrk="1" hangingPunct="1">
              <a:spcBef>
                <a:spcPct val="0"/>
              </a:spcBef>
            </a:pPr>
            <a:endParaRPr lang="en-US" smtClean="0"/>
          </a:p>
          <a:p>
            <a:pPr marL="0" lvl="1" eaLnBrk="1" hangingPunct="1">
              <a:spcBef>
                <a:spcPct val="0"/>
              </a:spcBef>
            </a:pPr>
            <a:r>
              <a:rPr lang="en-US" smtClean="0"/>
              <a:t>Tolbert, Lyson, and Irwin (1998) Small farms INCREASE equality of wealth distribution and decrease local poverty rates</a:t>
            </a:r>
          </a:p>
          <a:p>
            <a:pPr marL="0" lvl="1" eaLnBrk="1" hangingPunct="1">
              <a:spcBef>
                <a:spcPct val="0"/>
              </a:spcBef>
            </a:pPr>
            <a:endParaRPr lang="en-US" smtClean="0"/>
          </a:p>
          <a:p>
            <a:pPr marL="0" lvl="1" eaLnBrk="1" hangingPunct="1">
              <a:spcBef>
                <a:spcPct val="0"/>
              </a:spcBef>
            </a:pPr>
            <a:r>
              <a:rPr lang="en-US" smtClean="0"/>
              <a:t>Distinct Ecology</a:t>
            </a:r>
          </a:p>
          <a:p>
            <a:pPr marL="0" lvl="1" eaLnBrk="1" hangingPunct="1">
              <a:spcBef>
                <a:spcPct val="0"/>
              </a:spcBef>
            </a:pPr>
            <a:endParaRPr lang="en-US" smtClean="0"/>
          </a:p>
          <a:p>
            <a:pPr marL="0" lvl="1" eaLnBrk="1" hangingPunct="1">
              <a:spcBef>
                <a:spcPct val="0"/>
              </a:spcBef>
            </a:pPr>
            <a:r>
              <a:rPr lang="en-US" smtClean="0"/>
              <a:t>When citizens identify with place, this is MY community and it’s special because of factor X ( in this case pollinators) , they support that place more strongly via buying locally, being good citizens, volunteering, etc. </a:t>
            </a:r>
          </a:p>
          <a:p>
            <a:pPr marL="0" lvl="1" eaLnBrk="1" hangingPunct="1">
              <a:spcBef>
                <a:spcPct val="0"/>
              </a:spcBef>
            </a:pPr>
            <a:endParaRPr lang="en-US" smtClean="0"/>
          </a:p>
          <a:p>
            <a:pPr marL="0" lvl="1" eaLnBrk="1" hangingPunct="1">
              <a:spcBef>
                <a:spcPct val="0"/>
              </a:spcBef>
            </a:pPr>
            <a:r>
              <a:rPr lang="en-US" smtClean="0"/>
              <a:t>Additionally, Morandin and Winston (2006) found that leaving 30% of farmland uncultivated actually maximized production for canola farmers by creating natural habitat around the field for wild pollinators. </a:t>
            </a:r>
          </a:p>
          <a:p>
            <a:pPr marL="0" lvl="1" eaLnBrk="1" hangingPunct="1">
              <a:spcBef>
                <a:spcPct val="0"/>
              </a:spcBef>
            </a:pPr>
            <a:endParaRPr lang="en-US" smtClean="0"/>
          </a:p>
          <a:p>
            <a:pPr marL="0" lvl="1" eaLnBrk="1" hangingPunct="1">
              <a:spcBef>
                <a:spcPct val="0"/>
              </a:spcBef>
            </a:pPr>
            <a:r>
              <a:rPr lang="en-US" smtClean="0"/>
              <a:t>SO, pollinators support small farms (small scale, organic, wild pollinators reduce cost, maximize profit), which help equalize wealth distribution and reduce poverty, as well as creating an awareness of ‘place’ that encourages citizens to support local endeavors such as small farms. So it’s an increasingly positive cycle. </a:t>
            </a:r>
          </a:p>
          <a:p>
            <a:pPr eaLnBrk="1" hangingPunct="1">
              <a:spcBef>
                <a:spcPct val="0"/>
              </a:spcBef>
            </a:pPr>
            <a:endParaRPr lang="en-US" smtClean="0"/>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B6E3E35-ECC2-49CB-8BA0-C64FB430B06F}" type="slidenum">
              <a:rPr lang="en-US"/>
              <a:pPr fontAlgn="base">
                <a:spcBef>
                  <a:spcPct val="0"/>
                </a:spcBef>
                <a:spcAft>
                  <a:spcPct val="0"/>
                </a:spcAft>
                <a:defRPr/>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Brings in outside money to the community. </a:t>
            </a:r>
          </a:p>
          <a:p>
            <a:pPr eaLnBrk="1" hangingPunct="1">
              <a:spcBef>
                <a:spcPct val="0"/>
              </a:spcBef>
            </a:pPr>
            <a:endParaRPr lang="en-US" smtClean="0"/>
          </a:p>
          <a:p>
            <a:pPr eaLnBrk="1" hangingPunct="1">
              <a:spcBef>
                <a:spcPct val="0"/>
              </a:spcBef>
            </a:pPr>
            <a:r>
              <a:rPr lang="en-US" smtClean="0"/>
              <a:t>Birding study done in 1995 (?)</a:t>
            </a:r>
          </a:p>
          <a:p>
            <a:pPr eaLnBrk="1" hangingPunct="1">
              <a:spcBef>
                <a:spcPct val="0"/>
              </a:spcBef>
            </a:pPr>
            <a:endParaRPr lang="en-US" smtClean="0"/>
          </a:p>
          <a:p>
            <a:pPr eaLnBrk="1" hangingPunct="1">
              <a:spcBef>
                <a:spcPct val="0"/>
              </a:spcBef>
            </a:pPr>
            <a:r>
              <a:rPr lang="en-US" smtClean="0"/>
              <a:t>Also supports the community by giving incentive to preserve those resources, such as pollinators and their habitat, that make a place DISTINCT, and this distinctness is what ties people to the community, makes them say ‘I live somewhere special. I am a part of something special and I am going to support and protect it’. </a:t>
            </a:r>
          </a:p>
          <a:p>
            <a:pPr eaLnBrk="1" hangingPunct="1">
              <a:spcBef>
                <a:spcPct val="0"/>
              </a:spcBef>
            </a:pPr>
            <a:endParaRPr lang="en-US" smtClean="0"/>
          </a:p>
          <a:p>
            <a:pPr eaLnBrk="1" hangingPunct="1">
              <a:spcBef>
                <a:spcPct val="0"/>
              </a:spcBef>
            </a:pPr>
            <a:r>
              <a:rPr lang="en-US" smtClean="0"/>
              <a:t>On average ‘nature visitors’ spend $13 more per person per day than ‘non-nature’ visitors</a:t>
            </a:r>
          </a:p>
          <a:p>
            <a:pPr eaLnBrk="1" hangingPunct="1">
              <a:spcBef>
                <a:spcPct val="0"/>
              </a:spcBef>
            </a:pPr>
            <a:endParaRPr lang="en-US" smtClean="0"/>
          </a:p>
          <a:p>
            <a:pPr eaLnBrk="1" hangingPunct="1">
              <a:spcBef>
                <a:spcPct val="0"/>
              </a:spcBef>
            </a:pPr>
            <a:r>
              <a:rPr lang="en-US" smtClean="0"/>
              <a:t>Capture most revenue – LODGING NEAR BY, encourage visiting multiple sites. Therefore, businesses must be informed, be able to provide such information</a:t>
            </a:r>
          </a:p>
          <a:p>
            <a:pPr eaLnBrk="1" hangingPunct="1">
              <a:spcBef>
                <a:spcPct val="0"/>
              </a:spcBef>
            </a:pPr>
            <a:endParaRPr lang="en-US" smtClean="0"/>
          </a:p>
          <a:p>
            <a:pPr eaLnBrk="1" hangingPunct="1">
              <a:spcBef>
                <a:spcPct val="0"/>
              </a:spcBef>
            </a:pPr>
            <a:r>
              <a:rPr lang="en-US" smtClean="0"/>
              <a:t>The Rosemont mine would, as proposed, create a lot of traffic on 83, as well as destroy a lot of natural habitat and scenic views. There are also issues with water supply. Many business owners are concerned about these aspects driving away tourists, and most of them see the mine as a temporary fix; it provides some local jobs but a lot of the money is still going to Canada, and after the mine leaves in 20 to 30 years all that benefit is gone and we’re left with a degraded natural landscape. </a:t>
            </a:r>
          </a:p>
        </p:txBody>
      </p:sp>
      <p:sp>
        <p:nvSpPr>
          <p:cNvPr id="194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922CEBC-9FF3-47B3-96F7-20A9151BCE7F}" type="slidenum">
              <a:rPr lang="en-US"/>
              <a:pPr fontAlgn="base">
                <a:spcBef>
                  <a:spcPct val="0"/>
                </a:spcBef>
                <a:spcAft>
                  <a:spcPct val="0"/>
                </a:spcAft>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So just to quickly demonstrate how prevalent the birding aspect of ecotourism is just in Patagonia even, here’s a graph of the number of visitors to the Paton House and where they’re from. Over 11 days there were 200 recorded visitors from 27 states and 6 countries. </a:t>
            </a:r>
          </a:p>
        </p:txBody>
      </p:sp>
      <p:sp>
        <p:nvSpPr>
          <p:cNvPr id="2150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DED0BAE-EA62-498A-BC31-C10D70748558}" type="slidenum">
              <a:rPr lang="en-US"/>
              <a:pPr fontAlgn="base">
                <a:spcBef>
                  <a:spcPct val="0"/>
                </a:spcBef>
                <a:spcAft>
                  <a:spcPct val="0"/>
                </a:spcAft>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200 recorded visitors in 6 weeks (not as accessible, possibly some data collection error based on the available log book). 14 locations in Arizona, 18 different states, 10 different countries.</a:t>
            </a:r>
          </a:p>
          <a:p>
            <a:pPr eaLnBrk="1" hangingPunct="1">
              <a:spcBef>
                <a:spcPct val="0"/>
              </a:spcBef>
            </a:pPr>
            <a:endParaRPr lang="en-US" smtClean="0"/>
          </a:p>
          <a:p>
            <a:pPr eaLnBrk="1" hangingPunct="1">
              <a:spcBef>
                <a:spcPct val="0"/>
              </a:spcBef>
            </a:pPr>
            <a:r>
              <a:rPr lang="en-US" smtClean="0"/>
              <a:t>Obviously we’ve got a lot of birding tourism going on in the area, but are we harnessing all of the benefits?</a:t>
            </a:r>
          </a:p>
        </p:txBody>
      </p:sp>
      <p:sp>
        <p:nvSpPr>
          <p:cNvPr id="2355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1ED88BF-B98A-48BB-A367-F738CB463302}" type="slidenum">
              <a:rPr lang="en-US"/>
              <a:pPr fontAlgn="base">
                <a:spcBef>
                  <a:spcPct val="0"/>
                </a:spcBef>
                <a:spcAft>
                  <a:spcPct val="0"/>
                </a:spcAft>
                <a:defRPr/>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If you don’t know your neighbors, or your local businesses, if you don’t care about their success, then you may as well just shop at a big box store. It’s probably cheaper. BUT it removes revenue from the local community and decreases the quality of life in the community because the local businesses that make it unique aren’t thriving. </a:t>
            </a:r>
          </a:p>
          <a:p>
            <a:pPr eaLnBrk="1" hangingPunct="1">
              <a:spcBef>
                <a:spcPct val="0"/>
              </a:spcBef>
            </a:pPr>
            <a:endParaRPr lang="en-US" smtClean="0"/>
          </a:p>
          <a:p>
            <a:pPr eaLnBrk="1" hangingPunct="1">
              <a:spcBef>
                <a:spcPct val="0"/>
              </a:spcBef>
            </a:pPr>
            <a:endParaRPr lang="en-US" smtClean="0"/>
          </a:p>
          <a:p>
            <a:pPr eaLnBrk="1" hangingPunct="1">
              <a:spcBef>
                <a:spcPct val="0"/>
              </a:spcBef>
            </a:pPr>
            <a:r>
              <a:rPr lang="en-US" smtClean="0"/>
              <a:t>Putnam argues that horizontal ties are the most important factor in creating community wholeness and trust. Horizontal ties are common interests, goal, ideals, etc,. That stretch across diverse groups of people and businesses and help to TIE everyone together with a common purpose. They help the community work together with a common resource and purpose, making the economy and local civic culture stronger. </a:t>
            </a:r>
          </a:p>
          <a:p>
            <a:pPr eaLnBrk="1" hangingPunct="1">
              <a:spcBef>
                <a:spcPct val="0"/>
              </a:spcBef>
            </a:pPr>
            <a:endParaRPr lang="en-US" smtClean="0"/>
          </a:p>
          <a:p>
            <a:pPr eaLnBrk="1" hangingPunct="1">
              <a:spcBef>
                <a:spcPct val="0"/>
              </a:spcBef>
            </a:pPr>
            <a:r>
              <a:rPr lang="en-US" smtClean="0"/>
              <a:t>Pollinators are a great horizontal tie in Southeastern Arizona; we have an amazing diversity particularly of hummingbirds. They are integral to many diverse businesses, such as farms, tourist shops and lodging, art galleries, and general nature tourism. </a:t>
            </a:r>
          </a:p>
          <a:p>
            <a:pPr eaLnBrk="1" hangingPunct="1">
              <a:spcBef>
                <a:spcPct val="0"/>
              </a:spcBef>
            </a:pPr>
            <a:endParaRPr lang="en-US" smtClean="0"/>
          </a:p>
          <a:p>
            <a:pPr eaLnBrk="1" hangingPunct="1">
              <a:spcBef>
                <a:spcPct val="0"/>
              </a:spcBef>
            </a:pPr>
            <a:r>
              <a:rPr lang="en-US" smtClean="0"/>
              <a:t>Pollinators create connectivity in Southern Arizona – they are our unique resource and our common tie. </a:t>
            </a:r>
          </a:p>
        </p:txBody>
      </p:sp>
      <p:sp>
        <p:nvSpPr>
          <p:cNvPr id="2560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6D130F2-8E06-4602-8071-B0DA882D5185}" type="slidenum">
              <a:rPr lang="en-US"/>
              <a:pPr fontAlgn="base">
                <a:spcBef>
                  <a:spcPct val="0"/>
                </a:spcBef>
                <a:spcAft>
                  <a:spcPct val="0"/>
                </a:spcAft>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These questions will help us determine a baseline of how the community, and businesses in particular, value pollinators. We can observe WHY the pollinators are valued (as use-value or as asthetic? SHOULD BE BOTH), how current businesses take advantage of our local resource, and how they are willing to support pollinators in the future. </a:t>
            </a:r>
          </a:p>
          <a:p>
            <a:pPr eaLnBrk="1" hangingPunct="1">
              <a:spcBef>
                <a:spcPct val="0"/>
              </a:spcBef>
            </a:pPr>
            <a:endParaRPr lang="en-US" smtClean="0"/>
          </a:p>
          <a:p>
            <a:pPr eaLnBrk="1" hangingPunct="1">
              <a:spcBef>
                <a:spcPct val="0"/>
              </a:spcBef>
            </a:pPr>
            <a:r>
              <a:rPr lang="en-US" smtClean="0"/>
              <a:t>Then, using this baseline, we can see whether different types of businesses are taking full advantage of our unique local resource. Do they see pollinators for al they are worth (i.e. pollination, eco-tourism, etc.), do cater specifically to customers interested in pollinators? Do we already have horizontal ties in place? What are they willing to do to help increase pollinator-related enterprise in the community?</a:t>
            </a:r>
          </a:p>
        </p:txBody>
      </p:sp>
      <p:sp>
        <p:nvSpPr>
          <p:cNvPr id="2867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288EBBE-E1F4-4C21-B13E-1050A3D2CC99}" type="slidenum">
              <a:rPr lang="en-US"/>
              <a:pPr fontAlgn="base">
                <a:spcBef>
                  <a:spcPct val="0"/>
                </a:spcBef>
                <a:spcAft>
                  <a:spcPct val="0"/>
                </a:spcAft>
                <a:defRPr/>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TextEdit="1"/>
          </p:cNvSpPr>
          <p:nvPr>
            <p:ph type="sldImg"/>
          </p:nvPr>
        </p:nvSpPr>
        <p:spPr bwMode="auto">
          <a:noFill/>
          <a:ln>
            <a:solidFill>
              <a:srgbClr val="000000"/>
            </a:solidFill>
            <a:miter lim="800000"/>
            <a:headEnd/>
            <a:tailEnd/>
          </a:ln>
        </p:spPr>
      </p:sp>
      <p:sp>
        <p:nvSpPr>
          <p:cNvPr id="47107" name="Rectangle 3"/>
          <p:cNvSpPr>
            <a:spLocks noGrp="1"/>
          </p:cNvSpPr>
          <p:nvPr>
            <p:ph type="body" idx="1"/>
          </p:nvPr>
        </p:nvSpPr>
        <p:spPr bwMode="auto">
          <a:noFill/>
        </p:spPr>
        <p:txBody>
          <a:bodyPr wrap="square" numCol="1" anchor="t" anchorCtr="0" compatLnSpc="1">
            <a:prstTxWarp prst="textNoShape">
              <a:avLst/>
            </a:prstTxWarp>
          </a:bodyPr>
          <a:lstStyle/>
          <a:p>
            <a:r>
              <a:rPr lang="en-US" smtClean="0"/>
              <a:t>So we have to take into account that the majority of these responses are coming from small, local businesses that are closely tied to the community and it’s success.</a:t>
            </a:r>
          </a:p>
          <a:p>
            <a:endParaRPr lang="en-US" smtClean="0"/>
          </a:p>
          <a:p>
            <a:r>
              <a:rPr lang="en-US" smtClean="0"/>
              <a:t>75% of respondents were small local businesses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TextEdit="1"/>
          </p:cNvSpPr>
          <p:nvPr>
            <p:ph type="sldImg"/>
          </p:nvPr>
        </p:nvSpPr>
        <p:spPr bwMode="auto">
          <a:noFill/>
          <a:ln>
            <a:solidFill>
              <a:srgbClr val="000000"/>
            </a:solidFill>
            <a:miter lim="800000"/>
            <a:headEnd/>
            <a:tailEnd/>
          </a:ln>
        </p:spPr>
      </p:sp>
      <p:sp>
        <p:nvSpPr>
          <p:cNvPr id="48131" name="Rectangle 3"/>
          <p:cNvSpPr>
            <a:spLocks noGrp="1"/>
          </p:cNvSpPr>
          <p:nvPr>
            <p:ph type="body" idx="1"/>
          </p:nvPr>
        </p:nvSpPr>
        <p:spPr bwMode="auto">
          <a:noFill/>
        </p:spPr>
        <p:txBody>
          <a:bodyPr wrap="square" numCol="1" anchor="t" anchorCtr="0" compatLnSpc="1">
            <a:prstTxWarp prst="textNoShape">
              <a:avLst/>
            </a:prstTxWarp>
          </a:bodyPr>
          <a:lstStyle/>
          <a:p>
            <a:r>
              <a:rPr lang="en-US" smtClean="0"/>
              <a:t>So one of the first things we were interested in was the importance of different pollinators to these businesses. </a:t>
            </a:r>
          </a:p>
          <a:p>
            <a:endParaRPr lang="en-US" smtClean="0"/>
          </a:p>
          <a:p>
            <a:r>
              <a:rPr lang="en-US" smtClean="0"/>
              <a:t>All other pollinators (which included native bees, honey bees, bats, and doves)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42"/>
          <p:cNvGrpSpPr>
            <a:grpSpLocks/>
          </p:cNvGrpSpPr>
          <p:nvPr/>
        </p:nvGrpSpPr>
        <p:grpSpPr bwMode="auto">
          <a:xfrm>
            <a:off x="-382588" y="0"/>
            <a:ext cx="9932988" cy="6858000"/>
            <a:chOff x="-382404" y="0"/>
            <a:chExt cx="9932332" cy="6858000"/>
          </a:xfrm>
        </p:grpSpPr>
        <p:grpSp>
          <p:nvGrpSpPr>
            <p:cNvPr id="5" name="Group 44"/>
            <p:cNvGrpSpPr>
              <a:grpSpLocks/>
            </p:cNvGrpSpPr>
            <p:nvPr/>
          </p:nvGrpSpPr>
          <p:grpSpPr bwMode="auto">
            <a:xfrm>
              <a:off x="0" y="0"/>
              <a:ext cx="9144000" cy="6858000"/>
              <a:chOff x="0" y="0"/>
              <a:chExt cx="9144000" cy="6858000"/>
            </a:xfrm>
          </p:grpSpPr>
          <p:grpSp>
            <p:nvGrpSpPr>
              <p:cNvPr id="28" name="Group 4"/>
              <p:cNvGrpSpPr>
                <a:grpSpLocks/>
              </p:cNvGrpSpPr>
              <p:nvPr/>
            </p:nvGrpSpPr>
            <p:grpSpPr bwMode="auto">
              <a:xfrm>
                <a:off x="0" y="0"/>
                <a:ext cx="2514600" cy="6858000"/>
                <a:chOff x="0" y="0"/>
                <a:chExt cx="2514600" cy="6858000"/>
              </a:xfrm>
            </p:grpSpPr>
            <p:sp>
              <p:nvSpPr>
                <p:cNvPr id="40" name="Rectangle 114"/>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1"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2"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29" name="Group 5"/>
              <p:cNvGrpSpPr>
                <a:grpSpLocks/>
              </p:cNvGrpSpPr>
              <p:nvPr/>
            </p:nvGrpSpPr>
            <p:grpSpPr bwMode="auto">
              <a:xfrm>
                <a:off x="422910" y="0"/>
                <a:ext cx="2514600" cy="6858000"/>
                <a:chOff x="0" y="0"/>
                <a:chExt cx="2514600" cy="6858000"/>
              </a:xfrm>
            </p:grpSpPr>
            <p:sp>
              <p:nvSpPr>
                <p:cNvPr id="37" name="Rectangle 84"/>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8" name="Rectangle 85"/>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9" name="Rectangle 113"/>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0" name="Group 9"/>
              <p:cNvGrpSpPr>
                <a:grpSpLocks/>
              </p:cNvGrpSpPr>
              <p:nvPr/>
            </p:nvGrpSpPr>
            <p:grpSpPr bwMode="auto">
              <a:xfrm rot="10800000">
                <a:off x="6629400" y="0"/>
                <a:ext cx="2514600" cy="6858000"/>
                <a:chOff x="0" y="0"/>
                <a:chExt cx="2514600" cy="6858000"/>
              </a:xfrm>
            </p:grpSpPr>
            <p:sp>
              <p:nvSpPr>
                <p:cNvPr id="34" name="Rectangle 77"/>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5" name="Rectangle 78"/>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6" name="Rectangle 80"/>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31" name="Rectangle 74"/>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2" name="Rectangle 75"/>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3" name="Rectangle 76"/>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6" name="Freeform 44"/>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7" name="Freeform 47"/>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8" name="Freeform 48"/>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9" name="Freeform 50"/>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0" name="Freeform 51"/>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1" name="Hexagon 52"/>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Hexagon 53"/>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Hexagon 54"/>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Hexagon 55"/>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Hexagon 56"/>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Freeform 57"/>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Hexagon 58"/>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Hexagon 59"/>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Hexagon 60"/>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 name="Hexagon 61"/>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 name="Hexagon 62"/>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 name="Hexagon 63"/>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Hexagon 64"/>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 name="Hexagon 65"/>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 name="Hexagon 66"/>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 name="Freeform 67"/>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 name="Freeform 68"/>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43" name="Rectangle 45"/>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4" name="Rectangle 46"/>
          <p:cNvSpPr/>
          <p:nvPr/>
        </p:nvSpPr>
        <p:spPr>
          <a:xfrm>
            <a:off x="4649788" y="-22225"/>
            <a:ext cx="3505200" cy="23129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5" name="Rectangle 49"/>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6" name="Rectangle 88"/>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7" name="Date Placeholder 3"/>
          <p:cNvSpPr>
            <a:spLocks noGrp="1"/>
          </p:cNvSpPr>
          <p:nvPr>
            <p:ph type="dt" sz="half" idx="10"/>
          </p:nvPr>
        </p:nvSpPr>
        <p:spPr>
          <a:xfrm>
            <a:off x="4738688" y="1516063"/>
            <a:ext cx="2133600" cy="752475"/>
          </a:xfrm>
        </p:spPr>
        <p:txBody>
          <a:bodyPr anchor="b"/>
          <a:lstStyle>
            <a:lvl1pPr algn="l">
              <a:defRPr sz="2400"/>
            </a:lvl1pPr>
          </a:lstStyle>
          <a:p>
            <a:pPr>
              <a:defRPr/>
            </a:pPr>
            <a:fld id="{F0E29391-9A21-4D01-B608-5A55BE4A2EA6}" type="datetimeFigureOut">
              <a:rPr lang="en-US"/>
              <a:pPr>
                <a:defRPr/>
              </a:pPr>
              <a:t>8/11/2012</a:t>
            </a:fld>
            <a:endParaRPr lang="en-US"/>
          </a:p>
        </p:txBody>
      </p:sp>
      <p:sp>
        <p:nvSpPr>
          <p:cNvPr id="48" name="Footer Placeholder 4"/>
          <p:cNvSpPr>
            <a:spLocks noGrp="1"/>
          </p:cNvSpPr>
          <p:nvPr>
            <p:ph type="ftr" sz="quarter" idx="11"/>
          </p:nvPr>
        </p:nvSpPr>
        <p:spPr>
          <a:xfrm>
            <a:off x="5303838" y="5719763"/>
            <a:ext cx="2830512" cy="365125"/>
          </a:xfrm>
        </p:spPr>
        <p:txBody>
          <a:bodyPr>
            <a:normAutofit/>
          </a:bodyPr>
          <a:lstStyle>
            <a:lvl1pPr>
              <a:defRPr>
                <a:solidFill>
                  <a:schemeClr val="accent1"/>
                </a:solidFill>
              </a:defRPr>
            </a:lvl1pPr>
          </a:lstStyle>
          <a:p>
            <a:pPr>
              <a:defRPr/>
            </a:pPr>
            <a:endParaRPr lang="en-US"/>
          </a:p>
        </p:txBody>
      </p:sp>
      <p:sp>
        <p:nvSpPr>
          <p:cNvPr id="49" name="Slide Number Placeholder 5"/>
          <p:cNvSpPr>
            <a:spLocks noGrp="1"/>
          </p:cNvSpPr>
          <p:nvPr>
            <p:ph type="sldNum" sz="quarter" idx="12"/>
          </p:nvPr>
        </p:nvSpPr>
        <p:spPr>
          <a:xfrm>
            <a:off x="4649788" y="5719763"/>
            <a:ext cx="642937" cy="365125"/>
          </a:xfrm>
        </p:spPr>
        <p:txBody>
          <a:bodyPr/>
          <a:lstStyle>
            <a:lvl1pPr>
              <a:defRPr>
                <a:solidFill>
                  <a:schemeClr val="accent1"/>
                </a:solidFill>
              </a:defRPr>
            </a:lvl1pPr>
          </a:lstStyle>
          <a:p>
            <a:pPr>
              <a:defRPr/>
            </a:pPr>
            <a:fld id="{88FF79BD-8F30-4B1A-AF54-6811D146F3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35C5E24-DAB3-43E9-B7E0-839A66B2564B}" type="datetimeFigureOut">
              <a:rPr lang="en-US"/>
              <a:pPr>
                <a:defRPr/>
              </a:pPr>
              <a:t>8/11/2012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E35054A-6FEC-4154-9426-E279582EC6C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0B9373E-D68F-419D-AF91-4B0C371E6693}" type="datetimeFigureOut">
              <a:rPr lang="en-US"/>
              <a:pPr>
                <a:defRPr/>
              </a:pPr>
              <a:t>8/11/2012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FC06634-D36E-4ED5-8814-EB8F3144AE6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529A078A-50DD-45C8-B16A-CAA02F2C61A5}" type="datetimeFigureOut">
              <a:rPr lang="en-US"/>
              <a:pPr>
                <a:defRPr/>
              </a:pPr>
              <a:t>8/11/2012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D00E495-15A7-426B-A48D-DB326395F27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AA063B3-3F9D-4511-BC34-432A0EDD0CE8}" type="datetimeFigureOut">
              <a:rPr lang="en-US"/>
              <a:pPr>
                <a:defRPr/>
              </a:pPr>
              <a:t>8/11/2012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3667363-1BEF-4CEB-93DD-17412D7CCB7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5"/>
          </p:nvPr>
        </p:nvSpPr>
        <p:spPr/>
        <p:txBody>
          <a:bodyPr/>
          <a:lstStyle>
            <a:lvl1pPr>
              <a:defRPr/>
            </a:lvl1pPr>
          </a:lstStyle>
          <a:p>
            <a:pPr>
              <a:defRPr/>
            </a:pPr>
            <a:fld id="{CB52AE6F-178E-42D1-B508-69288700DD0E}" type="datetimeFigureOut">
              <a:rPr lang="en-US"/>
              <a:pPr>
                <a:defRPr/>
              </a:pPr>
              <a:t>8/11/2012</a:t>
            </a:fld>
            <a:endParaRPr lang="en-US"/>
          </a:p>
        </p:txBody>
      </p:sp>
      <p:sp>
        <p:nvSpPr>
          <p:cNvPr id="6" name="Footer Placeholder 4"/>
          <p:cNvSpPr>
            <a:spLocks noGrp="1"/>
          </p:cNvSpPr>
          <p:nvPr>
            <p:ph type="ftr" sz="quarter" idx="16"/>
          </p:nvPr>
        </p:nvSpPr>
        <p:spPr/>
        <p:txBody>
          <a:bodyPr/>
          <a:lstStyle>
            <a:lvl1pPr>
              <a:defRPr/>
            </a:lvl1pPr>
          </a:lstStyle>
          <a:p>
            <a:pPr>
              <a:defRPr/>
            </a:pPr>
            <a:endParaRPr lang="en-US"/>
          </a:p>
        </p:txBody>
      </p:sp>
      <p:sp>
        <p:nvSpPr>
          <p:cNvPr id="7" name="Slide Number Placeholder 5"/>
          <p:cNvSpPr>
            <a:spLocks noGrp="1"/>
          </p:cNvSpPr>
          <p:nvPr>
            <p:ph type="sldNum" sz="quarter" idx="17"/>
          </p:nvPr>
        </p:nvSpPr>
        <p:spPr/>
        <p:txBody>
          <a:bodyPr/>
          <a:lstStyle>
            <a:lvl1pPr>
              <a:defRPr/>
            </a:lvl1pPr>
          </a:lstStyle>
          <a:p>
            <a:pPr>
              <a:defRPr/>
            </a:pPr>
            <a:fld id="{8BB12CE7-85EC-4C35-8A46-38F5ED027B9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0DF9993F-D61D-4A11-9A6A-C3BA0225539F}" type="datetimeFigureOut">
              <a:rPr lang="en-US"/>
              <a:pPr>
                <a:defRPr/>
              </a:pPr>
              <a:t>8/11/2012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773F588-9D67-4AD9-9B6A-633D667181B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0D5C908-6C00-40D7-B683-92C164C3057E}" type="datetimeFigureOut">
              <a:rPr lang="en-US"/>
              <a:pPr>
                <a:defRPr/>
              </a:pPr>
              <a:t>8/11/2012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6A6D453-616C-4DB9-A526-F68D1B0778C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4AC6213-ACDA-4E1E-9E5D-DC238A2182E4}" type="datetimeFigureOut">
              <a:rPr lang="en-US"/>
              <a:pPr>
                <a:defRPr/>
              </a:pPr>
              <a:t>8/11/2012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E6AF5F4-B43E-4E24-90A7-03509F9AABB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5" name="Group 43"/>
          <p:cNvGrpSpPr>
            <a:grpSpLocks/>
          </p:cNvGrpSpPr>
          <p:nvPr/>
        </p:nvGrpSpPr>
        <p:grpSpPr bwMode="auto">
          <a:xfrm>
            <a:off x="-382588" y="0"/>
            <a:ext cx="9932988" cy="6858000"/>
            <a:chOff x="-382404" y="0"/>
            <a:chExt cx="9932332" cy="6858000"/>
          </a:xfrm>
        </p:grpSpPr>
        <p:grpSp>
          <p:nvGrpSpPr>
            <p:cNvPr id="6" name="Group 44"/>
            <p:cNvGrpSpPr>
              <a:grpSpLocks/>
            </p:cNvGrpSpPr>
            <p:nvPr/>
          </p:nvGrpSpPr>
          <p:grpSpPr bwMode="auto">
            <a:xfrm>
              <a:off x="0" y="0"/>
              <a:ext cx="9144000" cy="6858000"/>
              <a:chOff x="0" y="0"/>
              <a:chExt cx="9144000" cy="6858000"/>
            </a:xfrm>
          </p:grpSpPr>
          <p:grpSp>
            <p:nvGrpSpPr>
              <p:cNvPr id="29" name="Group 4"/>
              <p:cNvGrpSpPr>
                <a:grpSpLocks/>
              </p:cNvGrpSpPr>
              <p:nvPr/>
            </p:nvGrpSpPr>
            <p:grpSpPr bwMode="auto">
              <a:xfrm>
                <a:off x="0" y="0"/>
                <a:ext cx="2514600" cy="6858000"/>
                <a:chOff x="0" y="0"/>
                <a:chExt cx="2514600" cy="6858000"/>
              </a:xfrm>
            </p:grpSpPr>
            <p:sp>
              <p:nvSpPr>
                <p:cNvPr id="41" name="Rectangle 83"/>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2"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3"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0" name="Group 5"/>
              <p:cNvGrpSpPr>
                <a:grpSpLocks/>
              </p:cNvGrpSpPr>
              <p:nvPr/>
            </p:nvGrpSpPr>
            <p:grpSpPr bwMode="auto">
              <a:xfrm>
                <a:off x="422910" y="0"/>
                <a:ext cx="2514600" cy="6858000"/>
                <a:chOff x="0" y="0"/>
                <a:chExt cx="2514600" cy="6858000"/>
              </a:xfrm>
            </p:grpSpPr>
            <p:sp>
              <p:nvSpPr>
                <p:cNvPr id="38" name="Rectangle 80"/>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9" name="Rectangle 81"/>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0" name="Rectangle 82"/>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1" name="Group 9"/>
              <p:cNvGrpSpPr>
                <a:grpSpLocks/>
              </p:cNvGrpSpPr>
              <p:nvPr/>
            </p:nvGrpSpPr>
            <p:grpSpPr bwMode="auto">
              <a:xfrm rot="10800000">
                <a:off x="6629400" y="0"/>
                <a:ext cx="2514600" cy="6858000"/>
                <a:chOff x="0" y="0"/>
                <a:chExt cx="2514600" cy="6858000"/>
              </a:xfrm>
            </p:grpSpPr>
            <p:sp>
              <p:nvSpPr>
                <p:cNvPr id="35" name="Rectangle 77"/>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6" name="Rectangle 78"/>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7" name="Rectangle 79"/>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32" name="Rectangle 74"/>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3" name="Rectangle 75"/>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4" name="Rectangle 76"/>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7" name="Freeform 46"/>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8" name="Freeform 47"/>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9" name="Freeform 48"/>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0" name="Freeform 49"/>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1" name="Freeform 50"/>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2" name="Hexagon 51"/>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Hexagon 52"/>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Hexagon 53"/>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Hexagon 54"/>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Hexagon 55"/>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Freeform 58"/>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Hexagon 59"/>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Hexagon 61"/>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 name="Hexagon 62"/>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 name="Hexagon 63"/>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 name="Hexagon 64"/>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Hexagon 65"/>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 name="Hexagon 66"/>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 name="Hexagon 67"/>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 name="Hexagon 68"/>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 name="Freeform 69"/>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8" name="Freeform 70"/>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44" name="Rectangle 45"/>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5" name="Rectangle 56"/>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6" name="Rectangle 57"/>
          <p:cNvSpPr/>
          <p:nvPr/>
        </p:nvSpPr>
        <p:spPr>
          <a:xfrm>
            <a:off x="904875" y="601663"/>
            <a:ext cx="3562350" cy="564832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7" name="Rectangle 60"/>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739833" y="2657434"/>
            <a:ext cx="3304572" cy="1463153"/>
          </a:xfrm>
        </p:spPr>
        <p:txBody>
          <a:bodyPr>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8" name="Date Placeholder 4"/>
          <p:cNvSpPr>
            <a:spLocks noGrp="1"/>
          </p:cNvSpPr>
          <p:nvPr>
            <p:ph type="dt" sz="half" idx="10"/>
          </p:nvPr>
        </p:nvSpPr>
        <p:spPr/>
        <p:txBody>
          <a:bodyPr/>
          <a:lstStyle>
            <a:lvl1pPr>
              <a:defRPr/>
            </a:lvl1pPr>
          </a:lstStyle>
          <a:p>
            <a:pPr>
              <a:defRPr/>
            </a:pPr>
            <a:fld id="{D7FD4C77-F7D8-4C56-ADDB-5A07505B5C54}" type="datetimeFigureOut">
              <a:rPr lang="en-US"/>
              <a:pPr>
                <a:defRPr/>
              </a:pPr>
              <a:t>8/11/2012</a:t>
            </a:fld>
            <a:endParaRPr lang="en-US"/>
          </a:p>
        </p:txBody>
      </p:sp>
      <p:sp>
        <p:nvSpPr>
          <p:cNvPr id="49" name="Slide Number Placeholder 6"/>
          <p:cNvSpPr>
            <a:spLocks noGrp="1"/>
          </p:cNvSpPr>
          <p:nvPr>
            <p:ph type="sldNum" sz="quarter" idx="11"/>
          </p:nvPr>
        </p:nvSpPr>
        <p:spPr/>
        <p:txBody>
          <a:bodyPr/>
          <a:lstStyle>
            <a:lvl1pPr>
              <a:defRPr/>
            </a:lvl1pPr>
          </a:lstStyle>
          <a:p>
            <a:pPr>
              <a:defRPr/>
            </a:pPr>
            <a:fld id="{FF6AEEAE-6763-44EB-B51D-7F044179D656}" type="slidenum">
              <a:rPr lang="en-US"/>
              <a:pPr>
                <a:defRPr/>
              </a:pPr>
              <a:t>‹#›</a:t>
            </a:fld>
            <a:endParaRPr lang="en-US"/>
          </a:p>
        </p:txBody>
      </p:sp>
      <p:sp>
        <p:nvSpPr>
          <p:cNvPr id="50" name="Footer Placeholder 5"/>
          <p:cNvSpPr>
            <a:spLocks noGrp="1"/>
          </p:cNvSpPr>
          <p:nvPr>
            <p:ph type="ftr" sz="quarter" idx="12"/>
          </p:nvPr>
        </p:nvSpPr>
        <p:spPr>
          <a:xfrm>
            <a:off x="4641850" y="5724525"/>
            <a:ext cx="3492500" cy="365125"/>
          </a:xfrm>
        </p:spPr>
        <p:txBody>
          <a:bodyPr>
            <a:normAutofit/>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5" name="Group 43"/>
          <p:cNvGrpSpPr>
            <a:grpSpLocks/>
          </p:cNvGrpSpPr>
          <p:nvPr/>
        </p:nvGrpSpPr>
        <p:grpSpPr bwMode="auto">
          <a:xfrm>
            <a:off x="-382588" y="0"/>
            <a:ext cx="9932988" cy="6858000"/>
            <a:chOff x="-382404" y="0"/>
            <a:chExt cx="9932332" cy="6858000"/>
          </a:xfrm>
        </p:grpSpPr>
        <p:grpSp>
          <p:nvGrpSpPr>
            <p:cNvPr id="6" name="Group 44"/>
            <p:cNvGrpSpPr>
              <a:grpSpLocks/>
            </p:cNvGrpSpPr>
            <p:nvPr/>
          </p:nvGrpSpPr>
          <p:grpSpPr bwMode="auto">
            <a:xfrm>
              <a:off x="0" y="0"/>
              <a:ext cx="9144000" cy="6858000"/>
              <a:chOff x="0" y="0"/>
              <a:chExt cx="9144000" cy="6858000"/>
            </a:xfrm>
          </p:grpSpPr>
          <p:grpSp>
            <p:nvGrpSpPr>
              <p:cNvPr id="29" name="Group 4"/>
              <p:cNvGrpSpPr>
                <a:grpSpLocks/>
              </p:cNvGrpSpPr>
              <p:nvPr/>
            </p:nvGrpSpPr>
            <p:grpSpPr bwMode="auto">
              <a:xfrm>
                <a:off x="0" y="0"/>
                <a:ext cx="2514600" cy="6858000"/>
                <a:chOff x="0" y="0"/>
                <a:chExt cx="2514600" cy="6858000"/>
              </a:xfrm>
            </p:grpSpPr>
            <p:sp>
              <p:nvSpPr>
                <p:cNvPr id="41" name="Rectangle 86"/>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2"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3"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0" name="Group 5"/>
              <p:cNvGrpSpPr>
                <a:grpSpLocks/>
              </p:cNvGrpSpPr>
              <p:nvPr/>
            </p:nvGrpSpPr>
            <p:grpSpPr bwMode="auto">
              <a:xfrm>
                <a:off x="422910" y="0"/>
                <a:ext cx="2514600" cy="6858000"/>
                <a:chOff x="0" y="0"/>
                <a:chExt cx="2514600" cy="6858000"/>
              </a:xfrm>
            </p:grpSpPr>
            <p:sp>
              <p:nvSpPr>
                <p:cNvPr id="38" name="Rectangle 83"/>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9" name="Rectangle 84"/>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0" name="Rectangle 85"/>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1" name="Group 9"/>
              <p:cNvGrpSpPr>
                <a:grpSpLocks/>
              </p:cNvGrpSpPr>
              <p:nvPr/>
            </p:nvGrpSpPr>
            <p:grpSpPr bwMode="auto">
              <a:xfrm rot="10800000">
                <a:off x="6629400" y="0"/>
                <a:ext cx="2514600" cy="6858000"/>
                <a:chOff x="0" y="0"/>
                <a:chExt cx="2514600" cy="6858000"/>
              </a:xfrm>
            </p:grpSpPr>
            <p:sp>
              <p:nvSpPr>
                <p:cNvPr id="35" name="Rectangle 80"/>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6" name="Rectangle 81"/>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7" name="Rectangle 82"/>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32" name="Rectangle 77"/>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3" name="Rectangle 78"/>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4" name="Rectangle 79"/>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7" name="Freeform 45"/>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8" name="Freeform 46"/>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9" name="Freeform 47"/>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0" name="Freeform 48"/>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1" name="Freeform 49"/>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2" name="Hexagon 50"/>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Hexagon 51"/>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Hexagon 59"/>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Hexagon 60"/>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Hexagon 61"/>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Freeform 62"/>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Hexagon 63"/>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Hexagon 64"/>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 name="Hexagon 65"/>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 name="Hexagon 66"/>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 name="Hexagon 67"/>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Hexagon 68"/>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 name="Hexagon 69"/>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 name="Hexagon 70"/>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 name="Hexagon 71"/>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 name="Freeform 72"/>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8" name="Freeform 73"/>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44" name="Rectangle 93"/>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5" name="Rectangle 100"/>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6" name="Rectangle 101"/>
          <p:cNvSpPr/>
          <p:nvPr/>
        </p:nvSpPr>
        <p:spPr>
          <a:xfrm>
            <a:off x="904875" y="601663"/>
            <a:ext cx="3562350" cy="564832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7" name="Rectangle 104"/>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734424" y="2660904"/>
            <a:ext cx="3300984" cy="1463040"/>
          </a:xfrm>
        </p:spPr>
        <p:txBody>
          <a:bodyPr>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rtlCol="0">
            <a:normAutofit/>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8" name="Date Placeholder 4"/>
          <p:cNvSpPr>
            <a:spLocks noGrp="1"/>
          </p:cNvSpPr>
          <p:nvPr>
            <p:ph type="dt" sz="half" idx="10"/>
          </p:nvPr>
        </p:nvSpPr>
        <p:spPr/>
        <p:txBody>
          <a:bodyPr/>
          <a:lstStyle>
            <a:lvl1pPr>
              <a:defRPr/>
            </a:lvl1pPr>
          </a:lstStyle>
          <a:p>
            <a:pPr>
              <a:defRPr/>
            </a:pPr>
            <a:fld id="{EA9253D4-5736-49CF-A2E3-FE80085D222F}" type="datetimeFigureOut">
              <a:rPr lang="en-US"/>
              <a:pPr>
                <a:defRPr/>
              </a:pPr>
              <a:t>8/11/2012</a:t>
            </a:fld>
            <a:endParaRPr lang="en-US"/>
          </a:p>
        </p:txBody>
      </p:sp>
      <p:sp>
        <p:nvSpPr>
          <p:cNvPr id="49" name="Footer Placeholder 5"/>
          <p:cNvSpPr>
            <a:spLocks noGrp="1"/>
          </p:cNvSpPr>
          <p:nvPr>
            <p:ph type="ftr" sz="quarter" idx="11"/>
          </p:nvPr>
        </p:nvSpPr>
        <p:spPr>
          <a:xfrm>
            <a:off x="4641850" y="5724525"/>
            <a:ext cx="3492500" cy="365125"/>
          </a:xfrm>
        </p:spPr>
        <p:txBody>
          <a:bodyPr>
            <a:normAutofit/>
          </a:bodyPr>
          <a:lstStyle>
            <a:lvl1pPr>
              <a:defRPr/>
            </a:lvl1pPr>
          </a:lstStyle>
          <a:p>
            <a:pPr>
              <a:defRPr/>
            </a:pPr>
            <a:endParaRPr lang="en-US"/>
          </a:p>
        </p:txBody>
      </p:sp>
      <p:sp>
        <p:nvSpPr>
          <p:cNvPr id="50" name="Slide Number Placeholder 6"/>
          <p:cNvSpPr>
            <a:spLocks noGrp="1"/>
          </p:cNvSpPr>
          <p:nvPr>
            <p:ph type="sldNum" sz="quarter" idx="12"/>
          </p:nvPr>
        </p:nvSpPr>
        <p:spPr/>
        <p:txBody>
          <a:bodyPr/>
          <a:lstStyle>
            <a:lvl1pPr>
              <a:defRPr/>
            </a:lvl1pPr>
          </a:lstStyle>
          <a:p>
            <a:pPr>
              <a:defRPr/>
            </a:pPr>
            <a:fld id="{ACC47143-14FB-4EEF-93CA-621E42C76FC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026" name="Group 41"/>
          <p:cNvGrpSpPr>
            <a:grpSpLocks/>
          </p:cNvGrpSpPr>
          <p:nvPr/>
        </p:nvGrpSpPr>
        <p:grpSpPr bwMode="auto">
          <a:xfrm>
            <a:off x="-304800" y="0"/>
            <a:ext cx="9932988" cy="6858000"/>
            <a:chOff x="-382404" y="0"/>
            <a:chExt cx="9932332" cy="6858000"/>
          </a:xfrm>
        </p:grpSpPr>
        <p:grpSp>
          <p:nvGrpSpPr>
            <p:cNvPr id="1035" name="Group 44"/>
            <p:cNvGrpSpPr>
              <a:grpSpLocks/>
            </p:cNvGrpSpPr>
            <p:nvPr/>
          </p:nvGrpSpPr>
          <p:grpSpPr bwMode="auto">
            <a:xfrm>
              <a:off x="0" y="0"/>
              <a:ext cx="9144000" cy="6858000"/>
              <a:chOff x="0" y="0"/>
              <a:chExt cx="9144000" cy="6858000"/>
            </a:xfrm>
          </p:grpSpPr>
          <p:grpSp>
            <p:nvGrpSpPr>
              <p:cNvPr id="1058" name="Group 4"/>
              <p:cNvGrpSpPr>
                <a:grpSpLocks/>
              </p:cNvGrpSpPr>
              <p:nvPr/>
            </p:nvGrpSpPr>
            <p:grpSpPr bwMode="auto">
              <a:xfrm>
                <a:off x="0" y="0"/>
                <a:ext cx="2514600" cy="6858000"/>
                <a:chOff x="0" y="0"/>
                <a:chExt cx="2514600" cy="6858000"/>
              </a:xfrm>
            </p:grpSpPr>
            <p:sp>
              <p:nvSpPr>
                <p:cNvPr id="113" name="Rectangle 112"/>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4"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5"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1059" name="Group 5"/>
              <p:cNvGrpSpPr>
                <a:grpSpLocks/>
              </p:cNvGrpSpPr>
              <p:nvPr/>
            </p:nvGrpSpPr>
            <p:grpSpPr bwMode="auto">
              <a:xfrm>
                <a:off x="422910" y="0"/>
                <a:ext cx="2514600" cy="6858000"/>
                <a:chOff x="0" y="0"/>
                <a:chExt cx="2514600" cy="6858000"/>
              </a:xfrm>
            </p:grpSpPr>
            <p:sp>
              <p:nvSpPr>
                <p:cNvPr id="110" name="Rectangle 109"/>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1" name="Rectangle 110"/>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2" name="Rectangle 111"/>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1060" name="Group 9"/>
              <p:cNvGrpSpPr>
                <a:grpSpLocks/>
              </p:cNvGrpSpPr>
              <p:nvPr/>
            </p:nvGrpSpPr>
            <p:grpSpPr bwMode="auto">
              <a:xfrm rot="10800000">
                <a:off x="6629400" y="0"/>
                <a:ext cx="2514600" cy="6858000"/>
                <a:chOff x="0" y="0"/>
                <a:chExt cx="2514600" cy="6858000"/>
              </a:xfrm>
            </p:grpSpPr>
            <p:sp>
              <p:nvSpPr>
                <p:cNvPr id="107" name="Rectangle 106"/>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8" name="Rectangle 107"/>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9" name="Rectangle 108"/>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104" name="Rectangle 103"/>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5" name="Rectangle 104"/>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6" name="Rectangle 105"/>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44" name="Freeform 43"/>
            <p:cNvSpPr/>
            <p:nvPr/>
          </p:nvSpPr>
          <p:spPr>
            <a:xfrm>
              <a:off x="-12540" y="5035550"/>
              <a:ext cx="9144983"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45" name="Freeform 44"/>
            <p:cNvSpPr/>
            <p:nvPr/>
          </p:nvSpPr>
          <p:spPr>
            <a:xfrm>
              <a:off x="-12540" y="3467100"/>
              <a:ext cx="9144983"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46" name="Freeform 45"/>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47" name="Freeform 46"/>
            <p:cNvSpPr/>
            <p:nvPr/>
          </p:nvSpPr>
          <p:spPr>
            <a:xfrm>
              <a:off x="-12540" y="5284788"/>
              <a:ext cx="9144983"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49" name="Freeform 48"/>
            <p:cNvSpPr/>
            <p:nvPr/>
          </p:nvSpPr>
          <p:spPr>
            <a:xfrm>
              <a:off x="2136793" y="5132388"/>
              <a:ext cx="6982951"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50" name="Hexagon 49"/>
            <p:cNvSpPr/>
            <p:nvPr/>
          </p:nvSpPr>
          <p:spPr>
            <a:xfrm rot="1800000">
              <a:off x="2995573" y="2859088"/>
              <a:ext cx="1601682"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1" name="Hexagon 50"/>
            <p:cNvSpPr/>
            <p:nvPr/>
          </p:nvSpPr>
          <p:spPr>
            <a:xfrm rot="1800000">
              <a:off x="3719425" y="412591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2" name="Hexagon 51"/>
            <p:cNvSpPr/>
            <p:nvPr/>
          </p:nvSpPr>
          <p:spPr>
            <a:xfrm rot="1800000">
              <a:off x="3728949" y="1592263"/>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3" name="Hexagon 52"/>
            <p:cNvSpPr/>
            <p:nvPr/>
          </p:nvSpPr>
          <p:spPr>
            <a:xfrm rot="1800000">
              <a:off x="2976524" y="325438"/>
              <a:ext cx="1601682"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4" name="Hexagon 53"/>
            <p:cNvSpPr/>
            <p:nvPr/>
          </p:nvSpPr>
          <p:spPr>
            <a:xfrm rot="1800000">
              <a:off x="4462326" y="5383213"/>
              <a:ext cx="1601682"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5" name="Freeform 54"/>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6" name="Hexagon 55"/>
            <p:cNvSpPr/>
            <p:nvPr/>
          </p:nvSpPr>
          <p:spPr>
            <a:xfrm rot="1800000">
              <a:off x="23969" y="540226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7" name="Hexagon 56"/>
            <p:cNvSpPr/>
            <p:nvPr/>
          </p:nvSpPr>
          <p:spPr>
            <a:xfrm rot="1800000">
              <a:off x="52542" y="2849563"/>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8" name="Hexagon 57"/>
            <p:cNvSpPr/>
            <p:nvPr/>
          </p:nvSpPr>
          <p:spPr>
            <a:xfrm rot="1800000">
              <a:off x="776394" y="412591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9" name="Hexagon 58"/>
            <p:cNvSpPr/>
            <p:nvPr/>
          </p:nvSpPr>
          <p:spPr>
            <a:xfrm rot="1800000">
              <a:off x="1509771" y="5411788"/>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0" name="Hexagon 59"/>
            <p:cNvSpPr/>
            <p:nvPr/>
          </p:nvSpPr>
          <p:spPr>
            <a:xfrm rot="1800000">
              <a:off x="1528820" y="2859088"/>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5" name="Hexagon 94"/>
            <p:cNvSpPr/>
            <p:nvPr/>
          </p:nvSpPr>
          <p:spPr>
            <a:xfrm rot="1800000">
              <a:off x="795443" y="1563688"/>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6" name="Hexagon 95"/>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7" name="Hexagon 96"/>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8" name="Hexagon 97"/>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9" name="Freeform 98"/>
            <p:cNvSpPr/>
            <p:nvPr/>
          </p:nvSpPr>
          <p:spPr>
            <a:xfrm rot="1800000">
              <a:off x="8306997" y="4056063"/>
              <a:ext cx="1242931"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0" name="Freeform 99"/>
            <p:cNvSpPr/>
            <p:nvPr/>
          </p:nvSpPr>
          <p:spPr>
            <a:xfrm rot="1800000">
              <a:off x="8306997"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66" name="Rectangle 65"/>
          <p:cNvSpPr/>
          <p:nvPr/>
        </p:nvSpPr>
        <p:spPr>
          <a:xfrm>
            <a:off x="457200" y="333375"/>
            <a:ext cx="8229600" cy="618648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0" name="Rectangle 69"/>
          <p:cNvSpPr/>
          <p:nvPr/>
        </p:nvSpPr>
        <p:spPr>
          <a:xfrm>
            <a:off x="4560888" y="-22225"/>
            <a:ext cx="3679825" cy="700088"/>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1" name="Rectangle 70"/>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30" name="Title Placeholder 1"/>
          <p:cNvSpPr>
            <a:spLocks noGrp="1"/>
          </p:cNvSpPr>
          <p:nvPr>
            <p:ph type="title"/>
          </p:nvPr>
        </p:nvSpPr>
        <p:spPr bwMode="auto">
          <a:xfrm>
            <a:off x="1042988" y="1027113"/>
            <a:ext cx="7024687"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1" name="Text Placeholder 2"/>
          <p:cNvSpPr>
            <a:spLocks noGrp="1"/>
          </p:cNvSpPr>
          <p:nvPr>
            <p:ph type="body" idx="1"/>
          </p:nvPr>
        </p:nvSpPr>
        <p:spPr bwMode="auto">
          <a:xfrm>
            <a:off x="1042988" y="2324100"/>
            <a:ext cx="6777037" cy="35083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5997575" y="223838"/>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FEFEFE"/>
                </a:solidFill>
                <a:latin typeface="+mn-lt"/>
              </a:defRPr>
            </a:lvl1pPr>
          </a:lstStyle>
          <a:p>
            <a:pPr>
              <a:defRPr/>
            </a:pPr>
            <a:fld id="{141C738B-CA3F-4814-AD3D-02FBA33CEC83}" type="datetimeFigureOut">
              <a:rPr lang="en-US"/>
              <a:pPr>
                <a:defRPr/>
              </a:pPr>
              <a:t>8/11/2012</a:t>
            </a:fld>
            <a:endParaRPr lang="en-US"/>
          </a:p>
        </p:txBody>
      </p:sp>
      <p:sp>
        <p:nvSpPr>
          <p:cNvPr id="5" name="Footer Placeholder 4"/>
          <p:cNvSpPr>
            <a:spLocks noGrp="1"/>
          </p:cNvSpPr>
          <p:nvPr>
            <p:ph type="ftr" sz="quarter" idx="3"/>
          </p:nvPr>
        </p:nvSpPr>
        <p:spPr>
          <a:xfrm>
            <a:off x="4641850" y="5851525"/>
            <a:ext cx="3502025" cy="365125"/>
          </a:xfrm>
          <a:prstGeom prst="rect">
            <a:avLst/>
          </a:prstGeom>
        </p:spPr>
        <p:txBody>
          <a:bodyPr vert="horz" lIns="91440" tIns="45720" rIns="91440" bIns="45720" rtlCol="0" anchor="ctr"/>
          <a:lstStyle>
            <a:lvl1pPr algn="r" fontAlgn="auto">
              <a:spcBef>
                <a:spcPts val="0"/>
              </a:spcBef>
              <a:spcAft>
                <a:spcPts val="0"/>
              </a:spcAft>
              <a:defRPr sz="1200">
                <a:solidFill>
                  <a:schemeClr val="accent1"/>
                </a:solidFill>
                <a:latin typeface="+mn-lt"/>
              </a:defRPr>
            </a:lvl1pPr>
          </a:lstStyle>
          <a:p>
            <a:pPr>
              <a:defRPr/>
            </a:pPr>
            <a:endParaRPr lang="en-US"/>
          </a:p>
        </p:txBody>
      </p:sp>
      <p:sp>
        <p:nvSpPr>
          <p:cNvPr id="6" name="Slide Number Placeholder 5"/>
          <p:cNvSpPr>
            <a:spLocks noGrp="1"/>
          </p:cNvSpPr>
          <p:nvPr>
            <p:ph type="sldNum" sz="quarter" idx="4"/>
          </p:nvPr>
        </p:nvSpPr>
        <p:spPr>
          <a:xfrm>
            <a:off x="4649788" y="223838"/>
            <a:ext cx="1331912" cy="365125"/>
          </a:xfrm>
          <a:prstGeom prst="rect">
            <a:avLst/>
          </a:prstGeom>
        </p:spPr>
        <p:txBody>
          <a:bodyPr vert="horz" lIns="91440" tIns="45720" rIns="91440" bIns="45720" rtlCol="0" anchor="ctr"/>
          <a:lstStyle>
            <a:lvl1pPr algn="l" fontAlgn="auto">
              <a:spcBef>
                <a:spcPts val="0"/>
              </a:spcBef>
              <a:spcAft>
                <a:spcPts val="0"/>
              </a:spcAft>
              <a:defRPr sz="1200">
                <a:solidFill>
                  <a:srgbClr val="FEFEFE"/>
                </a:solidFill>
                <a:latin typeface="+mn-lt"/>
              </a:defRPr>
            </a:lvl1pPr>
          </a:lstStyle>
          <a:p>
            <a:pPr>
              <a:defRPr/>
            </a:pPr>
            <a:fld id="{D7269C46-B441-4430-958B-A1DAA9CDB00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6" r:id="rId1"/>
    <p:sldLayoutId id="2147483695" r:id="rId2"/>
    <p:sldLayoutId id="2147483694" r:id="rId3"/>
    <p:sldLayoutId id="2147483693" r:id="rId4"/>
    <p:sldLayoutId id="2147483692" r:id="rId5"/>
    <p:sldLayoutId id="2147483691" r:id="rId6"/>
    <p:sldLayoutId id="2147483690" r:id="rId7"/>
    <p:sldLayoutId id="2147483697" r:id="rId8"/>
    <p:sldLayoutId id="2147483698" r:id="rId9"/>
    <p:sldLayoutId id="2147483689" r:id="rId10"/>
    <p:sldLayoutId id="2147483688" r:id="rId11"/>
  </p:sldLayoutIdLst>
  <p:txStyles>
    <p:titleStyle>
      <a:lvl1pPr algn="l" rtl="0" eaLnBrk="0" fontAlgn="base" hangingPunct="0">
        <a:spcBef>
          <a:spcPct val="0"/>
        </a:spcBef>
        <a:spcAft>
          <a:spcPct val="0"/>
        </a:spcAft>
        <a:defRPr sz="4000" kern="1200">
          <a:solidFill>
            <a:schemeClr val="accent1"/>
          </a:solidFill>
          <a:latin typeface="+mj-lt"/>
          <a:ea typeface="+mj-ea"/>
          <a:cs typeface="+mj-cs"/>
        </a:defRPr>
      </a:lvl1pPr>
      <a:lvl2pPr algn="l" rtl="0" eaLnBrk="0" fontAlgn="base" hangingPunct="0">
        <a:spcBef>
          <a:spcPct val="0"/>
        </a:spcBef>
        <a:spcAft>
          <a:spcPct val="0"/>
        </a:spcAft>
        <a:defRPr sz="4000">
          <a:solidFill>
            <a:schemeClr val="accent1"/>
          </a:solidFill>
          <a:latin typeface="Century Gothic" pitchFamily="34" charset="0"/>
        </a:defRPr>
      </a:lvl2pPr>
      <a:lvl3pPr algn="l" rtl="0" eaLnBrk="0" fontAlgn="base" hangingPunct="0">
        <a:spcBef>
          <a:spcPct val="0"/>
        </a:spcBef>
        <a:spcAft>
          <a:spcPct val="0"/>
        </a:spcAft>
        <a:defRPr sz="4000">
          <a:solidFill>
            <a:schemeClr val="accent1"/>
          </a:solidFill>
          <a:latin typeface="Century Gothic" pitchFamily="34" charset="0"/>
        </a:defRPr>
      </a:lvl3pPr>
      <a:lvl4pPr algn="l" rtl="0" eaLnBrk="0" fontAlgn="base" hangingPunct="0">
        <a:spcBef>
          <a:spcPct val="0"/>
        </a:spcBef>
        <a:spcAft>
          <a:spcPct val="0"/>
        </a:spcAft>
        <a:defRPr sz="4000">
          <a:solidFill>
            <a:schemeClr val="accent1"/>
          </a:solidFill>
          <a:latin typeface="Century Gothic" pitchFamily="34" charset="0"/>
        </a:defRPr>
      </a:lvl4pPr>
      <a:lvl5pPr algn="l" rtl="0" eaLnBrk="0" fontAlgn="base" hangingPunct="0">
        <a:spcBef>
          <a:spcPct val="0"/>
        </a:spcBef>
        <a:spcAft>
          <a:spcPct val="0"/>
        </a:spcAft>
        <a:defRPr sz="4000">
          <a:solidFill>
            <a:schemeClr val="accent1"/>
          </a:solidFill>
          <a:latin typeface="Century Gothic"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3050" algn="l" rtl="0" eaLnBrk="0" fontAlgn="base" hangingPunct="0">
        <a:spcBef>
          <a:spcPct val="20000"/>
        </a:spcBef>
        <a:spcAft>
          <a:spcPct val="0"/>
        </a:spcAft>
        <a:buClr>
          <a:schemeClr val="accent1"/>
        </a:buClr>
        <a:buSzPct val="76000"/>
        <a:buFont typeface="Wingdings 2" pitchFamily="18" charset="2"/>
        <a:buChar char=""/>
        <a:defRPr sz="2400" kern="1200">
          <a:solidFill>
            <a:schemeClr val="tx2"/>
          </a:solidFill>
          <a:latin typeface="+mn-lt"/>
          <a:ea typeface="+mn-ea"/>
          <a:cs typeface="+mn-cs"/>
        </a:defRPr>
      </a:lvl1pPr>
      <a:lvl2pPr marL="639763" indent="-273050" algn="l" rtl="0" eaLnBrk="0" fontAlgn="base" hangingPunct="0">
        <a:spcBef>
          <a:spcPct val="20000"/>
        </a:spcBef>
        <a:spcAft>
          <a:spcPct val="0"/>
        </a:spcAft>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rtl="0" eaLnBrk="0" fontAlgn="base" hangingPunct="0">
        <a:spcBef>
          <a:spcPct val="20000"/>
        </a:spcBef>
        <a:spcAft>
          <a:spcPct val="0"/>
        </a:spcAft>
        <a:buClr>
          <a:schemeClr val="accent1"/>
        </a:buClr>
        <a:buSzPct val="76000"/>
        <a:buFont typeface="Wingdings 2" pitchFamily="18" charset="2"/>
        <a:buChar char=""/>
        <a:defRPr sz="2000" kern="1200">
          <a:solidFill>
            <a:schemeClr val="tx2"/>
          </a:solidFill>
          <a:latin typeface="+mn-lt"/>
          <a:ea typeface="+mn-ea"/>
          <a:cs typeface="+mn-cs"/>
        </a:defRPr>
      </a:lvl3pPr>
      <a:lvl4pPr marL="1123950" indent="-228600" algn="l" rtl="0" eaLnBrk="0" fontAlgn="base" hangingPunct="0">
        <a:spcBef>
          <a:spcPct val="20000"/>
        </a:spcBef>
        <a:spcAft>
          <a:spcPct val="0"/>
        </a:spcAft>
        <a:buClr>
          <a:schemeClr val="accent1"/>
        </a:buClr>
        <a:buSzPct val="76000"/>
        <a:buFont typeface="Wingdings 2" pitchFamily="18" charset="2"/>
        <a:buChar char=""/>
        <a:defRPr kern="1200">
          <a:solidFill>
            <a:schemeClr val="tx2"/>
          </a:solidFill>
          <a:latin typeface="+mn-lt"/>
          <a:ea typeface="+mn-ea"/>
          <a:cs typeface="+mn-cs"/>
        </a:defRPr>
      </a:lvl4pPr>
      <a:lvl5pPr marL="1325563" indent="-228600" algn="l" rtl="0" eaLnBrk="0" fontAlgn="base" hangingPunct="0">
        <a:spcBef>
          <a:spcPct val="20000"/>
        </a:spcBef>
        <a:spcAft>
          <a:spcPct val="0"/>
        </a:spcAft>
        <a:buClr>
          <a:schemeClr val="accent1"/>
        </a:buClr>
        <a:buSzPct val="76000"/>
        <a:buFont typeface="Wingdings 2" pitchFamily="18" charset="2"/>
        <a:buChar char=""/>
        <a:defRPr sz="1600" kern="120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33925" y="2708275"/>
            <a:ext cx="3313113" cy="1701800"/>
          </a:xfrm>
        </p:spPr>
        <p:txBody>
          <a:bodyPr rtlCol="0">
            <a:normAutofit fontScale="90000"/>
          </a:bodyPr>
          <a:lstStyle/>
          <a:p>
            <a:pPr eaLnBrk="1" fontAlgn="auto" hangingPunct="1">
              <a:spcAft>
                <a:spcPts val="0"/>
              </a:spcAft>
              <a:defRPr/>
            </a:pPr>
            <a:r>
              <a:rPr lang="en-US" dirty="0" smtClean="0"/>
              <a:t>Pollinators in the Community</a:t>
            </a:r>
            <a:endParaRPr lang="en-US" dirty="0"/>
          </a:p>
        </p:txBody>
      </p:sp>
      <p:sp>
        <p:nvSpPr>
          <p:cNvPr id="3" name="Subtitle 2"/>
          <p:cNvSpPr>
            <a:spLocks noGrp="1"/>
          </p:cNvSpPr>
          <p:nvPr>
            <p:ph type="subTitle" idx="1"/>
          </p:nvPr>
        </p:nvSpPr>
        <p:spPr>
          <a:xfrm>
            <a:off x="4733925" y="4421188"/>
            <a:ext cx="3309938" cy="1260475"/>
          </a:xfrm>
        </p:spPr>
        <p:txBody>
          <a:bodyPr rtlCol="0">
            <a:normAutofit fontScale="85000" lnSpcReduction="20000"/>
          </a:bodyPr>
          <a:lstStyle/>
          <a:p>
            <a:pPr eaLnBrk="1" fontAlgn="auto" hangingPunct="1">
              <a:spcAft>
                <a:spcPts val="0"/>
              </a:spcAft>
              <a:defRPr/>
            </a:pPr>
            <a:r>
              <a:rPr lang="en-US" dirty="0" smtClean="0"/>
              <a:t>Can Birds, Bats, Butterflies, and Bees create a more equitable civil society?</a:t>
            </a:r>
          </a:p>
          <a:p>
            <a:pPr eaLnBrk="1" fontAlgn="auto" hangingPunct="1">
              <a:spcAft>
                <a:spcPts val="0"/>
              </a:spcAft>
              <a:defRPr/>
            </a:pPr>
            <a:endParaRPr lang="en-US" dirty="0"/>
          </a:p>
          <a:p>
            <a:pPr eaLnBrk="1" fontAlgn="auto" hangingPunct="1">
              <a:spcAft>
                <a:spcPts val="0"/>
              </a:spcAft>
              <a:defRPr/>
            </a:pPr>
            <a:r>
              <a:rPr lang="en-US" sz="1400" dirty="0" smtClean="0"/>
              <a:t>Katie </a:t>
            </a:r>
            <a:r>
              <a:rPr lang="en-US" sz="1400" dirty="0" err="1" smtClean="0"/>
              <a:t>Dentzman</a:t>
            </a:r>
            <a:endParaRPr lang="en-US" sz="1400" dirty="0" smtClean="0"/>
          </a:p>
          <a:p>
            <a:pPr eaLnBrk="1" fontAlgn="auto" hangingPunct="1">
              <a:spcAft>
                <a:spcPts val="0"/>
              </a:spcAft>
              <a:defRPr/>
            </a:pPr>
            <a:r>
              <a:rPr lang="en-US" sz="1400" dirty="0" smtClean="0"/>
              <a:t>Michigan State University</a:t>
            </a:r>
          </a:p>
          <a:p>
            <a:pPr eaLnBrk="1" fontAlgn="auto" hangingPunct="1">
              <a:spcAft>
                <a:spcPts val="0"/>
              </a:spcAft>
              <a:defRPr/>
            </a:pP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8" name="Picture 4"/>
          <p:cNvPicPr>
            <a:picLocks noChangeAspect="1" noChangeArrowheads="1"/>
          </p:cNvPicPr>
          <p:nvPr/>
        </p:nvPicPr>
        <p:blipFill>
          <a:blip r:embed="rId3"/>
          <a:srcRect/>
          <a:stretch>
            <a:fillRect/>
          </a:stretch>
        </p:blipFill>
        <p:spPr bwMode="auto">
          <a:xfrm>
            <a:off x="533400" y="381000"/>
            <a:ext cx="7620000" cy="6105525"/>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p:cNvSpPr>
          <p:nvPr>
            <p:ph type="title"/>
          </p:nvPr>
        </p:nvSpPr>
        <p:spPr/>
        <p:txBody>
          <a:bodyPr/>
          <a:lstStyle/>
          <a:p>
            <a:pPr eaLnBrk="1" hangingPunct="1"/>
            <a:r>
              <a:rPr lang="en-US" smtClean="0"/>
              <a:t>Importance of Pollinators</a:t>
            </a:r>
          </a:p>
        </p:txBody>
      </p:sp>
      <p:sp>
        <p:nvSpPr>
          <p:cNvPr id="32770" name="Rectangle 3"/>
          <p:cNvSpPr>
            <a:spLocks noGrp="1"/>
          </p:cNvSpPr>
          <p:nvPr>
            <p:ph type="body" idx="1"/>
          </p:nvPr>
        </p:nvSpPr>
        <p:spPr/>
        <p:txBody>
          <a:bodyPr/>
          <a:lstStyle/>
          <a:p>
            <a:pPr eaLnBrk="1" hangingPunct="1"/>
            <a:r>
              <a:rPr lang="en-US" smtClean="0"/>
              <a:t>69% said Hummingbirds were important to the success of their business, 64% cited butterflies, and 64% said Native Plants. All other were below 50%.</a:t>
            </a:r>
          </a:p>
          <a:p>
            <a:pPr eaLnBrk="1" hangingPunct="1"/>
            <a:r>
              <a:rPr lang="en-US" smtClean="0"/>
              <a:t>However, when asked if their business would be negatively effected if these pollinators decreased or disappeared, answers changed.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p:cNvSpPr>
          <p:nvPr>
            <p:ph type="title"/>
          </p:nvPr>
        </p:nvSpPr>
        <p:spPr/>
        <p:txBody>
          <a:bodyPr/>
          <a:lstStyle/>
          <a:p>
            <a:pPr eaLnBrk="1" hangingPunct="1"/>
            <a:r>
              <a:rPr lang="en-US" smtClean="0"/>
              <a:t>Loss as Valuation</a:t>
            </a:r>
          </a:p>
        </p:txBody>
      </p:sp>
      <p:sp>
        <p:nvSpPr>
          <p:cNvPr id="33794" name="Rectangle 3"/>
          <p:cNvSpPr>
            <a:spLocks noGrp="1"/>
          </p:cNvSpPr>
          <p:nvPr>
            <p:ph type="body" idx="1"/>
          </p:nvPr>
        </p:nvSpPr>
        <p:spPr/>
        <p:txBody>
          <a:bodyPr/>
          <a:lstStyle/>
          <a:p>
            <a:pPr eaLnBrk="1" hangingPunct="1"/>
            <a:r>
              <a:rPr lang="en-US" smtClean="0"/>
              <a:t>81% of businesses said they would be negatively impacted by loss of hummingbirds</a:t>
            </a:r>
          </a:p>
          <a:p>
            <a:pPr eaLnBrk="1" hangingPunct="1"/>
            <a:r>
              <a:rPr lang="en-US" smtClean="0"/>
              <a:t>For butterflies it was 73%</a:t>
            </a:r>
          </a:p>
          <a:p>
            <a:pPr eaLnBrk="1" hangingPunct="1"/>
            <a:r>
              <a:rPr lang="en-US" smtClean="0"/>
              <a:t>Native Bees – 52%</a:t>
            </a:r>
          </a:p>
          <a:p>
            <a:pPr eaLnBrk="1" hangingPunct="1"/>
            <a:r>
              <a:rPr lang="en-US" smtClean="0"/>
              <a:t>Honey Bees – 52%</a:t>
            </a:r>
          </a:p>
          <a:p>
            <a:pPr eaLnBrk="1" hangingPunct="1"/>
            <a:r>
              <a:rPr lang="en-US" smtClean="0"/>
              <a:t>Bats- 52%</a:t>
            </a:r>
          </a:p>
          <a:p>
            <a:pPr eaLnBrk="1" hangingPunct="1"/>
            <a:r>
              <a:rPr lang="en-US" smtClean="0"/>
              <a:t>Doves – 42%</a:t>
            </a:r>
          </a:p>
          <a:p>
            <a:pPr eaLnBrk="1" hangingPunct="1">
              <a:buFont typeface="Wingdings 2" pitchFamily="18" charset="2"/>
              <a:buNone/>
            </a:pPr>
            <a:endParaRPr lang="en-US" smtClean="0"/>
          </a:p>
          <a:p>
            <a:pPr eaLnBrk="1" hangingPunct="1"/>
            <a:endParaRPr lang="en-US"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rtlCol="0">
            <a:normAutofit fontScale="90000"/>
          </a:bodyPr>
          <a:lstStyle/>
          <a:p>
            <a:pPr eaLnBrk="1" fontAlgn="auto" hangingPunct="1">
              <a:spcAft>
                <a:spcPts val="0"/>
              </a:spcAft>
              <a:defRPr/>
            </a:pPr>
            <a:r>
              <a:rPr lang="en-US" dirty="0" smtClean="0"/>
              <a:t>Awareness is a main concern</a:t>
            </a:r>
            <a:endParaRPr lang="en-US" dirty="0"/>
          </a:p>
        </p:txBody>
      </p:sp>
      <p:sp>
        <p:nvSpPr>
          <p:cNvPr id="50179" name="Content Placeholder 2"/>
          <p:cNvSpPr>
            <a:spLocks noGrp="1"/>
          </p:cNvSpPr>
          <p:nvPr>
            <p:ph idx="4294967295"/>
          </p:nvPr>
        </p:nvSpPr>
        <p:spPr/>
        <p:txBody>
          <a:bodyPr/>
          <a:lstStyle/>
          <a:p>
            <a:pPr eaLnBrk="1" hangingPunct="1"/>
            <a:r>
              <a:rPr lang="en-US" smtClean="0"/>
              <a:t>“I think that the lack of knowledge/awareness of the importance of pollinators is the biggest challenge for your group”</a:t>
            </a:r>
          </a:p>
          <a:p>
            <a:pPr eaLnBrk="1" hangingPunct="1"/>
            <a:r>
              <a:rPr lang="en-US" smtClean="0"/>
              <a:t>“My business services residents which I assume live here because of the beauty and biodiversity of the area. I have no way of knowing specifics.”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p:cNvSpPr>
          <p:nvPr>
            <p:ph type="title"/>
          </p:nvPr>
        </p:nvSpPr>
        <p:spPr/>
        <p:txBody>
          <a:bodyPr/>
          <a:lstStyle/>
          <a:p>
            <a:pPr eaLnBrk="1" hangingPunct="1"/>
            <a:r>
              <a:rPr lang="en-US" sz="3600" smtClean="0"/>
              <a:t>How can we help businesses?</a:t>
            </a:r>
          </a:p>
        </p:txBody>
      </p:sp>
      <p:sp>
        <p:nvSpPr>
          <p:cNvPr id="35842" name="Rectangle 3"/>
          <p:cNvSpPr>
            <a:spLocks noGrp="1"/>
          </p:cNvSpPr>
          <p:nvPr>
            <p:ph type="body" idx="1"/>
          </p:nvPr>
        </p:nvSpPr>
        <p:spPr/>
        <p:txBody>
          <a:bodyPr/>
          <a:lstStyle/>
          <a:p>
            <a:pPr eaLnBrk="1" hangingPunct="1">
              <a:lnSpc>
                <a:spcPct val="90000"/>
              </a:lnSpc>
            </a:pPr>
            <a:r>
              <a:rPr lang="en-US" smtClean="0"/>
              <a:t>42% of businesses said their involvement with pollinators has grown over the last 5 years</a:t>
            </a:r>
          </a:p>
          <a:p>
            <a:pPr eaLnBrk="1" hangingPunct="1">
              <a:lnSpc>
                <a:spcPct val="90000"/>
              </a:lnSpc>
            </a:pPr>
            <a:r>
              <a:rPr lang="en-US" smtClean="0"/>
              <a:t>Most serious constraints to eco-tourism were lack of customer knowledge, declines in the economy, and lack of good promotional materials</a:t>
            </a:r>
          </a:p>
          <a:p>
            <a:pPr eaLnBrk="1" hangingPunct="1">
              <a:lnSpc>
                <a:spcPct val="90000"/>
              </a:lnSpc>
            </a:pPr>
            <a:r>
              <a:rPr lang="en-US" smtClean="0"/>
              <a:t>Informational Booths were the most cited means of promoting eco-tourism</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p:cNvSpPr>
          <p:nvPr>
            <p:ph type="title"/>
          </p:nvPr>
        </p:nvSpPr>
        <p:spPr/>
        <p:txBody>
          <a:bodyPr/>
          <a:lstStyle/>
          <a:p>
            <a:r>
              <a:rPr lang="en-US" sz="3600" smtClean="0"/>
              <a:t>Creation of Pollinator Habitat</a:t>
            </a:r>
          </a:p>
        </p:txBody>
      </p:sp>
      <p:sp>
        <p:nvSpPr>
          <p:cNvPr id="53251" name="Rectangle 3"/>
          <p:cNvSpPr>
            <a:spLocks noGrp="1"/>
          </p:cNvSpPr>
          <p:nvPr>
            <p:ph type="body" idx="1"/>
          </p:nvPr>
        </p:nvSpPr>
        <p:spPr/>
        <p:txBody>
          <a:bodyPr/>
          <a:lstStyle/>
          <a:p>
            <a:r>
              <a:rPr lang="en-US" smtClean="0"/>
              <a:t>Almost every business owner we interviewed agreed that creating more pollinator habitat would or ‘would probably’ benefit their business</a:t>
            </a:r>
          </a:p>
          <a:p>
            <a:r>
              <a:rPr lang="en-US" smtClean="0"/>
              <a:t>Borderlands Habitat Restoration Initiative focuses on this (along with water resources and community involvement)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p:cNvSpPr>
          <p:nvPr>
            <p:ph type="title"/>
          </p:nvPr>
        </p:nvSpPr>
        <p:spPr/>
        <p:txBody>
          <a:bodyPr/>
          <a:lstStyle/>
          <a:p>
            <a:pPr eaLnBrk="1" hangingPunct="1"/>
            <a:r>
              <a:rPr lang="en-US" sz="3600" smtClean="0"/>
              <a:t>How can businesses help us?</a:t>
            </a:r>
          </a:p>
        </p:txBody>
      </p:sp>
      <p:sp>
        <p:nvSpPr>
          <p:cNvPr id="37890" name="Rectangle 3"/>
          <p:cNvSpPr>
            <a:spLocks noGrp="1"/>
          </p:cNvSpPr>
          <p:nvPr>
            <p:ph type="body" idx="1"/>
          </p:nvPr>
        </p:nvSpPr>
        <p:spPr/>
        <p:txBody>
          <a:bodyPr/>
          <a:lstStyle/>
          <a:p>
            <a:pPr eaLnBrk="1" hangingPunct="1"/>
            <a:r>
              <a:rPr lang="en-US" smtClean="0"/>
              <a:t>26% were willing to donate money, and 48% said ‘maybe’</a:t>
            </a:r>
          </a:p>
          <a:p>
            <a:pPr eaLnBrk="1" hangingPunct="1"/>
            <a:r>
              <a:rPr lang="en-US" smtClean="0"/>
              <a:t>Of those willing to donate, the average yearly donation was $95</a:t>
            </a:r>
          </a:p>
          <a:p>
            <a:pPr eaLnBrk="1" hangingPunct="1"/>
            <a:r>
              <a:rPr lang="en-US" smtClean="0"/>
              <a:t>57% said that supporting hummingbirds was a must if they were to donate, and 50% said butterflies were.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p:cNvSpPr>
          <p:nvPr>
            <p:ph type="title"/>
          </p:nvPr>
        </p:nvSpPr>
        <p:spPr/>
        <p:txBody>
          <a:bodyPr/>
          <a:lstStyle/>
          <a:p>
            <a:pPr eaLnBrk="1" hangingPunct="1"/>
            <a:r>
              <a:rPr lang="en-US" sz="3600" smtClean="0"/>
              <a:t>How can businesses help us?</a:t>
            </a:r>
          </a:p>
        </p:txBody>
      </p:sp>
      <p:sp>
        <p:nvSpPr>
          <p:cNvPr id="38914" name="Rectangle 3"/>
          <p:cNvSpPr>
            <a:spLocks noGrp="1"/>
          </p:cNvSpPr>
          <p:nvPr>
            <p:ph type="body" idx="1"/>
          </p:nvPr>
        </p:nvSpPr>
        <p:spPr/>
        <p:txBody>
          <a:bodyPr/>
          <a:lstStyle/>
          <a:p>
            <a:pPr eaLnBrk="1" hangingPunct="1"/>
            <a:r>
              <a:rPr lang="en-US" sz="2000" smtClean="0"/>
              <a:t>71% said they would encourage customers to support pollinator projects via pamphlets</a:t>
            </a:r>
          </a:p>
          <a:p>
            <a:pPr eaLnBrk="1" hangingPunct="1"/>
            <a:r>
              <a:rPr lang="en-US" sz="2000" smtClean="0"/>
              <a:t>32% cited monetary donations as a way of support, and 36% said they would provide necessary materials/space</a:t>
            </a:r>
          </a:p>
          <a:p>
            <a:pPr eaLnBrk="1" hangingPunct="1"/>
            <a:r>
              <a:rPr lang="en-US" sz="2000" smtClean="0"/>
              <a:t>57% of businesses said they would collaborate with a non-profit, and 46% an association of famers/ranchers or a larger association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pPr eaLnBrk="1" hangingPunct="1"/>
            <a:r>
              <a:rPr lang="en-US" smtClean="0"/>
              <a:t>Conclusions</a:t>
            </a:r>
          </a:p>
        </p:txBody>
      </p:sp>
      <p:sp>
        <p:nvSpPr>
          <p:cNvPr id="3" name="Content Placeholder 2"/>
          <p:cNvSpPr>
            <a:spLocks noGrp="1"/>
          </p:cNvSpPr>
          <p:nvPr>
            <p:ph idx="1"/>
          </p:nvPr>
        </p:nvSpPr>
        <p:spPr/>
        <p:txBody>
          <a:bodyPr>
            <a:normAutofit/>
          </a:bodyPr>
          <a:lstStyle/>
          <a:p>
            <a:pPr eaLnBrk="1" hangingPunct="1">
              <a:lnSpc>
                <a:spcPct val="90000"/>
              </a:lnSpc>
            </a:pPr>
            <a:r>
              <a:rPr lang="en-US" sz="2000" smtClean="0"/>
              <a:t>Pollinators are a valuable local resource</a:t>
            </a:r>
          </a:p>
          <a:p>
            <a:pPr eaLnBrk="1" hangingPunct="1">
              <a:lnSpc>
                <a:spcPct val="90000"/>
              </a:lnSpc>
            </a:pPr>
            <a:r>
              <a:rPr lang="en-US" sz="2000" smtClean="0"/>
              <a:t>Businesses already value pollinators to an extent; especially when they consider losing them.</a:t>
            </a:r>
          </a:p>
          <a:p>
            <a:pPr eaLnBrk="1" hangingPunct="1">
              <a:lnSpc>
                <a:spcPct val="90000"/>
              </a:lnSpc>
            </a:pPr>
            <a:r>
              <a:rPr lang="en-US" sz="2000" smtClean="0"/>
              <a:t>However, there are issues of awareness both with businesses and customers</a:t>
            </a:r>
          </a:p>
          <a:p>
            <a:pPr eaLnBrk="1" hangingPunct="1">
              <a:lnSpc>
                <a:spcPct val="90000"/>
              </a:lnSpc>
            </a:pPr>
            <a:r>
              <a:rPr lang="en-US" sz="2000" smtClean="0"/>
              <a:t>Businesses can support pollinator habitat restoration through donations of time and money, as well as through informative resources like pamphlets</a:t>
            </a:r>
          </a:p>
          <a:p>
            <a:pPr eaLnBrk="1" hangingPunct="1">
              <a:lnSpc>
                <a:spcPct val="90000"/>
              </a:lnSpc>
            </a:pPr>
            <a:r>
              <a:rPr lang="en-US" sz="2000" smtClean="0"/>
              <a:t>Borderlands Habitat Restoration Initiative can help businesses by creating pamphlets and also through restoring pollinator habitat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pPr eaLnBrk="1" hangingPunct="1"/>
            <a:r>
              <a:rPr lang="en-US" smtClean="0"/>
              <a:t>Further Reading</a:t>
            </a:r>
          </a:p>
        </p:txBody>
      </p:sp>
      <p:sp>
        <p:nvSpPr>
          <p:cNvPr id="4" name="Content Placeholder 3"/>
          <p:cNvSpPr>
            <a:spLocks noGrp="1"/>
          </p:cNvSpPr>
          <p:nvPr>
            <p:ph sz="quarter" idx="13"/>
          </p:nvPr>
        </p:nvSpPr>
        <p:spPr>
          <a:xfrm>
            <a:off x="1042988" y="2312988"/>
            <a:ext cx="3419475" cy="3494087"/>
          </a:xfrm>
        </p:spPr>
        <p:txBody>
          <a:bodyPr rtlCol="0">
            <a:normAutofit fontScale="25000" lnSpcReduction="20000"/>
          </a:bodyPr>
          <a:lstStyle/>
          <a:p>
            <a:pPr indent="-274320" eaLnBrk="1" fontAlgn="auto" hangingPunct="1">
              <a:spcAft>
                <a:spcPts val="0"/>
              </a:spcAft>
              <a:defRPr/>
            </a:pPr>
            <a:r>
              <a:rPr lang="en-US" sz="4200" dirty="0" err="1"/>
              <a:t>Abramovitz</a:t>
            </a:r>
            <a:r>
              <a:rPr lang="en-US" sz="4200" dirty="0"/>
              <a:t>, J. N. (1998). Putting a Value of Nature’s “Free” Services. </a:t>
            </a:r>
            <a:r>
              <a:rPr lang="en-US" sz="4200" i="1" dirty="0"/>
              <a:t>World Watch</a:t>
            </a:r>
            <a:r>
              <a:rPr lang="en-US" sz="4200" dirty="0"/>
              <a:t>, </a:t>
            </a:r>
            <a:r>
              <a:rPr lang="en-US" sz="4200" i="1" dirty="0"/>
              <a:t>January/February, </a:t>
            </a:r>
            <a:r>
              <a:rPr lang="en-US" sz="4200" dirty="0" smtClean="0"/>
              <a:t>10-19</a:t>
            </a:r>
            <a:r>
              <a:rPr lang="en-US" sz="4200" dirty="0"/>
              <a:t>. </a:t>
            </a:r>
          </a:p>
          <a:p>
            <a:pPr indent="-274320" eaLnBrk="1" fontAlgn="auto" hangingPunct="1">
              <a:spcAft>
                <a:spcPts val="0"/>
              </a:spcAft>
              <a:defRPr/>
            </a:pPr>
            <a:r>
              <a:rPr lang="en-US" sz="4200" dirty="0" err="1"/>
              <a:t>Allsopp</a:t>
            </a:r>
            <a:r>
              <a:rPr lang="en-US" sz="4200" dirty="0"/>
              <a:t>, M.H. , de Lange, W. J. , &amp; </a:t>
            </a:r>
            <a:r>
              <a:rPr lang="en-US" sz="4200" dirty="0" err="1"/>
              <a:t>Veldtman</a:t>
            </a:r>
            <a:r>
              <a:rPr lang="en-US" sz="4200" dirty="0"/>
              <a:t>, R. (2008). Valuing Insect Pollination Services with Cost of 	Replacement. </a:t>
            </a:r>
            <a:r>
              <a:rPr lang="en-US" sz="4200" i="1" dirty="0" err="1"/>
              <a:t>PloS</a:t>
            </a:r>
            <a:r>
              <a:rPr lang="en-US" sz="4200" i="1" dirty="0"/>
              <a:t> ONE, 3</a:t>
            </a:r>
            <a:r>
              <a:rPr lang="en-US" sz="4200" dirty="0"/>
              <a:t>(9): e3128. Doi:10.1371/journal.pone.0003128.  </a:t>
            </a:r>
          </a:p>
          <a:p>
            <a:pPr indent="-274320" eaLnBrk="1" fontAlgn="auto" hangingPunct="1">
              <a:spcAft>
                <a:spcPts val="0"/>
              </a:spcAft>
              <a:defRPr/>
            </a:pPr>
            <a:r>
              <a:rPr lang="en-US" sz="4200" dirty="0" err="1"/>
              <a:t>DeLind</a:t>
            </a:r>
            <a:r>
              <a:rPr lang="en-US" sz="4200" dirty="0"/>
              <a:t>, L. B. (2002). Place, work, and civic agriculture: Common fields for cultivation. </a:t>
            </a:r>
            <a:r>
              <a:rPr lang="en-US" sz="4200" i="1" dirty="0"/>
              <a:t>Agriculture and </a:t>
            </a:r>
            <a:r>
              <a:rPr lang="en-US" sz="4200" i="1" dirty="0" smtClean="0"/>
              <a:t>Human </a:t>
            </a:r>
            <a:r>
              <a:rPr lang="en-US" sz="4200" i="1" dirty="0"/>
              <a:t>Values, 19, </a:t>
            </a:r>
            <a:r>
              <a:rPr lang="en-US" sz="4200" dirty="0"/>
              <a:t>217-224. </a:t>
            </a:r>
          </a:p>
          <a:p>
            <a:pPr indent="-274320" eaLnBrk="1" fontAlgn="auto" hangingPunct="1">
              <a:spcAft>
                <a:spcPts val="0"/>
              </a:spcAft>
              <a:defRPr/>
            </a:pPr>
            <a:r>
              <a:rPr lang="en-US" sz="4200" dirty="0" err="1"/>
              <a:t>DuPuis</a:t>
            </a:r>
            <a:r>
              <a:rPr lang="en-US" sz="4200" dirty="0"/>
              <a:t>, E. and Goodman, D. (2005). Should we go ‘home’ to eat?:Toward a reflexive politics of </a:t>
            </a:r>
            <a:r>
              <a:rPr lang="en-US" sz="4200" dirty="0" smtClean="0"/>
              <a:t>localism</a:t>
            </a:r>
            <a:r>
              <a:rPr lang="en-US" sz="4200" dirty="0"/>
              <a:t>. </a:t>
            </a:r>
            <a:r>
              <a:rPr lang="en-US" sz="4200" i="1" dirty="0"/>
              <a:t>Journal of Rural Studies, 21</a:t>
            </a:r>
            <a:r>
              <a:rPr lang="en-US" sz="4200" dirty="0"/>
              <a:t>, 359-371.</a:t>
            </a:r>
          </a:p>
          <a:p>
            <a:pPr indent="-274320" eaLnBrk="1" fontAlgn="auto" hangingPunct="1">
              <a:spcAft>
                <a:spcPts val="0"/>
              </a:spcAft>
              <a:defRPr/>
            </a:pPr>
            <a:r>
              <a:rPr lang="en-US" sz="4200" dirty="0" err="1"/>
              <a:t>Kremen</a:t>
            </a:r>
            <a:r>
              <a:rPr lang="en-US" sz="4200" dirty="0"/>
              <a:t>, C., Williams, N.M. , </a:t>
            </a:r>
            <a:r>
              <a:rPr lang="en-US" sz="4200" dirty="0" err="1"/>
              <a:t>Aizen</a:t>
            </a:r>
            <a:r>
              <a:rPr lang="en-US" sz="4200" dirty="0"/>
              <a:t>, M.A. , </a:t>
            </a:r>
            <a:r>
              <a:rPr lang="en-US" sz="4200" dirty="0" err="1"/>
              <a:t>Gemmill-Herren</a:t>
            </a:r>
            <a:r>
              <a:rPr lang="en-US" sz="4200" dirty="0"/>
              <a:t>, B. , </a:t>
            </a:r>
            <a:r>
              <a:rPr lang="en-US" sz="4200" dirty="0" err="1"/>
              <a:t>LeBuhn</a:t>
            </a:r>
            <a:r>
              <a:rPr lang="en-US" sz="4200" dirty="0"/>
              <a:t>, G. , </a:t>
            </a:r>
            <a:r>
              <a:rPr lang="en-US" sz="4200" dirty="0" err="1"/>
              <a:t>Minckley</a:t>
            </a:r>
            <a:r>
              <a:rPr lang="en-US" sz="4200" dirty="0"/>
              <a:t>, R. , … Ricketts, T.H. </a:t>
            </a:r>
            <a:r>
              <a:rPr lang="en-US" sz="4200" dirty="0" smtClean="0"/>
              <a:t>(</a:t>
            </a:r>
            <a:r>
              <a:rPr lang="en-US" sz="4200" dirty="0"/>
              <a:t>2007). Pollination and other ecosystem services produced by mobile organisms: a conceptual </a:t>
            </a:r>
            <a:r>
              <a:rPr lang="en-US" sz="4200" dirty="0" smtClean="0"/>
              <a:t>framework </a:t>
            </a:r>
            <a:r>
              <a:rPr lang="en-US" sz="4200" dirty="0"/>
              <a:t>for the effects of land-use change. </a:t>
            </a:r>
            <a:r>
              <a:rPr lang="en-US" sz="4200" i="1" dirty="0"/>
              <a:t>Ecology Letters</a:t>
            </a:r>
            <a:r>
              <a:rPr lang="en-US" sz="4200" dirty="0"/>
              <a:t>, </a:t>
            </a:r>
            <a:r>
              <a:rPr lang="en-US" sz="4200" i="1" dirty="0"/>
              <a:t>10</a:t>
            </a:r>
            <a:r>
              <a:rPr lang="en-US" sz="4200" dirty="0"/>
              <a:t>, 299-314. </a:t>
            </a:r>
          </a:p>
          <a:p>
            <a:pPr indent="-274320" eaLnBrk="1" fontAlgn="auto" hangingPunct="1">
              <a:spcAft>
                <a:spcPts val="0"/>
              </a:spcAft>
              <a:defRPr/>
            </a:pPr>
            <a:r>
              <a:rPr lang="en-US" sz="4200" dirty="0"/>
              <a:t>Leones, J., Colby, B., &amp; Crandall, K. (1998). Tracking Expenditures of the Elusive Nature Tourists of </a:t>
            </a:r>
            <a:r>
              <a:rPr lang="en-US" sz="4200" dirty="0" smtClean="0"/>
              <a:t>Southeastern </a:t>
            </a:r>
            <a:r>
              <a:rPr lang="en-US" sz="4200" dirty="0"/>
              <a:t>Arizona. </a:t>
            </a:r>
            <a:r>
              <a:rPr lang="en-US" sz="4200" i="1" dirty="0"/>
              <a:t>Journal of Travel Research</a:t>
            </a:r>
            <a:r>
              <a:rPr lang="en-US" sz="4200" dirty="0"/>
              <a:t>, </a:t>
            </a:r>
            <a:r>
              <a:rPr lang="en-US" sz="4200" i="1" dirty="0"/>
              <a:t>36</a:t>
            </a:r>
            <a:r>
              <a:rPr lang="en-US" sz="4200" dirty="0"/>
              <a:t>, 56-64.</a:t>
            </a:r>
          </a:p>
          <a:p>
            <a:pPr marL="68580" indent="0" eaLnBrk="1" fontAlgn="auto" hangingPunct="1">
              <a:spcAft>
                <a:spcPts val="0"/>
              </a:spcAft>
              <a:buFont typeface="Wingdings 2" pitchFamily="18" charset="2"/>
              <a:buNone/>
              <a:defRPr/>
            </a:pPr>
            <a:endParaRPr lang="en-US" dirty="0"/>
          </a:p>
        </p:txBody>
      </p:sp>
      <p:sp>
        <p:nvSpPr>
          <p:cNvPr id="41987" name="Content Placeholder 4"/>
          <p:cNvSpPr>
            <a:spLocks noGrp="1"/>
          </p:cNvSpPr>
          <p:nvPr>
            <p:ph sz="quarter" idx="14"/>
          </p:nvPr>
        </p:nvSpPr>
        <p:spPr>
          <a:xfrm>
            <a:off x="4645025" y="2312988"/>
            <a:ext cx="3419475" cy="3494087"/>
          </a:xfrm>
        </p:spPr>
        <p:txBody>
          <a:bodyPr/>
          <a:lstStyle/>
          <a:p>
            <a:pPr eaLnBrk="1" hangingPunct="1"/>
            <a:r>
              <a:rPr lang="en-US" sz="900" smtClean="0"/>
              <a:t>Luzar, J.E., Diagne, A., Gan, C., &amp; Henning, B.R. (1995). Evaluating Nature-based Tourism Using the New Environmental Paradigm. </a:t>
            </a:r>
            <a:r>
              <a:rPr lang="en-US" sz="900" i="1" smtClean="0"/>
              <a:t>Journal of Agriculture and Applied Economics, 27(2)</a:t>
            </a:r>
            <a:r>
              <a:rPr lang="en-US" sz="900" smtClean="0"/>
              <a:t>: 544-555.</a:t>
            </a:r>
          </a:p>
          <a:p>
            <a:pPr eaLnBrk="1" hangingPunct="1"/>
            <a:r>
              <a:rPr lang="en-US" sz="900" smtClean="0"/>
              <a:t>Macias, T. (2008). Working Toward a Just, Equitable, and Local Food System: The social impact of community-based agriculture. </a:t>
            </a:r>
            <a:r>
              <a:rPr lang="en-US" sz="900" i="1" smtClean="0"/>
              <a:t>Social Science Quarterly, 89</a:t>
            </a:r>
            <a:r>
              <a:rPr lang="en-US" sz="900" smtClean="0"/>
              <a:t>(5), 1086-1101. </a:t>
            </a:r>
          </a:p>
          <a:p>
            <a:pPr eaLnBrk="1" hangingPunct="1"/>
            <a:r>
              <a:rPr lang="en-US" sz="900" smtClean="0"/>
              <a:t>Morandin, L. A., &amp; Winston, M. L. (2006). Pollinators provide economic incentive to preserve natural land in agroecosystems.  </a:t>
            </a:r>
            <a:r>
              <a:rPr lang="en-US" sz="900" i="1" smtClean="0"/>
              <a:t>Agriculture, Ecosystems and Environment, 116</a:t>
            </a:r>
            <a:r>
              <a:rPr lang="en-US" sz="900" smtClean="0"/>
              <a:t> , 289-292. </a:t>
            </a:r>
          </a:p>
          <a:p>
            <a:pPr eaLnBrk="1" hangingPunct="1"/>
            <a:r>
              <a:rPr lang="en-US" sz="900" smtClean="0"/>
              <a:t>Pearce, D. &amp; Moran, D. (1994). The Economic Value of Biodiversity. London, U.K.: Earthscan Publications Ltd.</a:t>
            </a:r>
          </a:p>
          <a:p>
            <a:pPr eaLnBrk="1" hangingPunct="1"/>
            <a:r>
              <a:rPr lang="en-US" sz="900" smtClean="0"/>
              <a:t>Seyfang, G. (2006). Ecological citizenship and sustainable consumption: Examining local organic food networks.  </a:t>
            </a:r>
            <a:r>
              <a:rPr lang="en-US" sz="900" i="1" smtClean="0"/>
              <a:t>Journal of Rural Studies, 22, </a:t>
            </a:r>
            <a:r>
              <a:rPr lang="en-US" sz="900" smtClean="0"/>
              <a:t>383-395. </a:t>
            </a:r>
          </a:p>
          <a:p>
            <a:pPr eaLnBrk="1" hangingPunct="1"/>
            <a:r>
              <a:rPr lang="en-US" sz="900" smtClean="0"/>
              <a:t>Tolbert, C. M. , Lyson, T. A. , &amp; Irwin, M. D. (1998). Local Capitalism, Civic Engagement, and Socioeconomic Well-Being. </a:t>
            </a:r>
            <a:r>
              <a:rPr lang="en-US" sz="900" i="1" smtClean="0"/>
              <a:t>Social Forces, 77</a:t>
            </a:r>
            <a:r>
              <a:rPr lang="en-US" sz="900" smtClean="0"/>
              <a:t>(2), 401-427. </a:t>
            </a:r>
          </a:p>
          <a:p>
            <a:pPr eaLnBrk="1" hangingPunct="1"/>
            <a:r>
              <a:rPr lang="en-US" sz="900" smtClean="0"/>
              <a:t>United States. Department of Agriculture &amp; Forest Service: Southwestern Region. </a:t>
            </a:r>
            <a:r>
              <a:rPr lang="en-US" sz="900" i="1" smtClean="0"/>
              <a:t>Draft Environmental Impact Statement for the Rosemont Copper Project: A Proposed mining operation Coronado National Forest, Pima County, Arizona. </a:t>
            </a:r>
            <a:r>
              <a:rPr lang="en-US" sz="900" smtClean="0"/>
              <a:t>[Tucson, AZ.;] United States Department of Agriculture &amp; Forest Service, 2011.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pPr eaLnBrk="1" hangingPunct="1"/>
            <a:r>
              <a:rPr lang="en-US" smtClean="0"/>
              <a:t>Pollinators as Civic Glue</a:t>
            </a:r>
          </a:p>
        </p:txBody>
      </p:sp>
      <p:sp>
        <p:nvSpPr>
          <p:cNvPr id="15362" name="Content Placeholder 2"/>
          <p:cNvSpPr>
            <a:spLocks noGrp="1"/>
          </p:cNvSpPr>
          <p:nvPr>
            <p:ph idx="1"/>
          </p:nvPr>
        </p:nvSpPr>
        <p:spPr/>
        <p:txBody>
          <a:bodyPr/>
          <a:lstStyle/>
          <a:p>
            <a:pPr eaLnBrk="1" hangingPunct="1"/>
            <a:r>
              <a:rPr lang="en-US" smtClean="0"/>
              <a:t>Civic Agriculture</a:t>
            </a:r>
          </a:p>
          <a:p>
            <a:pPr eaLnBrk="1" hangingPunct="1"/>
            <a:r>
              <a:rPr lang="en-US" smtClean="0"/>
              <a:t>Tourism/Eco-tourism</a:t>
            </a:r>
          </a:p>
          <a:p>
            <a:pPr eaLnBrk="1" hangingPunct="1"/>
            <a:r>
              <a:rPr lang="en-US" smtClean="0"/>
              <a:t>Horizontal Ties in the Community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pPr eaLnBrk="1" hangingPunct="1"/>
            <a:r>
              <a:rPr lang="en-US" smtClean="0"/>
              <a:t>Civic Agriculture	</a:t>
            </a:r>
          </a:p>
        </p:txBody>
      </p:sp>
      <p:sp>
        <p:nvSpPr>
          <p:cNvPr id="16386" name="Content Placeholder 2"/>
          <p:cNvSpPr>
            <a:spLocks noGrp="1"/>
          </p:cNvSpPr>
          <p:nvPr>
            <p:ph idx="1"/>
          </p:nvPr>
        </p:nvSpPr>
        <p:spPr/>
        <p:txBody>
          <a:bodyPr/>
          <a:lstStyle/>
          <a:p>
            <a:pPr eaLnBrk="1" hangingPunct="1"/>
            <a:r>
              <a:rPr lang="en-US" smtClean="0"/>
              <a:t>What is it?</a:t>
            </a:r>
          </a:p>
          <a:p>
            <a:pPr eaLnBrk="1" hangingPunct="1"/>
            <a:r>
              <a:rPr lang="en-US" smtClean="0"/>
              <a:t>Good for the Community</a:t>
            </a:r>
          </a:p>
          <a:p>
            <a:pPr lvl="1" eaLnBrk="1" hangingPunct="1"/>
            <a:r>
              <a:rPr lang="en-US" smtClean="0"/>
              <a:t>Tolbert, Lyson, and Irwin (1998) Small farms INCREASE equality of wealth distribution</a:t>
            </a:r>
          </a:p>
          <a:p>
            <a:pPr eaLnBrk="1" hangingPunct="1"/>
            <a:r>
              <a:rPr lang="en-US" smtClean="0"/>
              <a:t>Pollinators as distinct ecology</a:t>
            </a:r>
          </a:p>
          <a:p>
            <a:pPr lvl="1" eaLnBrk="1" hangingPunct="1"/>
            <a:r>
              <a:rPr lang="en-US" smtClean="0"/>
              <a:t>Citizens identify with a ‘place’ via ties to local food and local ecology – local pollinators support both</a:t>
            </a:r>
          </a:p>
          <a:p>
            <a:pPr lvl="1" eaLnBrk="1" hangingPunct="1"/>
            <a:endParaRPr lang="en-US" smtClean="0"/>
          </a:p>
          <a:p>
            <a:pPr lvl="1" eaLnBrk="1" hangingPunct="1"/>
            <a:endParaRPr lang="en-US"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pPr eaLnBrk="1" hangingPunct="1"/>
            <a:r>
              <a:rPr lang="en-US" smtClean="0"/>
              <a:t>Tourism/Eco-Tourism</a:t>
            </a:r>
          </a:p>
        </p:txBody>
      </p:sp>
      <p:sp>
        <p:nvSpPr>
          <p:cNvPr id="18434" name="Content Placeholder 2"/>
          <p:cNvSpPr>
            <a:spLocks noGrp="1"/>
          </p:cNvSpPr>
          <p:nvPr>
            <p:ph idx="1"/>
          </p:nvPr>
        </p:nvSpPr>
        <p:spPr/>
        <p:txBody>
          <a:bodyPr/>
          <a:lstStyle/>
          <a:p>
            <a:pPr eaLnBrk="1" hangingPunct="1"/>
            <a:r>
              <a:rPr lang="en-US" smtClean="0"/>
              <a:t>Birders spend more money that any other kind of visitors to natural sites</a:t>
            </a:r>
          </a:p>
          <a:p>
            <a:pPr lvl="1" eaLnBrk="1" hangingPunct="1"/>
            <a:r>
              <a:rPr lang="en-US" smtClean="0"/>
              <a:t>In AZ - 2/3 from out of state = stay longer, support lodging, local stores, local food sources, etc.</a:t>
            </a:r>
          </a:p>
          <a:p>
            <a:pPr eaLnBrk="1" hangingPunct="1"/>
            <a:r>
              <a:rPr lang="en-US" smtClean="0"/>
              <a:t>Ecotourism allows conservation of land- it is valuable in its natural form. </a:t>
            </a:r>
          </a:p>
          <a:p>
            <a:pPr eaLnBrk="1" hangingPunct="1"/>
            <a:r>
              <a:rPr lang="en-US" smtClean="0"/>
              <a:t>Argument against the Rosemont Copper Mine/other mines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descr="Where visitors recorded they were from for a period of 11 days. 200 visitors, 27 states, 6 countries."/>
          <p:cNvGraphicFramePr>
            <a:graphicFrameLocks/>
          </p:cNvGraphicFramePr>
          <p:nvPr/>
        </p:nvGraphicFramePr>
        <p:xfrm>
          <a:off x="685800" y="457200"/>
          <a:ext cx="7696200" cy="5867399"/>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nvGraphicFramePr>
        <p:xfrm>
          <a:off x="609600" y="762000"/>
          <a:ext cx="7924800" cy="5410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Horizontal Ties in the Community</a:t>
            </a:r>
            <a:endParaRPr lang="en-US" dirty="0"/>
          </a:p>
        </p:txBody>
      </p:sp>
      <p:sp>
        <p:nvSpPr>
          <p:cNvPr id="24578" name="Content Placeholder 2"/>
          <p:cNvSpPr>
            <a:spLocks noGrp="1"/>
          </p:cNvSpPr>
          <p:nvPr>
            <p:ph idx="1"/>
          </p:nvPr>
        </p:nvSpPr>
        <p:spPr/>
        <p:txBody>
          <a:bodyPr/>
          <a:lstStyle/>
          <a:p>
            <a:pPr eaLnBrk="1" hangingPunct="1"/>
            <a:r>
              <a:rPr lang="en-US" smtClean="0"/>
              <a:t>Rob Putnam’s </a:t>
            </a:r>
            <a:r>
              <a:rPr lang="en-US" i="1" smtClean="0"/>
              <a:t>Bowling Alone</a:t>
            </a:r>
            <a:endParaRPr lang="en-US" smtClean="0"/>
          </a:p>
          <a:p>
            <a:pPr lvl="1" eaLnBrk="1" hangingPunct="1"/>
            <a:r>
              <a:rPr lang="en-US" smtClean="0"/>
              <a:t>Communities are becoming disconnected, leading to reliance on outside, ‘big box’ companies and less involvement/roots. </a:t>
            </a:r>
          </a:p>
          <a:p>
            <a:pPr lvl="1" eaLnBrk="1" hangingPunct="1"/>
            <a:r>
              <a:rPr lang="en-US" smtClean="0"/>
              <a:t>Pollinators create horizontal ties in the community- they connect diverse businesses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Promote Pollinators, Promote Community Success</a:t>
            </a:r>
            <a:endParaRPr lang="en-US" dirty="0"/>
          </a:p>
        </p:txBody>
      </p:sp>
      <p:sp>
        <p:nvSpPr>
          <p:cNvPr id="26626" name="Content Placeholder 2"/>
          <p:cNvSpPr>
            <a:spLocks noGrp="1"/>
          </p:cNvSpPr>
          <p:nvPr>
            <p:ph idx="1"/>
          </p:nvPr>
        </p:nvSpPr>
        <p:spPr/>
        <p:txBody>
          <a:bodyPr/>
          <a:lstStyle/>
          <a:p>
            <a:pPr eaLnBrk="1" hangingPunct="1"/>
            <a:r>
              <a:rPr lang="en-US" smtClean="0"/>
              <a:t>By increasing pollinator numbers and awareness of this resource in the community, we can increase civic agriculture, eco-tourism, and horizontal ties. </a:t>
            </a:r>
          </a:p>
          <a:p>
            <a:pPr eaLnBrk="1" hangingPunct="1"/>
            <a:r>
              <a:rPr lang="en-US" smtClean="0"/>
              <a:t>But how do we do this?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27113"/>
            <a:ext cx="8001000" cy="1182687"/>
          </a:xfrm>
        </p:spPr>
        <p:txBody>
          <a:bodyPr rtlCol="0">
            <a:normAutofit fontScale="90000"/>
          </a:bodyPr>
          <a:lstStyle/>
          <a:p>
            <a:pPr eaLnBrk="1" fontAlgn="auto" hangingPunct="1">
              <a:spcAft>
                <a:spcPts val="0"/>
              </a:spcAft>
              <a:defRPr/>
            </a:pPr>
            <a:r>
              <a:rPr lang="en-US" dirty="0" smtClean="0"/>
              <a:t>First Step: Discover Current Trends</a:t>
            </a:r>
            <a:endParaRPr lang="en-US" dirty="0"/>
          </a:p>
        </p:txBody>
      </p:sp>
      <p:sp>
        <p:nvSpPr>
          <p:cNvPr id="27650" name="Content Placeholder 2"/>
          <p:cNvSpPr>
            <a:spLocks noGrp="1"/>
          </p:cNvSpPr>
          <p:nvPr>
            <p:ph idx="1"/>
          </p:nvPr>
        </p:nvSpPr>
        <p:spPr/>
        <p:txBody>
          <a:bodyPr/>
          <a:lstStyle/>
          <a:p>
            <a:pPr eaLnBrk="1" hangingPunct="1"/>
            <a:r>
              <a:rPr lang="en-US" smtClean="0"/>
              <a:t>Survey Businesses</a:t>
            </a:r>
          </a:p>
          <a:p>
            <a:pPr lvl="1" eaLnBrk="1" hangingPunct="1"/>
            <a:r>
              <a:rPr lang="en-US" smtClean="0"/>
              <a:t>Are they aware of the importance of pollinators? Do they cater specifically to visitors who are interested in pollinators?</a:t>
            </a:r>
          </a:p>
          <a:p>
            <a:pPr lvl="1" eaLnBrk="1" hangingPunct="1"/>
            <a:r>
              <a:rPr lang="en-US" smtClean="0"/>
              <a:t>How can we help them support pollinators and ecotourism?</a:t>
            </a:r>
          </a:p>
          <a:p>
            <a:pPr lvl="1" eaLnBrk="1" hangingPunct="1"/>
            <a:r>
              <a:rPr lang="en-US" smtClean="0"/>
              <a:t>Are they willing to help support us in increasing pollinator habitat?</a:t>
            </a:r>
          </a:p>
          <a:p>
            <a:pPr lvl="1" eaLnBrk="1" hangingPunct="1"/>
            <a:endParaRPr lang="en-US"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356</TotalTime>
  <Words>2646</Words>
  <Application>Microsoft Office PowerPoint</Application>
  <PresentationFormat>On-screen Show (4:3)</PresentationFormat>
  <Paragraphs>160</Paragraphs>
  <Slides>19</Slides>
  <Notes>15</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Austin</vt:lpstr>
      <vt:lpstr>Pollinators in the Community</vt:lpstr>
      <vt:lpstr>Pollinators as Civic Glue</vt:lpstr>
      <vt:lpstr>Civic Agriculture </vt:lpstr>
      <vt:lpstr>Tourism/Eco-Tourism</vt:lpstr>
      <vt:lpstr>PowerPoint Presentation</vt:lpstr>
      <vt:lpstr>PowerPoint Presentation</vt:lpstr>
      <vt:lpstr>Horizontal Ties in the Community</vt:lpstr>
      <vt:lpstr>Promote Pollinators, Promote Community Success</vt:lpstr>
      <vt:lpstr>First Step: Discover Current Trends</vt:lpstr>
      <vt:lpstr>PowerPoint Presentation</vt:lpstr>
      <vt:lpstr>Importance of Pollinators</vt:lpstr>
      <vt:lpstr>Loss as Valuation</vt:lpstr>
      <vt:lpstr>Awareness is a main concern</vt:lpstr>
      <vt:lpstr>How can we help businesses?</vt:lpstr>
      <vt:lpstr>Creation of Pollinator Habitat</vt:lpstr>
      <vt:lpstr>How can businesses help us?</vt:lpstr>
      <vt:lpstr>How can businesses help us?</vt:lpstr>
      <vt:lpstr>Conclusions</vt:lpstr>
      <vt:lpstr>Further Reading</vt:lpstr>
    </vt:vector>
  </TitlesOfParts>
  <Company>Pima County ITD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Pollinators in the Community</dc:title>
  <dc:creator>pcpl</dc:creator>
  <cp:lastModifiedBy>OMX</cp:lastModifiedBy>
  <cp:revision>27</cp:revision>
  <dcterms:created xsi:type="dcterms:W3CDTF">2012-07-19T21:26:47Z</dcterms:created>
  <dcterms:modified xsi:type="dcterms:W3CDTF">2012-08-11T15:06:08Z</dcterms:modified>
</cp:coreProperties>
</file>