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7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rofessorfrink:Documents:Work:WSARE:Data%20Analysis:Number%20Crunch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Flowering Times for 20 Most Prolific Hedgerow Plants</a:t>
            </a:r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Agastaches spp</c:v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All!$B$196:$N$196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31</c:v>
                </c:pt>
                <c:pt idx="7">
                  <c:v>132</c:v>
                </c:pt>
                <c:pt idx="8">
                  <c:v>42</c:v>
                </c:pt>
                <c:pt idx="9">
                  <c:v>106</c:v>
                </c:pt>
                <c:pt idx="10">
                  <c:v>374</c:v>
                </c:pt>
                <c:pt idx="11">
                  <c:v>360</c:v>
                </c:pt>
                <c:pt idx="12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All!$A$197</c:f>
              <c:strCache>
                <c:ptCount val="1"/>
                <c:pt idx="0">
                  <c:v>Anisicanthus thurberi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All!$B$197:$N$197</c:f>
              <c:numCache>
                <c:formatCode>General</c:formatCode>
                <c:ptCount val="13"/>
                <c:pt idx="0">
                  <c:v>0</c:v>
                </c:pt>
                <c:pt idx="1">
                  <c:v>9</c:v>
                </c:pt>
                <c:pt idx="2">
                  <c:v>20</c:v>
                </c:pt>
                <c:pt idx="3">
                  <c:v>14</c:v>
                </c:pt>
                <c:pt idx="4">
                  <c:v>27</c:v>
                </c:pt>
                <c:pt idx="5">
                  <c:v>18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  <c:pt idx="10">
                  <c:v>14</c:v>
                </c:pt>
                <c:pt idx="11">
                  <c:v>34</c:v>
                </c:pt>
                <c:pt idx="12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All!$A$198</c:f>
              <c:strCache>
                <c:ptCount val="1"/>
                <c:pt idx="0">
                  <c:v>Aquilegia desertorum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All!$B$198:$N$198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72</c:v>
                </c:pt>
                <c:pt idx="3">
                  <c:v>63</c:v>
                </c:pt>
                <c:pt idx="4">
                  <c:v>7</c:v>
                </c:pt>
                <c:pt idx="5">
                  <c:v>21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All!$A$199</c:f>
              <c:strCache>
                <c:ptCount val="1"/>
                <c:pt idx="0">
                  <c:v>Dyssodia spp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All!$B$199:$N$199</c:f>
              <c:numCache>
                <c:formatCode>General</c:formatCode>
                <c:ptCount val="13"/>
                <c:pt idx="0">
                  <c:v>0</c:v>
                </c:pt>
                <c:pt idx="1">
                  <c:v>22</c:v>
                </c:pt>
                <c:pt idx="2">
                  <c:v>14</c:v>
                </c:pt>
                <c:pt idx="3">
                  <c:v>39</c:v>
                </c:pt>
                <c:pt idx="4">
                  <c:v>18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All!$A$200</c:f>
              <c:strCache>
                <c:ptCount val="1"/>
                <c:pt idx="0">
                  <c:v>Epilobium canum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All!$B$200:$N$200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8</c:v>
                </c:pt>
                <c:pt idx="11">
                  <c:v>17</c:v>
                </c:pt>
                <c:pt idx="12">
                  <c:v>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All!$A$201</c:f>
              <c:strCache>
                <c:ptCount val="1"/>
                <c:pt idx="0">
                  <c:v>Fallugia paradoxa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All!$B$201:$N$201</c:f>
              <c:numCache>
                <c:formatCode>General</c:formatCode>
                <c:ptCount val="13"/>
                <c:pt idx="0">
                  <c:v>0</c:v>
                </c:pt>
                <c:pt idx="1">
                  <c:v>15</c:v>
                </c:pt>
                <c:pt idx="2">
                  <c:v>25</c:v>
                </c:pt>
                <c:pt idx="3">
                  <c:v>262</c:v>
                </c:pt>
                <c:pt idx="4">
                  <c:v>4</c:v>
                </c:pt>
                <c:pt idx="5">
                  <c:v>7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6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All!$A$202</c:f>
              <c:strCache>
                <c:ptCount val="1"/>
                <c:pt idx="0">
                  <c:v>Gaillardia pulchella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All!$B$202:$N$202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74</c:v>
                </c:pt>
                <c:pt idx="4">
                  <c:v>10</c:v>
                </c:pt>
                <c:pt idx="5">
                  <c:v>21</c:v>
                </c:pt>
                <c:pt idx="6">
                  <c:v>7</c:v>
                </c:pt>
                <c:pt idx="7">
                  <c:v>16</c:v>
                </c:pt>
                <c:pt idx="8">
                  <c:v>46</c:v>
                </c:pt>
                <c:pt idx="9">
                  <c:v>54</c:v>
                </c:pt>
                <c:pt idx="10">
                  <c:v>94</c:v>
                </c:pt>
                <c:pt idx="11">
                  <c:v>44</c:v>
                </c:pt>
                <c:pt idx="12">
                  <c:v>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All!$A$203</c:f>
              <c:strCache>
                <c:ptCount val="1"/>
                <c:pt idx="0">
                  <c:v>Leucophyllum frutescens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All!$B$203:$N$203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494</c:v>
                </c:pt>
                <c:pt idx="7">
                  <c:v>3</c:v>
                </c:pt>
                <c:pt idx="8">
                  <c:v>107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All!$A$204</c:f>
              <c:strCache>
                <c:ptCount val="1"/>
                <c:pt idx="0">
                  <c:v>Lippia graveolens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All!$B$204:$N$204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55</c:v>
                </c:pt>
                <c:pt idx="8">
                  <c:v>39</c:v>
                </c:pt>
                <c:pt idx="9">
                  <c:v>240</c:v>
                </c:pt>
                <c:pt idx="10">
                  <c:v>140</c:v>
                </c:pt>
                <c:pt idx="11">
                  <c:v>88</c:v>
                </c:pt>
                <c:pt idx="12">
                  <c:v>40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All!$A$205</c:f>
              <c:strCache>
                <c:ptCount val="1"/>
                <c:pt idx="0">
                  <c:v>Lycium andersonii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All!$B$205:$N$205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60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All!$A$206</c:f>
              <c:strCache>
                <c:ptCount val="1"/>
                <c:pt idx="0">
                  <c:v>Maurandella Antirrhinifolia</c:v>
                </c:pt>
              </c:strCache>
            </c:strRef>
          </c:tx>
          <c:spPr>
            <a:ln>
              <a:solidFill>
                <a:srgbClr val="E567C3"/>
              </a:solidFill>
            </a:ln>
          </c:spPr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All!$B$206:$N$206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9</c:v>
                </c:pt>
                <c:pt idx="4">
                  <c:v>6</c:v>
                </c:pt>
                <c:pt idx="5">
                  <c:v>60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All!$A$207</c:f>
              <c:strCache>
                <c:ptCount val="1"/>
                <c:pt idx="0">
                  <c:v>Domestic Mint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All!$B$207:$N$207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350</c:v>
                </c:pt>
                <c:pt idx="6">
                  <c:v>108</c:v>
                </c:pt>
                <c:pt idx="7">
                  <c:v>29</c:v>
                </c:pt>
                <c:pt idx="8">
                  <c:v>1515</c:v>
                </c:pt>
                <c:pt idx="9">
                  <c:v>1635</c:v>
                </c:pt>
                <c:pt idx="10">
                  <c:v>1200</c:v>
                </c:pt>
                <c:pt idx="11">
                  <c:v>10</c:v>
                </c:pt>
                <c:pt idx="12">
                  <c:v>0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All!$A$208</c:f>
              <c:strCache>
                <c:ptCount val="1"/>
                <c:pt idx="0">
                  <c:v>Penstemon barbatus</c:v>
                </c:pt>
              </c:strCache>
            </c:strRef>
          </c:tx>
          <c:marker>
            <c:symbol val="none"/>
          </c:marker>
          <c:cat>
            <c:numRef>
              <c:f>All!$B$195:$N$195</c:f>
              <c:numCache>
                <c:formatCode>General</c:formatCode>
                <c:ptCount val="13"/>
                <c:pt idx="0">
                  <c:v>95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204</c:v>
                </c:pt>
                <c:pt idx="7">
                  <c:v>215</c:v>
                </c:pt>
                <c:pt idx="8">
                  <c:v>227</c:v>
                </c:pt>
                <c:pt idx="9">
                  <c:v>242</c:v>
                </c:pt>
                <c:pt idx="10">
                  <c:v>258</c:v>
                </c:pt>
                <c:pt idx="11">
                  <c:v>284</c:v>
                </c:pt>
                <c:pt idx="12">
                  <c:v>300</c:v>
                </c:pt>
              </c:numCache>
            </c:numRef>
          </c:cat>
          <c:val>
            <c:numRef>
              <c:f>All!$B$208:$N$208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347</c:v>
                </c:pt>
                <c:pt idx="5">
                  <c:v>1080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All!$A$209</c:f>
              <c:strCache>
                <c:ptCount val="1"/>
                <c:pt idx="0">
                  <c:v>Penstemon parryii</c:v>
                </c:pt>
              </c:strCache>
            </c:strRef>
          </c:tx>
          <c:marker>
            <c:symbol val="none"/>
          </c:marker>
          <c:val>
            <c:numRef>
              <c:f>All!$B$209:$N$209</c:f>
              <c:numCache>
                <c:formatCode>General</c:formatCode>
                <c:ptCount val="13"/>
                <c:pt idx="0">
                  <c:v>20</c:v>
                </c:pt>
                <c:pt idx="1">
                  <c:v>441</c:v>
                </c:pt>
                <c:pt idx="2">
                  <c:v>662</c:v>
                </c:pt>
                <c:pt idx="3">
                  <c:v>99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All!$A$210</c:f>
              <c:strCache>
                <c:ptCount val="1"/>
                <c:pt idx="0">
                  <c:v>Poliomintha incana</c:v>
                </c:pt>
              </c:strCache>
            </c:strRef>
          </c:tx>
          <c:marker>
            <c:symbol val="none"/>
          </c:marker>
          <c:val>
            <c:numRef>
              <c:f>All!$B$210:$N$210</c:f>
              <c:numCache>
                <c:formatCode>General</c:formatCode>
                <c:ptCount val="13"/>
                <c:pt idx="0">
                  <c:v>2</c:v>
                </c:pt>
                <c:pt idx="1">
                  <c:v>8</c:v>
                </c:pt>
                <c:pt idx="2">
                  <c:v>251</c:v>
                </c:pt>
                <c:pt idx="3">
                  <c:v>132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5"/>
          <c:order val="15"/>
          <c:tx>
            <c:strRef>
              <c:f>All!$A$211</c:f>
              <c:strCache>
                <c:ptCount val="1"/>
                <c:pt idx="0">
                  <c:v>Poliomintha madrensis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val>
            <c:numRef>
              <c:f>All!$B$211:$N$211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17</c:v>
                </c:pt>
                <c:pt idx="4">
                  <c:v>200</c:v>
                </c:pt>
                <c:pt idx="5">
                  <c:v>130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6"/>
          <c:order val="16"/>
          <c:tx>
            <c:strRef>
              <c:f>All!$A$212</c:f>
              <c:strCache>
                <c:ptCount val="1"/>
                <c:pt idx="0">
                  <c:v>Prunus pumila v. besseyii</c:v>
                </c:pt>
              </c:strCache>
            </c:strRef>
          </c:tx>
          <c:marker>
            <c:symbol val="none"/>
          </c:marker>
          <c:val>
            <c:numRef>
              <c:f>All!$B$212:$N$212</c:f>
              <c:numCache>
                <c:formatCode>General</c:formatCode>
                <c:ptCount val="13"/>
                <c:pt idx="0">
                  <c:v>104</c:v>
                </c:pt>
                <c:pt idx="1">
                  <c:v>32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7"/>
          <c:order val="17"/>
          <c:tx>
            <c:strRef>
              <c:f>All!$A$213</c:f>
              <c:strCache>
                <c:ptCount val="1"/>
                <c:pt idx="0">
                  <c:v>Ribes aureum</c:v>
                </c:pt>
              </c:strCache>
            </c:strRef>
          </c:tx>
          <c:marker>
            <c:symbol val="none"/>
          </c:marker>
          <c:val>
            <c:numRef>
              <c:f>All!$B$213:$N$213</c:f>
              <c:numCache>
                <c:formatCode>General</c:formatCode>
                <c:ptCount val="13"/>
                <c:pt idx="0">
                  <c:v>29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ser>
          <c:idx val="18"/>
          <c:order val="18"/>
          <c:tx>
            <c:strRef>
              <c:f>All!$A$214</c:f>
              <c:strCache>
                <c:ptCount val="1"/>
                <c:pt idx="0">
                  <c:v>Senna lindheimeriana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All!$B$214:$N$214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15</c:v>
                </c:pt>
                <c:pt idx="5">
                  <c:v>0</c:v>
                </c:pt>
                <c:pt idx="6">
                  <c:v>15</c:v>
                </c:pt>
                <c:pt idx="7">
                  <c:v>5</c:v>
                </c:pt>
                <c:pt idx="8">
                  <c:v>26</c:v>
                </c:pt>
                <c:pt idx="9">
                  <c:v>7</c:v>
                </c:pt>
                <c:pt idx="10">
                  <c:v>26</c:v>
                </c:pt>
                <c:pt idx="11">
                  <c:v>32</c:v>
                </c:pt>
                <c:pt idx="12">
                  <c:v>0</c:v>
                </c:pt>
              </c:numCache>
            </c:numRef>
          </c:val>
          <c:smooth val="0"/>
        </c:ser>
        <c:ser>
          <c:idx val="19"/>
          <c:order val="19"/>
          <c:tx>
            <c:strRef>
              <c:f>All!$A$215</c:f>
              <c:strCache>
                <c:ptCount val="1"/>
                <c:pt idx="0">
                  <c:v>Glandularia Gooddingii</c:v>
                </c:pt>
              </c:strCache>
            </c:strRef>
          </c:tx>
          <c:marker>
            <c:symbol val="none"/>
          </c:marker>
          <c:val>
            <c:numRef>
              <c:f>All!$B$215:$N$215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36</c:v>
                </c:pt>
                <c:pt idx="7">
                  <c:v>84</c:v>
                </c:pt>
                <c:pt idx="8">
                  <c:v>50</c:v>
                </c:pt>
                <c:pt idx="9">
                  <c:v>45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036992"/>
        <c:axId val="36038912"/>
      </c:lineChart>
      <c:catAx>
        <c:axId val="36036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6038912"/>
        <c:crosses val="autoZero"/>
        <c:auto val="1"/>
        <c:lblAlgn val="ctr"/>
        <c:lblOffset val="100"/>
        <c:noMultiLvlLbl val="0"/>
      </c:catAx>
      <c:valAx>
        <c:axId val="36038912"/>
        <c:scaling>
          <c:logBase val="10"/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60369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Canelo</a:t>
            </a:r>
            <a:r>
              <a:rPr lang="en-US" baseline="0"/>
              <a:t> Project Phenology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"Number of Flowers (x100)"</c:v>
          </c:tx>
          <c:marker>
            <c:symbol val="none"/>
          </c:marker>
          <c:cat>
            <c:numRef>
              <c:f>Canelo!$G$108:$T$108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Canelo!$G$112:$T$112</c:f>
              <c:numCache>
                <c:formatCode>General</c:formatCode>
                <c:ptCount val="14"/>
                <c:pt idx="0">
                  <c:v>0</c:v>
                </c:pt>
                <c:pt idx="1">
                  <c:v>0.11</c:v>
                </c:pt>
                <c:pt idx="2">
                  <c:v>7.0000000000000007E-2</c:v>
                </c:pt>
                <c:pt idx="3">
                  <c:v>3.73</c:v>
                </c:pt>
                <c:pt idx="4">
                  <c:v>2.2799999999999998</c:v>
                </c:pt>
                <c:pt idx="5">
                  <c:v>0.66</c:v>
                </c:pt>
                <c:pt idx="6">
                  <c:v>2.4500000000000002</c:v>
                </c:pt>
                <c:pt idx="7">
                  <c:v>1.79</c:v>
                </c:pt>
                <c:pt idx="8">
                  <c:v>2.57</c:v>
                </c:pt>
                <c:pt idx="9">
                  <c:v>1.5</c:v>
                </c:pt>
                <c:pt idx="10">
                  <c:v>1.89</c:v>
                </c:pt>
                <c:pt idx="11">
                  <c:v>4.72</c:v>
                </c:pt>
                <c:pt idx="12">
                  <c:v>4.41</c:v>
                </c:pt>
                <c:pt idx="13">
                  <c:v>0</c:v>
                </c:pt>
              </c:numCache>
            </c:numRef>
          </c:val>
          <c:smooth val="0"/>
        </c:ser>
        <c:ser>
          <c:idx val="2"/>
          <c:order val="1"/>
          <c:tx>
            <c:v>Number of individuals flowering</c:v>
          </c:tx>
          <c:marker>
            <c:symbol val="none"/>
          </c:marker>
          <c:cat>
            <c:numRef>
              <c:f>Canelo!$G$108:$T$108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Canelo!$G$110:$T$110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19</c:v>
                </c:pt>
                <c:pt idx="4">
                  <c:v>17</c:v>
                </c:pt>
                <c:pt idx="5">
                  <c:v>9</c:v>
                </c:pt>
                <c:pt idx="6">
                  <c:v>13</c:v>
                </c:pt>
                <c:pt idx="7">
                  <c:v>14</c:v>
                </c:pt>
                <c:pt idx="8">
                  <c:v>17</c:v>
                </c:pt>
                <c:pt idx="9">
                  <c:v>14</c:v>
                </c:pt>
                <c:pt idx="10">
                  <c:v>17</c:v>
                </c:pt>
                <c:pt idx="11">
                  <c:v>18</c:v>
                </c:pt>
                <c:pt idx="12">
                  <c:v>21</c:v>
                </c:pt>
                <c:pt idx="13">
                  <c:v>0</c:v>
                </c:pt>
              </c:numCache>
            </c:numRef>
          </c:val>
          <c:smooth val="0"/>
        </c:ser>
        <c:ser>
          <c:idx val="3"/>
          <c:order val="2"/>
          <c:tx>
            <c:v>Number of Species in Flower</c:v>
          </c:tx>
          <c:marker>
            <c:symbol val="none"/>
          </c:marker>
          <c:cat>
            <c:numRef>
              <c:f>Canelo!$G$108:$T$108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Canelo!$G$111:$T$111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7</c:v>
                </c:pt>
                <c:pt idx="7">
                  <c:v>6</c:v>
                </c:pt>
                <c:pt idx="8">
                  <c:v>8</c:v>
                </c:pt>
                <c:pt idx="9">
                  <c:v>6</c:v>
                </c:pt>
                <c:pt idx="10">
                  <c:v>7</c:v>
                </c:pt>
                <c:pt idx="11">
                  <c:v>4</c:v>
                </c:pt>
                <c:pt idx="12">
                  <c:v>4</c:v>
                </c:pt>
                <c:pt idx="1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955456"/>
        <c:axId val="35957376"/>
      </c:lineChart>
      <c:catAx>
        <c:axId val="35955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957376"/>
        <c:crosses val="autoZero"/>
        <c:auto val="1"/>
        <c:lblAlgn val="ctr"/>
        <c:lblOffset val="100"/>
        <c:noMultiLvlLbl val="0"/>
      </c:catAx>
      <c:valAx>
        <c:axId val="35957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</a:t>
                </a:r>
                <a:r>
                  <a:rPr lang="en-US" baseline="0"/>
                  <a:t>) or Plants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9554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La Querencia Organic Farm Phenology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"Number of Flowers (x100)"</c:v>
          </c:tx>
          <c:marker>
            <c:symbol val="none"/>
          </c:marker>
          <c:cat>
            <c:numRef>
              <c:f>Dickens!$G$62:$T$62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Dickens!$G$66:$T$66</c:f>
              <c:numCache>
                <c:formatCode>General</c:formatCode>
                <c:ptCount val="14"/>
                <c:pt idx="0">
                  <c:v>0</c:v>
                </c:pt>
                <c:pt idx="1">
                  <c:v>1.42</c:v>
                </c:pt>
                <c:pt idx="2">
                  <c:v>4.83</c:v>
                </c:pt>
                <c:pt idx="3">
                  <c:v>5.19</c:v>
                </c:pt>
                <c:pt idx="4">
                  <c:v>1.19</c:v>
                </c:pt>
                <c:pt idx="5">
                  <c:v>0.11</c:v>
                </c:pt>
                <c:pt idx="6">
                  <c:v>2.68</c:v>
                </c:pt>
                <c:pt idx="7">
                  <c:v>0</c:v>
                </c:pt>
                <c:pt idx="8">
                  <c:v>0</c:v>
                </c:pt>
                <c:pt idx="9">
                  <c:v>0.03</c:v>
                </c:pt>
                <c:pt idx="10">
                  <c:v>0.11</c:v>
                </c:pt>
                <c:pt idx="11">
                  <c:v>0.03</c:v>
                </c:pt>
                <c:pt idx="12">
                  <c:v>0.13</c:v>
                </c:pt>
                <c:pt idx="13">
                  <c:v>0</c:v>
                </c:pt>
              </c:numCache>
            </c:numRef>
          </c:val>
          <c:smooth val="0"/>
        </c:ser>
        <c:ser>
          <c:idx val="2"/>
          <c:order val="1"/>
          <c:tx>
            <c:v>Number of Individuals Flowering</c:v>
          </c:tx>
          <c:marker>
            <c:symbol val="none"/>
          </c:marker>
          <c:cat>
            <c:numRef>
              <c:f>Dickens!$G$62:$T$62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Dickens!$G$64:$T$64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14</c:v>
                </c:pt>
                <c:pt idx="4">
                  <c:v>14</c:v>
                </c:pt>
                <c:pt idx="5">
                  <c:v>8</c:v>
                </c:pt>
                <c:pt idx="6">
                  <c:v>10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4</c:v>
                </c:pt>
                <c:pt idx="11">
                  <c:v>1</c:v>
                </c:pt>
                <c:pt idx="12">
                  <c:v>4</c:v>
                </c:pt>
                <c:pt idx="13">
                  <c:v>0</c:v>
                </c:pt>
              </c:numCache>
            </c:numRef>
          </c:val>
          <c:smooth val="0"/>
        </c:ser>
        <c:ser>
          <c:idx val="3"/>
          <c:order val="2"/>
          <c:tx>
            <c:v>Number of Species in Flower</c:v>
          </c:tx>
          <c:marker>
            <c:symbol val="none"/>
          </c:marker>
          <c:cat>
            <c:numRef>
              <c:f>Dickens!$G$62:$T$62</c:f>
              <c:numCache>
                <c:formatCode>General</c:formatCode>
                <c:ptCount val="14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128</c:v>
                </c:pt>
                <c:pt idx="4">
                  <c:v>152</c:v>
                </c:pt>
                <c:pt idx="5">
                  <c:v>176</c:v>
                </c:pt>
                <c:pt idx="6">
                  <c:v>192</c:v>
                </c:pt>
                <c:pt idx="7">
                  <c:v>220</c:v>
                </c:pt>
                <c:pt idx="8">
                  <c:v>229</c:v>
                </c:pt>
                <c:pt idx="9">
                  <c:v>244</c:v>
                </c:pt>
                <c:pt idx="10">
                  <c:v>258</c:v>
                </c:pt>
                <c:pt idx="11">
                  <c:v>275</c:v>
                </c:pt>
                <c:pt idx="12">
                  <c:v>290</c:v>
                </c:pt>
                <c:pt idx="13">
                  <c:v>365</c:v>
                </c:pt>
              </c:numCache>
            </c:numRef>
          </c:cat>
          <c:val>
            <c:numRef>
              <c:f>Dickens!$G$65:$T$65</c:f>
              <c:numCache>
                <c:formatCode>General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5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2">
                  <c:v>3</c:v>
                </c:pt>
                <c:pt idx="1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972224"/>
        <c:axId val="35974144"/>
      </c:lineChart>
      <c:catAx>
        <c:axId val="35972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974144"/>
        <c:crosses val="autoZero"/>
        <c:auto val="1"/>
        <c:lblAlgn val="ctr"/>
        <c:lblOffset val="100"/>
        <c:noMultiLvlLbl val="0"/>
      </c:catAx>
      <c:valAx>
        <c:axId val="359741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(x100)  or Plants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59722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Almuniya de los Zopilotes Phenology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"Number of Flowers (x100)"</c:v>
          </c:tx>
          <c:marker>
            <c:symbol val="none"/>
          </c:marker>
          <c:cat>
            <c:numRef>
              <c:f>Gary!$I$53:$W$53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204</c:v>
                </c:pt>
                <c:pt idx="8">
                  <c:v>216</c:v>
                </c:pt>
                <c:pt idx="9">
                  <c:v>226</c:v>
                </c:pt>
                <c:pt idx="10">
                  <c:v>242</c:v>
                </c:pt>
                <c:pt idx="11">
                  <c:v>260</c:v>
                </c:pt>
                <c:pt idx="12">
                  <c:v>279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Gary!$I$57:$W$57</c:f>
              <c:numCache>
                <c:formatCode>General</c:formatCode>
                <c:ptCount val="15"/>
                <c:pt idx="0">
                  <c:v>0</c:v>
                </c:pt>
                <c:pt idx="1">
                  <c:v>0.02</c:v>
                </c:pt>
                <c:pt idx="2">
                  <c:v>0.08</c:v>
                </c:pt>
                <c:pt idx="3">
                  <c:v>1.37</c:v>
                </c:pt>
                <c:pt idx="4">
                  <c:v>0.02</c:v>
                </c:pt>
                <c:pt idx="5">
                  <c:v>0</c:v>
                </c:pt>
                <c:pt idx="6">
                  <c:v>0.01</c:v>
                </c:pt>
                <c:pt idx="7">
                  <c:v>4.95</c:v>
                </c:pt>
                <c:pt idx="8">
                  <c:v>0.66</c:v>
                </c:pt>
                <c:pt idx="9">
                  <c:v>1.59</c:v>
                </c:pt>
                <c:pt idx="10">
                  <c:v>2.8</c:v>
                </c:pt>
                <c:pt idx="11">
                  <c:v>1.8</c:v>
                </c:pt>
                <c:pt idx="12">
                  <c:v>1.26</c:v>
                </c:pt>
                <c:pt idx="13">
                  <c:v>1.87</c:v>
                </c:pt>
                <c:pt idx="14">
                  <c:v>0</c:v>
                </c:pt>
              </c:numCache>
            </c:numRef>
          </c:val>
          <c:smooth val="0"/>
        </c:ser>
        <c:ser>
          <c:idx val="2"/>
          <c:order val="1"/>
          <c:tx>
            <c:v>Number of Individuals Flowering</c:v>
          </c:tx>
          <c:marker>
            <c:symbol val="none"/>
          </c:marker>
          <c:cat>
            <c:numRef>
              <c:f>Gary!$I$53:$W$53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204</c:v>
                </c:pt>
                <c:pt idx="8">
                  <c:v>216</c:v>
                </c:pt>
                <c:pt idx="9">
                  <c:v>226</c:v>
                </c:pt>
                <c:pt idx="10">
                  <c:v>242</c:v>
                </c:pt>
                <c:pt idx="11">
                  <c:v>260</c:v>
                </c:pt>
                <c:pt idx="12">
                  <c:v>279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Gary!$I$55:$W$55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4</c:v>
                </c:pt>
                <c:pt idx="8">
                  <c:v>6</c:v>
                </c:pt>
                <c:pt idx="9">
                  <c:v>5</c:v>
                </c:pt>
                <c:pt idx="10">
                  <c:v>6</c:v>
                </c:pt>
                <c:pt idx="11">
                  <c:v>6</c:v>
                </c:pt>
                <c:pt idx="12">
                  <c:v>4</c:v>
                </c:pt>
                <c:pt idx="13">
                  <c:v>4</c:v>
                </c:pt>
                <c:pt idx="14">
                  <c:v>0</c:v>
                </c:pt>
              </c:numCache>
            </c:numRef>
          </c:val>
          <c:smooth val="0"/>
        </c:ser>
        <c:ser>
          <c:idx val="3"/>
          <c:order val="2"/>
          <c:tx>
            <c:v>Number of Species Flowering</c:v>
          </c:tx>
          <c:marker>
            <c:symbol val="none"/>
          </c:marker>
          <c:cat>
            <c:numRef>
              <c:f>Gary!$I$53:$W$53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204</c:v>
                </c:pt>
                <c:pt idx="8">
                  <c:v>216</c:v>
                </c:pt>
                <c:pt idx="9">
                  <c:v>226</c:v>
                </c:pt>
                <c:pt idx="10">
                  <c:v>242</c:v>
                </c:pt>
                <c:pt idx="11">
                  <c:v>260</c:v>
                </c:pt>
                <c:pt idx="12">
                  <c:v>279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Gary!$I$56:$W$56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5</c:v>
                </c:pt>
                <c:pt idx="9">
                  <c:v>4</c:v>
                </c:pt>
                <c:pt idx="10">
                  <c:v>5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070912"/>
        <c:axId val="36072832"/>
      </c:lineChart>
      <c:catAx>
        <c:axId val="36070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6072832"/>
        <c:crosses val="autoZero"/>
        <c:auto val="1"/>
        <c:lblAlgn val="ctr"/>
        <c:lblOffset val="100"/>
        <c:noMultiLvlLbl val="0"/>
      </c:catAx>
      <c:valAx>
        <c:axId val="360728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(x100) or Plants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60709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>
                <a:effectLst/>
              </a:rPr>
              <a:t>Tsintsuntsani Orchard Phenology</a:t>
            </a:r>
            <a:endParaRPr lang="en-US" b="1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Number of Flowers (x100)</c:v>
          </c:tx>
          <c:marker>
            <c:symbol val="none"/>
          </c:marker>
          <c:cat>
            <c:numRef>
              <c:f>Rogers!$H$90:$V$90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102</c:v>
                </c:pt>
                <c:pt idx="3">
                  <c:v>128</c:v>
                </c:pt>
                <c:pt idx="4">
                  <c:v>152</c:v>
                </c:pt>
                <c:pt idx="5">
                  <c:v>174</c:v>
                </c:pt>
                <c:pt idx="6">
                  <c:v>192</c:v>
                </c:pt>
                <c:pt idx="7">
                  <c:v>204</c:v>
                </c:pt>
                <c:pt idx="8">
                  <c:v>215</c:v>
                </c:pt>
                <c:pt idx="9">
                  <c:v>227</c:v>
                </c:pt>
                <c:pt idx="10">
                  <c:v>242</c:v>
                </c:pt>
                <c:pt idx="11">
                  <c:v>258</c:v>
                </c:pt>
                <c:pt idx="12">
                  <c:v>284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Rogers!$H$94:$V$94</c:f>
              <c:numCache>
                <c:formatCode>General</c:formatCode>
                <c:ptCount val="15"/>
                <c:pt idx="0">
                  <c:v>0</c:v>
                </c:pt>
                <c:pt idx="1">
                  <c:v>0.16</c:v>
                </c:pt>
                <c:pt idx="2">
                  <c:v>0</c:v>
                </c:pt>
                <c:pt idx="3">
                  <c:v>0</c:v>
                </c:pt>
                <c:pt idx="4">
                  <c:v>0.6</c:v>
                </c:pt>
                <c:pt idx="5">
                  <c:v>3.35</c:v>
                </c:pt>
                <c:pt idx="6">
                  <c:v>10.98</c:v>
                </c:pt>
                <c:pt idx="7">
                  <c:v>0.27</c:v>
                </c:pt>
                <c:pt idx="8">
                  <c:v>2.33</c:v>
                </c:pt>
                <c:pt idx="9">
                  <c:v>18.22</c:v>
                </c:pt>
                <c:pt idx="10">
                  <c:v>17.350000000000001</c:v>
                </c:pt>
                <c:pt idx="11">
                  <c:v>14</c:v>
                </c:pt>
                <c:pt idx="12">
                  <c:v>0.32</c:v>
                </c:pt>
                <c:pt idx="13">
                  <c:v>0.1</c:v>
                </c:pt>
                <c:pt idx="14">
                  <c:v>0</c:v>
                </c:pt>
              </c:numCache>
            </c:numRef>
          </c:val>
          <c:smooth val="0"/>
        </c:ser>
        <c:ser>
          <c:idx val="2"/>
          <c:order val="1"/>
          <c:tx>
            <c:v>Number of Individuals Flowering</c:v>
          </c:tx>
          <c:marker>
            <c:symbol val="none"/>
          </c:marker>
          <c:cat>
            <c:numRef>
              <c:f>Rogers!$H$90:$V$90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102</c:v>
                </c:pt>
                <c:pt idx="3">
                  <c:v>128</c:v>
                </c:pt>
                <c:pt idx="4">
                  <c:v>152</c:v>
                </c:pt>
                <c:pt idx="5">
                  <c:v>174</c:v>
                </c:pt>
                <c:pt idx="6">
                  <c:v>192</c:v>
                </c:pt>
                <c:pt idx="7">
                  <c:v>204</c:v>
                </c:pt>
                <c:pt idx="8">
                  <c:v>215</c:v>
                </c:pt>
                <c:pt idx="9">
                  <c:v>227</c:v>
                </c:pt>
                <c:pt idx="10">
                  <c:v>242</c:v>
                </c:pt>
                <c:pt idx="11">
                  <c:v>258</c:v>
                </c:pt>
                <c:pt idx="12">
                  <c:v>284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Rogers!$H$92:$V$92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13</c:v>
                </c:pt>
                <c:pt idx="9">
                  <c:v>11</c:v>
                </c:pt>
                <c:pt idx="10">
                  <c:v>10</c:v>
                </c:pt>
                <c:pt idx="11">
                  <c:v>6</c:v>
                </c:pt>
                <c:pt idx="12">
                  <c:v>4</c:v>
                </c:pt>
                <c:pt idx="13">
                  <c:v>3</c:v>
                </c:pt>
                <c:pt idx="14">
                  <c:v>0</c:v>
                </c:pt>
              </c:numCache>
            </c:numRef>
          </c:val>
          <c:smooth val="0"/>
        </c:ser>
        <c:ser>
          <c:idx val="3"/>
          <c:order val="2"/>
          <c:tx>
            <c:v>Number of Species Flowering</c:v>
          </c:tx>
          <c:marker>
            <c:symbol val="none"/>
          </c:marker>
          <c:cat>
            <c:numRef>
              <c:f>Rogers!$H$90:$V$90</c:f>
              <c:numCache>
                <c:formatCode>General</c:formatCode>
                <c:ptCount val="15"/>
                <c:pt idx="0">
                  <c:v>0</c:v>
                </c:pt>
                <c:pt idx="1">
                  <c:v>95</c:v>
                </c:pt>
                <c:pt idx="2">
                  <c:v>102</c:v>
                </c:pt>
                <c:pt idx="3">
                  <c:v>128</c:v>
                </c:pt>
                <c:pt idx="4">
                  <c:v>152</c:v>
                </c:pt>
                <c:pt idx="5">
                  <c:v>174</c:v>
                </c:pt>
                <c:pt idx="6">
                  <c:v>192</c:v>
                </c:pt>
                <c:pt idx="7">
                  <c:v>204</c:v>
                </c:pt>
                <c:pt idx="8">
                  <c:v>215</c:v>
                </c:pt>
                <c:pt idx="9">
                  <c:v>227</c:v>
                </c:pt>
                <c:pt idx="10">
                  <c:v>242</c:v>
                </c:pt>
                <c:pt idx="11">
                  <c:v>258</c:v>
                </c:pt>
                <c:pt idx="12">
                  <c:v>284</c:v>
                </c:pt>
                <c:pt idx="13">
                  <c:v>300</c:v>
                </c:pt>
                <c:pt idx="14">
                  <c:v>365</c:v>
                </c:pt>
              </c:numCache>
            </c:numRef>
          </c:cat>
          <c:val>
            <c:numRef>
              <c:f>Rogers!$H$93:$V$93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5</c:v>
                </c:pt>
                <c:pt idx="9">
                  <c:v>6</c:v>
                </c:pt>
                <c:pt idx="10">
                  <c:v>6</c:v>
                </c:pt>
                <c:pt idx="11">
                  <c:v>4</c:v>
                </c:pt>
                <c:pt idx="12">
                  <c:v>4</c:v>
                </c:pt>
                <c:pt idx="13">
                  <c:v>2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444032"/>
        <c:axId val="36450304"/>
      </c:lineChart>
      <c:catAx>
        <c:axId val="36444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6450304"/>
        <c:crosses val="autoZero"/>
        <c:auto val="1"/>
        <c:lblAlgn val="ctr"/>
        <c:lblOffset val="100"/>
        <c:noMultiLvlLbl val="0"/>
      </c:catAx>
      <c:valAx>
        <c:axId val="364503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(x100)</a:t>
                </a:r>
                <a:r>
                  <a:rPr lang="en-US" baseline="0"/>
                  <a:t> and Plants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644403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Native Seeds/SEARCH</a:t>
            </a:r>
            <a:r>
              <a:rPr lang="en-US" baseline="0"/>
              <a:t> Conservation Farm Phenology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Number of Flowers (x100)</c:v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NSS!$A$79:$H$79</c:f>
              <c:numCache>
                <c:formatCode>General</c:formatCode>
                <c:ptCount val="8"/>
                <c:pt idx="0">
                  <c:v>0</c:v>
                </c:pt>
                <c:pt idx="1">
                  <c:v>92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365</c:v>
                </c:pt>
              </c:numCache>
            </c:numRef>
          </c:cat>
          <c:val>
            <c:numRef>
              <c:f>NSS!$A$83:$H$83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0.05</c:v>
                </c:pt>
                <c:pt idx="4">
                  <c:v>0.71</c:v>
                </c:pt>
                <c:pt idx="5">
                  <c:v>19.12</c:v>
                </c:pt>
                <c:pt idx="6">
                  <c:v>22.9</c:v>
                </c:pt>
                <c:pt idx="7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v>Number of Individuals Flowering</c:v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NSS!$A$79:$H$79</c:f>
              <c:numCache>
                <c:formatCode>General</c:formatCode>
                <c:ptCount val="8"/>
                <c:pt idx="0">
                  <c:v>0</c:v>
                </c:pt>
                <c:pt idx="1">
                  <c:v>92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365</c:v>
                </c:pt>
              </c:numCache>
            </c:numRef>
          </c:cat>
          <c:val>
            <c:numRef>
              <c:f>NSS!$A$81:$H$81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4</c:v>
                </c:pt>
                <c:pt idx="5">
                  <c:v>13</c:v>
                </c:pt>
                <c:pt idx="6">
                  <c:v>12</c:v>
                </c:pt>
                <c:pt idx="7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v>Number of Species in Flower</c:v>
          </c:tx>
          <c:spPr>
            <a:ln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NSS!$A$79:$H$79</c:f>
              <c:numCache>
                <c:formatCode>General</c:formatCode>
                <c:ptCount val="8"/>
                <c:pt idx="0">
                  <c:v>0</c:v>
                </c:pt>
                <c:pt idx="1">
                  <c:v>92</c:v>
                </c:pt>
                <c:pt idx="2">
                  <c:v>103</c:v>
                </c:pt>
                <c:pt idx="3">
                  <c:v>132</c:v>
                </c:pt>
                <c:pt idx="4">
                  <c:v>150</c:v>
                </c:pt>
                <c:pt idx="5">
                  <c:v>176</c:v>
                </c:pt>
                <c:pt idx="6">
                  <c:v>192</c:v>
                </c:pt>
                <c:pt idx="7">
                  <c:v>365</c:v>
                </c:pt>
              </c:numCache>
            </c:numRef>
          </c:cat>
          <c:val>
            <c:numRef>
              <c:f>NSS!$A$82:$H$82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497664"/>
        <c:axId val="39387520"/>
      </c:lineChart>
      <c:catAx>
        <c:axId val="36497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9387520"/>
        <c:crosses val="autoZero"/>
        <c:auto val="1"/>
        <c:lblAlgn val="ctr"/>
        <c:lblOffset val="100"/>
        <c:noMultiLvlLbl val="0"/>
      </c:catAx>
      <c:valAx>
        <c:axId val="393875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(x100)</a:t>
                </a:r>
                <a:r>
                  <a:rPr lang="en-US" baseline="0"/>
                  <a:t> or Plants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64976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Avalon Organic Gardens and EcoVillage Phenology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Number of Flowers (x100)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Avalon!$A$83:$G$83</c:f>
              <c:numCache>
                <c:formatCode>General</c:formatCode>
                <c:ptCount val="7"/>
                <c:pt idx="0">
                  <c:v>0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365</c:v>
                </c:pt>
              </c:numCache>
            </c:numRef>
          </c:cat>
          <c:val>
            <c:numRef>
              <c:f>Avalon!$A$87:$G$87</c:f>
              <c:numCache>
                <c:formatCode>General</c:formatCode>
                <c:ptCount val="7"/>
                <c:pt idx="0">
                  <c:v>0</c:v>
                </c:pt>
                <c:pt idx="1">
                  <c:v>0.99</c:v>
                </c:pt>
                <c:pt idx="2">
                  <c:v>1.25</c:v>
                </c:pt>
                <c:pt idx="3">
                  <c:v>3.97</c:v>
                </c:pt>
                <c:pt idx="4">
                  <c:v>1.58</c:v>
                </c:pt>
                <c:pt idx="5">
                  <c:v>1.22</c:v>
                </c:pt>
                <c:pt idx="6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v>Number of Individuals Flowering</c:v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Avalon!$A$83:$G$83</c:f>
              <c:numCache>
                <c:formatCode>General</c:formatCode>
                <c:ptCount val="7"/>
                <c:pt idx="0">
                  <c:v>0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365</c:v>
                </c:pt>
              </c:numCache>
            </c:numRef>
          </c:cat>
          <c:val>
            <c:numRef>
              <c:f>Avalon!$A$85:$G$85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10</c:v>
                </c:pt>
                <c:pt idx="3">
                  <c:v>12</c:v>
                </c:pt>
                <c:pt idx="4">
                  <c:v>5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v>Number of Species in Flower</c:v>
          </c:tx>
          <c:spPr>
            <a:ln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Avalon!$A$83:$G$83</c:f>
              <c:numCache>
                <c:formatCode>General</c:formatCode>
                <c:ptCount val="7"/>
                <c:pt idx="0">
                  <c:v>0</c:v>
                </c:pt>
                <c:pt idx="1">
                  <c:v>107</c:v>
                </c:pt>
                <c:pt idx="2">
                  <c:v>128</c:v>
                </c:pt>
                <c:pt idx="3">
                  <c:v>150</c:v>
                </c:pt>
                <c:pt idx="4">
                  <c:v>170</c:v>
                </c:pt>
                <c:pt idx="5">
                  <c:v>192</c:v>
                </c:pt>
                <c:pt idx="6">
                  <c:v>365</c:v>
                </c:pt>
              </c:numCache>
            </c:numRef>
          </c:cat>
          <c:val>
            <c:numRef>
              <c:f>Avalon!$A$86:$G$86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26688"/>
        <c:axId val="39437056"/>
      </c:lineChart>
      <c:catAx>
        <c:axId val="39426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9437056"/>
        <c:crosses val="autoZero"/>
        <c:auto val="1"/>
        <c:lblAlgn val="ctr"/>
        <c:lblOffset val="100"/>
        <c:noMultiLvlLbl val="0"/>
      </c:catAx>
      <c:valAx>
        <c:axId val="394370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Flowers (x100) or Plants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94266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1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5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9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4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0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0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6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7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E65-5BD7-334B-B0E3-475E039870E8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C67DD-1AEE-2A40-9B55-0AE1F26B8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6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484" y="3825932"/>
            <a:ext cx="2204851" cy="199402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859" y="1586573"/>
            <a:ext cx="8229600" cy="1143000"/>
          </a:xfrm>
        </p:spPr>
        <p:txBody>
          <a:bodyPr/>
          <a:lstStyle/>
          <a:p>
            <a:r>
              <a:rPr lang="en-US" dirty="0" smtClean="0"/>
              <a:t>Hedgerow Phenology Report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52326" y="2784267"/>
            <a:ext cx="2685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Prepared by Caleb Weaver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8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3594585"/>
              </p:ext>
            </p:extLst>
          </p:nvPr>
        </p:nvGraphicFramePr>
        <p:xfrm>
          <a:off x="139551" y="181438"/>
          <a:ext cx="8791636" cy="6559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181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566974"/>
              </p:ext>
            </p:extLst>
          </p:nvPr>
        </p:nvGraphicFramePr>
        <p:xfrm>
          <a:off x="346075" y="241300"/>
          <a:ext cx="8451850" cy="637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04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919108"/>
              </p:ext>
            </p:extLst>
          </p:nvPr>
        </p:nvGraphicFramePr>
        <p:xfrm>
          <a:off x="129881" y="187593"/>
          <a:ext cx="8730906" cy="6479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27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8384194"/>
              </p:ext>
            </p:extLst>
          </p:nvPr>
        </p:nvGraphicFramePr>
        <p:xfrm>
          <a:off x="342900" y="196850"/>
          <a:ext cx="8458200" cy="646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06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890028"/>
              </p:ext>
            </p:extLst>
          </p:nvPr>
        </p:nvGraphicFramePr>
        <p:xfrm>
          <a:off x="223279" y="181437"/>
          <a:ext cx="8777681" cy="6545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94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541597"/>
              </p:ext>
            </p:extLst>
          </p:nvPr>
        </p:nvGraphicFramePr>
        <p:xfrm>
          <a:off x="168135" y="187458"/>
          <a:ext cx="8832825" cy="6670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177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111153"/>
              </p:ext>
            </p:extLst>
          </p:nvPr>
        </p:nvGraphicFramePr>
        <p:xfrm>
          <a:off x="223280" y="195395"/>
          <a:ext cx="8666042" cy="6420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03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107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Hedgerow Phenology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Arizona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Hedgerow Phenology Report</dc:title>
  <dc:creator>Caleb Weaver</dc:creator>
  <cp:lastModifiedBy>OMX</cp:lastModifiedBy>
  <cp:revision>10</cp:revision>
  <dcterms:created xsi:type="dcterms:W3CDTF">2013-07-23T21:05:23Z</dcterms:created>
  <dcterms:modified xsi:type="dcterms:W3CDTF">2013-07-25T02:02:18Z</dcterms:modified>
</cp:coreProperties>
</file>