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29184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00"/>
    <a:srgbClr val="993300"/>
    <a:srgbClr val="66FF33"/>
    <a:srgbClr val="DA00A1"/>
    <a:srgbClr val="FF33CC"/>
    <a:srgbClr val="0079A4"/>
    <a:srgbClr val="3DFD86"/>
    <a:srgbClr val="CC0066"/>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63" autoAdjust="0"/>
    <p:restoredTop sz="97070" autoAdjust="0"/>
  </p:normalViewPr>
  <p:slideViewPr>
    <p:cSldViewPr snapToGrid="0" snapToObjects="1">
      <p:cViewPr>
        <p:scale>
          <a:sx n="20" d="100"/>
          <a:sy n="20" d="100"/>
        </p:scale>
        <p:origin x="-590" y="1579"/>
      </p:cViewPr>
      <p:guideLst>
        <p:guide orient="horz" pos="12343"/>
        <p:guide pos="1170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991" y="10225769"/>
            <a:ext cx="32644821" cy="705666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59979" y="18654033"/>
            <a:ext cx="26884842" cy="84119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87C42-CA80-42B2-92C6-28825DCAF3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0D1C7-DA63-4C6C-AE5D-34CAEE5481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4533" y="2926897"/>
            <a:ext cx="8160279" cy="26333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9990" y="2926897"/>
            <a:ext cx="24306742" cy="26333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3C6D8-0C81-417F-8662-033108B61B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79991" y="2926897"/>
            <a:ext cx="32644821"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879991" y="9511393"/>
            <a:ext cx="16233510" cy="98093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291300" y="9511393"/>
            <a:ext cx="16233511" cy="98093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879991" y="19451412"/>
            <a:ext cx="16233510" cy="98093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9291300" y="19451412"/>
            <a:ext cx="16233511" cy="98093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97705E-FF2D-4ED6-9044-9B43DC3510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65C1F-0E75-4FB1-A3AA-DC2C2E9CBF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665"/>
            <a:ext cx="32644821" cy="653687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764"/>
            <a:ext cx="32644821"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4C1E61-53A5-49F9-A0E6-36E292FE01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9991" y="9511393"/>
            <a:ext cx="16233510" cy="197494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91300" y="9511393"/>
            <a:ext cx="16233511" cy="197494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FC96D-3013-46D5-8B4E-7AE54F2EA0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612" y="1318533"/>
            <a:ext cx="34563579"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611" y="7368269"/>
            <a:ext cx="16968788" cy="3071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611" y="10439400"/>
            <a:ext cx="16968788" cy="18965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846" y="7368269"/>
            <a:ext cx="16974344" cy="3071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846" y="10439400"/>
            <a:ext cx="16974344" cy="18965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424819-FF71-4077-AD98-5900E32AA0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E83309-112F-4456-84C4-865D4DF49B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C583FC-878F-4ABC-9A56-C2E5149578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611" y="1310368"/>
            <a:ext cx="12634913" cy="55775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840" y="1310368"/>
            <a:ext cx="21469350" cy="28094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611" y="6887936"/>
            <a:ext cx="12634913"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DEB33-8F81-4BEE-A903-C02DFB05C1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6867" y="23042336"/>
            <a:ext cx="23043621" cy="272142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6867" y="2941865"/>
            <a:ext cx="23043621" cy="19750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6867" y="25763765"/>
            <a:ext cx="23043621" cy="3863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1DB6F-9A07-4B3B-9E51-154B7A38A9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9991" y="2926897"/>
            <a:ext cx="32644821" cy="54864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79991" y="9511393"/>
            <a:ext cx="32644821" cy="19749407"/>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79990" y="29991504"/>
            <a:ext cx="8001000" cy="2196193"/>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vl1pPr>
          </a:lstStyle>
          <a:p>
            <a:pPr>
              <a:defRPr/>
            </a:pPr>
            <a:endParaRPr lang="en-US"/>
          </a:p>
        </p:txBody>
      </p:sp>
      <p:sp>
        <p:nvSpPr>
          <p:cNvPr id="1029" name="Rectangle 5"/>
          <p:cNvSpPr>
            <a:spLocks noGrp="1" noChangeArrowheads="1"/>
          </p:cNvSpPr>
          <p:nvPr>
            <p:ph type="ftr" sz="quarter" idx="3"/>
          </p:nvPr>
        </p:nvSpPr>
        <p:spPr bwMode="auto">
          <a:xfrm>
            <a:off x="13122012" y="29991504"/>
            <a:ext cx="12160779" cy="2196193"/>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vl1pPr>
          </a:lstStyle>
          <a:p>
            <a:pPr>
              <a:defRPr/>
            </a:pPr>
            <a:endParaRPr lang="en-US"/>
          </a:p>
        </p:txBody>
      </p:sp>
      <p:sp>
        <p:nvSpPr>
          <p:cNvPr id="1030" name="Rectangle 6"/>
          <p:cNvSpPr>
            <a:spLocks noGrp="1" noChangeArrowheads="1"/>
          </p:cNvSpPr>
          <p:nvPr>
            <p:ph type="sldNum" sz="quarter" idx="4"/>
          </p:nvPr>
        </p:nvSpPr>
        <p:spPr bwMode="auto">
          <a:xfrm>
            <a:off x="27523811" y="29991504"/>
            <a:ext cx="8001000" cy="2196193"/>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vl1pPr>
          </a:lstStyle>
          <a:p>
            <a:pPr>
              <a:defRPr/>
            </a:pPr>
            <a:fld id="{F8AC5BA8-A731-4997-B7C5-C9B81BF093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075113" rtl="0" eaLnBrk="0" fontAlgn="base" hangingPunct="0">
        <a:spcBef>
          <a:spcPct val="0"/>
        </a:spcBef>
        <a:spcAft>
          <a:spcPct val="0"/>
        </a:spcAft>
        <a:defRPr sz="19600">
          <a:solidFill>
            <a:schemeClr val="tx2"/>
          </a:solidFill>
          <a:latin typeface="+mj-lt"/>
          <a:ea typeface="+mj-ea"/>
          <a:cs typeface="+mj-cs"/>
        </a:defRPr>
      </a:lvl1pPr>
      <a:lvl2pPr algn="ctr" defTabSz="4075113" rtl="0" eaLnBrk="0" fontAlgn="base" hangingPunct="0">
        <a:spcBef>
          <a:spcPct val="0"/>
        </a:spcBef>
        <a:spcAft>
          <a:spcPct val="0"/>
        </a:spcAft>
        <a:defRPr sz="19600">
          <a:solidFill>
            <a:schemeClr val="tx2"/>
          </a:solidFill>
          <a:latin typeface="Times New Roman" pitchFamily="18" charset="0"/>
        </a:defRPr>
      </a:lvl2pPr>
      <a:lvl3pPr algn="ctr" defTabSz="4075113" rtl="0" eaLnBrk="0" fontAlgn="base" hangingPunct="0">
        <a:spcBef>
          <a:spcPct val="0"/>
        </a:spcBef>
        <a:spcAft>
          <a:spcPct val="0"/>
        </a:spcAft>
        <a:defRPr sz="19600">
          <a:solidFill>
            <a:schemeClr val="tx2"/>
          </a:solidFill>
          <a:latin typeface="Times New Roman" pitchFamily="18" charset="0"/>
        </a:defRPr>
      </a:lvl3pPr>
      <a:lvl4pPr algn="ctr" defTabSz="4075113" rtl="0" eaLnBrk="0" fontAlgn="base" hangingPunct="0">
        <a:spcBef>
          <a:spcPct val="0"/>
        </a:spcBef>
        <a:spcAft>
          <a:spcPct val="0"/>
        </a:spcAft>
        <a:defRPr sz="19600">
          <a:solidFill>
            <a:schemeClr val="tx2"/>
          </a:solidFill>
          <a:latin typeface="Times New Roman" pitchFamily="18" charset="0"/>
        </a:defRPr>
      </a:lvl4pPr>
      <a:lvl5pPr algn="ctr" defTabSz="4075113" rtl="0" eaLnBrk="0" fontAlgn="base" hangingPunct="0">
        <a:spcBef>
          <a:spcPct val="0"/>
        </a:spcBef>
        <a:spcAft>
          <a:spcPct val="0"/>
        </a:spcAft>
        <a:defRPr sz="19600">
          <a:solidFill>
            <a:schemeClr val="tx2"/>
          </a:solidFill>
          <a:latin typeface="Times New Roman" pitchFamily="18" charset="0"/>
        </a:defRPr>
      </a:lvl5pPr>
      <a:lvl6pPr marL="457200" algn="ctr" defTabSz="4075113" rtl="0" fontAlgn="base">
        <a:spcBef>
          <a:spcPct val="0"/>
        </a:spcBef>
        <a:spcAft>
          <a:spcPct val="0"/>
        </a:spcAft>
        <a:defRPr sz="19600">
          <a:solidFill>
            <a:schemeClr val="tx2"/>
          </a:solidFill>
          <a:latin typeface="Times New Roman" pitchFamily="18" charset="0"/>
        </a:defRPr>
      </a:lvl6pPr>
      <a:lvl7pPr marL="914400" algn="ctr" defTabSz="4075113" rtl="0" fontAlgn="base">
        <a:spcBef>
          <a:spcPct val="0"/>
        </a:spcBef>
        <a:spcAft>
          <a:spcPct val="0"/>
        </a:spcAft>
        <a:defRPr sz="19600">
          <a:solidFill>
            <a:schemeClr val="tx2"/>
          </a:solidFill>
          <a:latin typeface="Times New Roman" pitchFamily="18" charset="0"/>
        </a:defRPr>
      </a:lvl7pPr>
      <a:lvl8pPr marL="1371600" algn="ctr" defTabSz="4075113" rtl="0" fontAlgn="base">
        <a:spcBef>
          <a:spcPct val="0"/>
        </a:spcBef>
        <a:spcAft>
          <a:spcPct val="0"/>
        </a:spcAft>
        <a:defRPr sz="19600">
          <a:solidFill>
            <a:schemeClr val="tx2"/>
          </a:solidFill>
          <a:latin typeface="Times New Roman" pitchFamily="18" charset="0"/>
        </a:defRPr>
      </a:lvl8pPr>
      <a:lvl9pPr marL="1828800" algn="ctr" defTabSz="4075113" rtl="0" fontAlgn="base">
        <a:spcBef>
          <a:spcPct val="0"/>
        </a:spcBef>
        <a:spcAft>
          <a:spcPct val="0"/>
        </a:spcAft>
        <a:defRPr sz="19600">
          <a:solidFill>
            <a:schemeClr val="tx2"/>
          </a:solidFill>
          <a:latin typeface="Times New Roman" pitchFamily="18"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n-ea"/>
          <a:cs typeface="+mn-cs"/>
        </a:defRPr>
      </a:lvl1pPr>
      <a:lvl2pPr marL="3311525" indent="-1273175" algn="l" defTabSz="4075113" rtl="0" eaLnBrk="0" fontAlgn="base" hangingPunct="0">
        <a:spcBef>
          <a:spcPct val="20000"/>
        </a:spcBef>
        <a:spcAft>
          <a:spcPct val="0"/>
        </a:spcAft>
        <a:buChar char="–"/>
        <a:defRPr sz="12500">
          <a:solidFill>
            <a:schemeClr val="tx1"/>
          </a:solidFill>
          <a:latin typeface="+mn-lt"/>
        </a:defRPr>
      </a:lvl2pPr>
      <a:lvl3pPr marL="5094288" indent="-1019175" algn="l" defTabSz="4075113" rtl="0" eaLnBrk="0" fontAlgn="base" hangingPunct="0">
        <a:spcBef>
          <a:spcPct val="20000"/>
        </a:spcBef>
        <a:spcAft>
          <a:spcPct val="0"/>
        </a:spcAft>
        <a:buChar char="•"/>
        <a:defRPr sz="10700">
          <a:solidFill>
            <a:schemeClr val="tx1"/>
          </a:solidFill>
          <a:latin typeface="+mn-lt"/>
        </a:defRPr>
      </a:lvl3pPr>
      <a:lvl4pPr marL="7132638" indent="-1019175" algn="l" defTabSz="4075113" rtl="0" eaLnBrk="0" fontAlgn="base" hangingPunct="0">
        <a:spcBef>
          <a:spcPct val="20000"/>
        </a:spcBef>
        <a:spcAft>
          <a:spcPct val="0"/>
        </a:spcAft>
        <a:buChar char="–"/>
        <a:defRPr sz="8900">
          <a:solidFill>
            <a:schemeClr val="tx1"/>
          </a:solidFill>
          <a:latin typeface="+mn-lt"/>
        </a:defRPr>
      </a:lvl4pPr>
      <a:lvl5pPr marL="9169400" indent="-1017588" algn="l" defTabSz="4075113" rtl="0" eaLnBrk="0" fontAlgn="base" hangingPunct="0">
        <a:spcBef>
          <a:spcPct val="20000"/>
        </a:spcBef>
        <a:spcAft>
          <a:spcPct val="0"/>
        </a:spcAft>
        <a:buChar char="»"/>
        <a:defRPr sz="8900">
          <a:solidFill>
            <a:schemeClr val="tx1"/>
          </a:solidFill>
          <a:latin typeface="+mn-lt"/>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cstate="print">
            <a:extLst>
              <a:ext uri="{28A0092B-C50C-407E-A947-70E740481C1C}">
                <a14:useLocalDpi xmlns:a14="http://schemas.microsoft.com/office/drawing/2010/main" xmlns="" val="0"/>
              </a:ext>
            </a:extLst>
          </a:blip>
          <a:srcRect t="11111" r="3009" b="13333"/>
          <a:stretch>
            <a:fillRect/>
          </a:stretch>
        </p:blipFill>
        <p:spPr>
          <a:xfrm>
            <a:off x="19964400" y="4501243"/>
            <a:ext cx="17948173" cy="7728857"/>
          </a:xfrm>
          <a:prstGeom prst="rect">
            <a:avLst/>
          </a:prstGeom>
        </p:spPr>
      </p:pic>
      <p:sp>
        <p:nvSpPr>
          <p:cNvPr id="191" name="Content Placeholder 2"/>
          <p:cNvSpPr>
            <a:spLocks noGrp="1"/>
          </p:cNvSpPr>
          <p:nvPr>
            <p:ph idx="1"/>
          </p:nvPr>
        </p:nvSpPr>
        <p:spPr>
          <a:xfrm>
            <a:off x="385013" y="10575276"/>
            <a:ext cx="18987880" cy="13427724"/>
          </a:xfrm>
          <a:noFill/>
          <a:ln w="50800">
            <a:solidFill>
              <a:srgbClr val="990033"/>
            </a:solidFill>
          </a:ln>
        </p:spPr>
        <p:txBody>
          <a:bodyPr>
            <a:normAutofit/>
          </a:bodyPr>
          <a:lstStyle/>
          <a:p>
            <a:pPr marL="857250" indent="-857250">
              <a:buAutoNum type="romanUcPeriod"/>
            </a:pPr>
            <a:r>
              <a:rPr lang="en-US" sz="4000" b="1" dirty="0" smtClean="0">
                <a:latin typeface="Times New Roman" pitchFamily="18" charset="0"/>
                <a:cs typeface="Times New Roman" pitchFamily="18" charset="0"/>
              </a:rPr>
              <a:t>A total of 87 multi-breed cows from five ranches in the Western U.S. were used in this study</a:t>
            </a: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endParaRPr lang="en-US" sz="4000" b="1" dirty="0" smtClean="0">
              <a:latin typeface="Times New Roman" pitchFamily="18" charset="0"/>
              <a:cs typeface="Times New Roman" pitchFamily="18" charset="0"/>
            </a:endParaRPr>
          </a:p>
          <a:p>
            <a:pPr marL="857250" indent="-857250">
              <a:buAutoNum type="romanUcPeriod"/>
            </a:pPr>
            <a:r>
              <a:rPr lang="en-US" sz="4000" b="1" dirty="0" smtClean="0">
                <a:latin typeface="Times New Roman" pitchFamily="18" charset="0"/>
                <a:cs typeface="Times New Roman" pitchFamily="18" charset="0"/>
              </a:rPr>
              <a:t>Grazing traits</a:t>
            </a:r>
          </a:p>
          <a:p>
            <a:pPr marL="2640012" lvl="1" indent="-857250">
              <a:spcBef>
                <a:spcPts val="0"/>
              </a:spcBef>
              <a:buClr>
                <a:schemeClr val="tx1"/>
              </a:buClr>
              <a:buFont typeface="+mj-lt"/>
              <a:buAutoNum type="arabicPeriod"/>
            </a:pPr>
            <a:r>
              <a:rPr lang="en-US" sz="3600" b="1" dirty="0" smtClean="0">
                <a:solidFill>
                  <a:srgbClr val="990033"/>
                </a:solidFill>
                <a:latin typeface="Times New Roman" pitchFamily="18" charset="0"/>
                <a:cs typeface="Times New Roman" pitchFamily="18" charset="0"/>
              </a:rPr>
              <a:t>Rough</a:t>
            </a:r>
            <a:r>
              <a:rPr lang="en-US" sz="3600" b="1" dirty="0" smtClean="0">
                <a:latin typeface="Times New Roman" pitchFamily="18" charset="0"/>
                <a:cs typeface="Times New Roman" pitchFamily="18" charset="0"/>
              </a:rPr>
              <a:t> = combination of </a:t>
            </a:r>
            <a:r>
              <a:rPr lang="en-US" sz="3600" b="1" u="sng" dirty="0" smtClean="0">
                <a:latin typeface="Times New Roman" pitchFamily="18" charset="0"/>
                <a:cs typeface="Times New Roman" pitchFamily="18" charset="0"/>
              </a:rPr>
              <a:t>elevation</a:t>
            </a:r>
            <a:r>
              <a:rPr lang="en-US" sz="3600" b="1" dirty="0" smtClean="0">
                <a:latin typeface="Times New Roman" pitchFamily="18" charset="0"/>
                <a:cs typeface="Times New Roman" pitchFamily="18" charset="0"/>
              </a:rPr>
              <a:t> and </a:t>
            </a:r>
            <a:r>
              <a:rPr lang="en-US" sz="3600" b="1" u="sng" dirty="0" smtClean="0">
                <a:latin typeface="Times New Roman" pitchFamily="18" charset="0"/>
                <a:cs typeface="Times New Roman" pitchFamily="18" charset="0"/>
              </a:rPr>
              <a:t>slope</a:t>
            </a:r>
          </a:p>
          <a:p>
            <a:pPr marL="2640012" lvl="1" indent="-857250">
              <a:spcBef>
                <a:spcPts val="0"/>
              </a:spcBef>
              <a:buClr>
                <a:schemeClr val="tx1"/>
              </a:buClr>
              <a:buFont typeface="+mj-lt"/>
              <a:buAutoNum type="arabicPeriod"/>
            </a:pPr>
            <a:r>
              <a:rPr lang="en-US" sz="3600" b="1" dirty="0" smtClean="0">
                <a:solidFill>
                  <a:srgbClr val="990033"/>
                </a:solidFill>
                <a:latin typeface="Times New Roman" pitchFamily="18" charset="0"/>
                <a:cs typeface="Times New Roman" pitchFamily="18" charset="0"/>
              </a:rPr>
              <a:t>Ratio </a:t>
            </a:r>
            <a:r>
              <a:rPr lang="en-US" sz="3600" b="1" dirty="0" smtClean="0">
                <a:latin typeface="Times New Roman" pitchFamily="18" charset="0"/>
                <a:cs typeface="Times New Roman" pitchFamily="18" charset="0"/>
              </a:rPr>
              <a:t>= combination of </a:t>
            </a:r>
            <a:r>
              <a:rPr lang="en-US" sz="3600" b="1" u="sng" dirty="0" smtClean="0">
                <a:latin typeface="Times New Roman" pitchFamily="18" charset="0"/>
                <a:cs typeface="Times New Roman" pitchFamily="18" charset="0"/>
              </a:rPr>
              <a:t>elevation</a:t>
            </a:r>
            <a:r>
              <a:rPr lang="en-US" sz="3600" b="1" dirty="0" smtClean="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slope</a:t>
            </a:r>
            <a:r>
              <a:rPr lang="en-US" sz="3600" b="1" dirty="0" smtClean="0">
                <a:latin typeface="Times New Roman" pitchFamily="18" charset="0"/>
                <a:cs typeface="Times New Roman" pitchFamily="18" charset="0"/>
              </a:rPr>
              <a:t>, and </a:t>
            </a:r>
            <a:r>
              <a:rPr lang="en-US" sz="3600" b="1" u="sng" dirty="0" smtClean="0">
                <a:latin typeface="Times New Roman" pitchFamily="18" charset="0"/>
                <a:cs typeface="Times New Roman" pitchFamily="18" charset="0"/>
              </a:rPr>
              <a:t>distance to water</a:t>
            </a:r>
          </a:p>
          <a:p>
            <a:pPr marL="4422775" lvl="2" indent="-857250">
              <a:spcBef>
                <a:spcPts val="0"/>
              </a:spcBef>
              <a:buSzPct val="100000"/>
              <a:buNone/>
            </a:pPr>
            <a:r>
              <a:rPr lang="en-US" sz="3600" dirty="0" smtClean="0">
                <a:latin typeface="Times New Roman" pitchFamily="18" charset="0"/>
                <a:cs typeface="Times New Roman" pitchFamily="18" charset="0"/>
              </a:rPr>
              <a:t>Note: Traits are normalized averages, similar to weaning weight ratio (i.e., 1</a:t>
            </a:r>
            <a:r>
              <a:rPr lang="en-US" sz="3600" dirty="0" smtClean="0"/>
              <a:t>00 is roughly average), above 100 is superior, below 100 is inferior</a:t>
            </a:r>
            <a:endParaRPr lang="en-US" sz="3600" dirty="0" smtClean="0">
              <a:latin typeface="Times New Roman" pitchFamily="18" charset="0"/>
              <a:cs typeface="Times New Roman" pitchFamily="18" charset="0"/>
            </a:endParaRPr>
          </a:p>
          <a:p>
            <a:pPr marL="857250" indent="-857250">
              <a:buAutoNum type="romanUcPeriod"/>
            </a:pPr>
            <a:r>
              <a:rPr lang="en-US" sz="4000" b="1" dirty="0" smtClean="0">
                <a:latin typeface="Times New Roman" pitchFamily="18" charset="0"/>
                <a:cs typeface="Times New Roman" pitchFamily="18" charset="0"/>
              </a:rPr>
              <a:t>DNA collection, testing, and data analysis</a:t>
            </a:r>
          </a:p>
          <a:p>
            <a:pPr marL="2239962" lvl="1" indent="-457200">
              <a:spcBef>
                <a:spcPts val="0"/>
              </a:spcBef>
              <a:buFont typeface="Arial" pitchFamily="34" charset="0"/>
              <a:buChar char="•"/>
            </a:pPr>
            <a:r>
              <a:rPr lang="en-US" sz="3600" dirty="0" smtClean="0">
                <a:latin typeface="Times New Roman" pitchFamily="18" charset="0"/>
                <a:cs typeface="Times New Roman" pitchFamily="18" charset="0"/>
              </a:rPr>
              <a:t>Blood collected via caudal </a:t>
            </a:r>
            <a:r>
              <a:rPr lang="en-US" sz="3600" dirty="0" err="1" smtClean="0">
                <a:latin typeface="Times New Roman" pitchFamily="18" charset="0"/>
                <a:cs typeface="Times New Roman" pitchFamily="18" charset="0"/>
              </a:rPr>
              <a:t>venipuncture</a:t>
            </a:r>
            <a:endParaRPr lang="en-US" sz="3600" dirty="0" smtClean="0">
              <a:latin typeface="Times New Roman" pitchFamily="18" charset="0"/>
              <a:cs typeface="Times New Roman" pitchFamily="18" charset="0"/>
            </a:endParaRPr>
          </a:p>
          <a:p>
            <a:pPr marL="2239962" lvl="1" indent="-457200">
              <a:spcBef>
                <a:spcPts val="0"/>
              </a:spcBef>
              <a:buFont typeface="Arial" pitchFamily="34" charset="0"/>
              <a:buChar char="•"/>
            </a:pPr>
            <a:r>
              <a:rPr lang="en-US" sz="3600" dirty="0" smtClean="0">
                <a:latin typeface="Times New Roman" pitchFamily="18" charset="0"/>
                <a:cs typeface="Times New Roman" pitchFamily="18" charset="0"/>
              </a:rPr>
              <a:t>DNA genotyped  by </a:t>
            </a:r>
            <a:r>
              <a:rPr lang="en-US" sz="3600" dirty="0" err="1" smtClean="0">
                <a:latin typeface="Times New Roman" pitchFamily="18" charset="0"/>
                <a:cs typeface="Times New Roman" pitchFamily="18" charset="0"/>
              </a:rPr>
              <a:t>GeneSeek</a:t>
            </a:r>
            <a:r>
              <a:rPr lang="en-US" sz="3600" dirty="0" smtClean="0">
                <a:latin typeface="Times New Roman" pitchFamily="18" charset="0"/>
                <a:cs typeface="Times New Roman" pitchFamily="18" charset="0"/>
              </a:rPr>
              <a:t> (Lincoln, NE) with </a:t>
            </a:r>
            <a:r>
              <a:rPr lang="en-US" sz="3600" dirty="0" err="1" smtClean="0">
                <a:ea typeface="Calibri"/>
                <a:cs typeface="Calibri"/>
              </a:rPr>
              <a:t>BovineHD</a:t>
            </a:r>
            <a:r>
              <a:rPr lang="en-US" sz="3600" dirty="0" smtClean="0">
                <a:ea typeface="Calibri"/>
                <a:cs typeface="Calibri"/>
              </a:rPr>
              <a:t> Bead Chip (~800,000 SNP genotypes; </a:t>
            </a:r>
            <a:r>
              <a:rPr lang="en-US" sz="3600" dirty="0" err="1" smtClean="0">
                <a:ea typeface="Calibri"/>
                <a:cs typeface="Calibri"/>
              </a:rPr>
              <a:t>Illumina</a:t>
            </a:r>
            <a:r>
              <a:rPr lang="en-US" sz="3600" dirty="0" smtClean="0">
                <a:ea typeface="Calibri"/>
                <a:cs typeface="Calibri"/>
              </a:rPr>
              <a:t>, Inc., San Diego, CA)</a:t>
            </a:r>
          </a:p>
          <a:p>
            <a:pPr marL="2239962" lvl="1" indent="-457200">
              <a:spcBef>
                <a:spcPts val="0"/>
              </a:spcBef>
              <a:buFont typeface="Arial" pitchFamily="34" charset="0"/>
              <a:buChar char="•"/>
            </a:pPr>
            <a:r>
              <a:rPr lang="en-US" sz="3600" dirty="0" err="1" smtClean="0">
                <a:cs typeface="Times New Roman" pitchFamily="18" charset="0"/>
              </a:rPr>
              <a:t>CLC</a:t>
            </a:r>
            <a:r>
              <a:rPr lang="en-US" sz="3600" dirty="0" smtClean="0">
                <a:cs typeface="Times New Roman" pitchFamily="18" charset="0"/>
              </a:rPr>
              <a:t> Bio Genomics Workbench (www.clcbio.com/)</a:t>
            </a:r>
            <a:endParaRPr lang="en-US" sz="4400" b="1" dirty="0" smtClean="0">
              <a:latin typeface="Times New Roman" pitchFamily="18" charset="0"/>
              <a:cs typeface="Times New Roman" pitchFamily="18" charset="0"/>
            </a:endParaRPr>
          </a:p>
        </p:txBody>
      </p:sp>
      <p:sp>
        <p:nvSpPr>
          <p:cNvPr id="2050" name="Text Box 3"/>
          <p:cNvSpPr>
            <a:spLocks noGrp="1" noChangeArrowheads="1"/>
          </p:cNvSpPr>
          <p:nvPr>
            <p:ph type="title" sz="quarter"/>
          </p:nvPr>
        </p:nvSpPr>
        <p:spPr>
          <a:xfrm>
            <a:off x="0" y="6803"/>
            <a:ext cx="38404800" cy="3536497"/>
          </a:xfrm>
          <a:solidFill>
            <a:srgbClr val="990033"/>
          </a:solidFill>
          <a:ln>
            <a:solidFill>
              <a:schemeClr val="tx1"/>
            </a:solidFill>
          </a:ln>
        </p:spPr>
        <p:txBody>
          <a:bodyPr lIns="320040" tIns="320040" rIns="320040" bIns="91440"/>
          <a:lstStyle/>
          <a:p>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r>
            <a:br>
              <a:rPr lang="en-US" sz="1200" b="1" dirty="0" smtClean="0">
                <a:solidFill>
                  <a:schemeClr val="bg1"/>
                </a:solidFill>
              </a:rPr>
            </a:br>
            <a:r>
              <a:rPr lang="en-US" sz="6400" b="1" dirty="0" smtClean="0">
                <a:solidFill>
                  <a:schemeClr val="bg1"/>
                </a:solidFill>
              </a:rPr>
              <a:t>GENOME-WIDE ASSOCIATION STUDY OF GRAZING DISTRIBUTION TRAITS IN BEEF CATTLE</a:t>
            </a:r>
            <a:r>
              <a:rPr lang="en-US" sz="3000" b="1" dirty="0" smtClean="0">
                <a:solidFill>
                  <a:schemeClr val="bg1"/>
                </a:solidFill>
              </a:rPr>
              <a:t/>
            </a:r>
            <a:br>
              <a:rPr lang="en-US" sz="3000" b="1" dirty="0" smtClean="0">
                <a:solidFill>
                  <a:schemeClr val="bg1"/>
                </a:solidFill>
              </a:rPr>
            </a:br>
            <a:r>
              <a:rPr lang="en-US" sz="3000" b="1" dirty="0" smtClean="0">
                <a:solidFill>
                  <a:schemeClr val="bg1"/>
                </a:solidFill>
              </a:rPr>
              <a:t/>
            </a:r>
            <a:br>
              <a:rPr lang="en-US" sz="3000" b="1" dirty="0" smtClean="0">
                <a:solidFill>
                  <a:schemeClr val="bg1"/>
                </a:solidFill>
              </a:rPr>
            </a:br>
            <a:r>
              <a:rPr lang="en-US" sz="4000" b="1" dirty="0" smtClean="0">
                <a:solidFill>
                  <a:schemeClr val="bg1"/>
                </a:solidFill>
              </a:rPr>
              <a:t>K.L. DeAtley</a:t>
            </a:r>
            <a:r>
              <a:rPr lang="en-US" sz="4000" b="1" baseline="30000" dirty="0" smtClean="0">
                <a:solidFill>
                  <a:schemeClr val="bg1"/>
                </a:solidFill>
              </a:rPr>
              <a:t>1,2</a:t>
            </a:r>
            <a:r>
              <a:rPr lang="en-US" sz="4000" dirty="0" smtClean="0">
                <a:solidFill>
                  <a:schemeClr val="bg1"/>
                </a:solidFill>
              </a:rPr>
              <a:t>, </a:t>
            </a:r>
            <a:r>
              <a:rPr lang="en-US" sz="4000" dirty="0" err="1" smtClean="0">
                <a:solidFill>
                  <a:schemeClr val="bg1"/>
                </a:solidFill>
              </a:rPr>
              <a:t>M.G.</a:t>
            </a:r>
            <a:r>
              <a:rPr lang="en-US" sz="4000" dirty="0" smtClean="0">
                <a:solidFill>
                  <a:schemeClr val="bg1"/>
                </a:solidFill>
              </a:rPr>
              <a:t> Thomas</a:t>
            </a:r>
            <a:r>
              <a:rPr lang="en-US" sz="4000" baseline="30000" dirty="0" smtClean="0">
                <a:solidFill>
                  <a:schemeClr val="bg1"/>
                </a:solidFill>
              </a:rPr>
              <a:t>2</a:t>
            </a:r>
            <a:r>
              <a:rPr lang="en-US" sz="4000" dirty="0" smtClean="0">
                <a:solidFill>
                  <a:schemeClr val="bg1"/>
                </a:solidFill>
              </a:rPr>
              <a:t>, G. Rincon</a:t>
            </a:r>
            <a:r>
              <a:rPr lang="en-US" sz="4000" baseline="30000" dirty="0" smtClean="0">
                <a:solidFill>
                  <a:schemeClr val="bg1"/>
                </a:solidFill>
              </a:rPr>
              <a:t>3</a:t>
            </a:r>
            <a:r>
              <a:rPr lang="en-US" sz="4000" dirty="0" smtClean="0">
                <a:solidFill>
                  <a:schemeClr val="bg1"/>
                </a:solidFill>
              </a:rPr>
              <a:t>, </a:t>
            </a:r>
            <a:r>
              <a:rPr lang="en-US" sz="4000" dirty="0" err="1" smtClean="0">
                <a:solidFill>
                  <a:schemeClr val="bg1"/>
                </a:solidFill>
              </a:rPr>
              <a:t>J.F.</a:t>
            </a:r>
            <a:r>
              <a:rPr lang="en-US" sz="4000" dirty="0" smtClean="0">
                <a:solidFill>
                  <a:schemeClr val="bg1"/>
                </a:solidFill>
              </a:rPr>
              <a:t> Medrano</a:t>
            </a:r>
            <a:r>
              <a:rPr lang="en-US" sz="4000" baseline="30000" dirty="0" smtClean="0">
                <a:solidFill>
                  <a:schemeClr val="bg1"/>
                </a:solidFill>
              </a:rPr>
              <a:t>3</a:t>
            </a:r>
            <a:r>
              <a:rPr lang="en-US" sz="4000" dirty="0" smtClean="0">
                <a:solidFill>
                  <a:schemeClr val="bg1"/>
                </a:solidFill>
              </a:rPr>
              <a:t>, A.M. Lipka</a:t>
            </a:r>
            <a:r>
              <a:rPr lang="en-US" sz="4000" baseline="30000" dirty="0" smtClean="0">
                <a:solidFill>
                  <a:schemeClr val="bg1"/>
                </a:solidFill>
              </a:rPr>
              <a:t>1</a:t>
            </a:r>
            <a:r>
              <a:rPr lang="en-US" sz="4000" dirty="0" smtClean="0">
                <a:solidFill>
                  <a:schemeClr val="bg1"/>
                </a:solidFill>
              </a:rPr>
              <a:t>, S. Lunt</a:t>
            </a:r>
            <a:r>
              <a:rPr lang="en-US" sz="4000" baseline="30000" dirty="0" smtClean="0">
                <a:solidFill>
                  <a:schemeClr val="bg1"/>
                </a:solidFill>
              </a:rPr>
              <a:t>1</a:t>
            </a:r>
            <a:r>
              <a:rPr lang="en-US" sz="4000" dirty="0" smtClean="0">
                <a:solidFill>
                  <a:schemeClr val="bg1"/>
                </a:solidFill>
              </a:rPr>
              <a:t>, </a:t>
            </a:r>
            <a:r>
              <a:rPr lang="en-US" sz="4000" dirty="0" err="1" smtClean="0">
                <a:solidFill>
                  <a:schemeClr val="bg1"/>
                </a:solidFill>
              </a:rPr>
              <a:t>G.A.</a:t>
            </a:r>
            <a:r>
              <a:rPr lang="en-US" sz="4000" dirty="0" smtClean="0">
                <a:solidFill>
                  <a:schemeClr val="bg1"/>
                </a:solidFill>
              </a:rPr>
              <a:t> Silver</a:t>
            </a:r>
            <a:r>
              <a:rPr lang="en-US" sz="4000" baseline="30000" dirty="0" smtClean="0">
                <a:solidFill>
                  <a:schemeClr val="bg1"/>
                </a:solidFill>
              </a:rPr>
              <a:t>1</a:t>
            </a:r>
            <a:r>
              <a:rPr lang="en-US" sz="4000" dirty="0" smtClean="0">
                <a:solidFill>
                  <a:schemeClr val="bg1"/>
                </a:solidFill>
              </a:rPr>
              <a:t>, and </a:t>
            </a:r>
            <a:r>
              <a:rPr lang="en-US" sz="4000" dirty="0" err="1" smtClean="0">
                <a:solidFill>
                  <a:schemeClr val="bg1"/>
                </a:solidFill>
              </a:rPr>
              <a:t>D.W.</a:t>
            </a:r>
            <a:r>
              <a:rPr lang="en-US" sz="4000" dirty="0" smtClean="0">
                <a:solidFill>
                  <a:schemeClr val="bg1"/>
                </a:solidFill>
              </a:rPr>
              <a:t> Bailey</a:t>
            </a:r>
            <a:r>
              <a:rPr lang="en-US" sz="4000" baseline="30000" dirty="0" smtClean="0">
                <a:solidFill>
                  <a:schemeClr val="bg1"/>
                </a:solidFill>
              </a:rPr>
              <a:t>1</a:t>
            </a:r>
            <a:r>
              <a:rPr lang="en-US" sz="4000" dirty="0" smtClean="0">
                <a:solidFill>
                  <a:schemeClr val="bg1"/>
                </a:solidFill>
              </a:rPr>
              <a:t> </a:t>
            </a:r>
            <a:br>
              <a:rPr lang="en-US" sz="4000" dirty="0" smtClean="0">
                <a:solidFill>
                  <a:schemeClr val="bg1"/>
                </a:solidFill>
              </a:rPr>
            </a:br>
            <a:r>
              <a:rPr lang="en-US" sz="4000" baseline="30000" dirty="0" smtClean="0">
                <a:solidFill>
                  <a:schemeClr val="bg1"/>
                </a:solidFill>
              </a:rPr>
              <a:t>1</a:t>
            </a:r>
            <a:r>
              <a:rPr lang="en-US" sz="4000" dirty="0" smtClean="0">
                <a:solidFill>
                  <a:schemeClr val="bg1"/>
                </a:solidFill>
              </a:rPr>
              <a:t>New Mexico State University, Las Cruces, NM, </a:t>
            </a:r>
            <a:r>
              <a:rPr lang="en-US" sz="4000" baseline="30000" dirty="0" smtClean="0">
                <a:solidFill>
                  <a:schemeClr val="bg1"/>
                </a:solidFill>
              </a:rPr>
              <a:t>2</a:t>
            </a:r>
            <a:r>
              <a:rPr lang="en-US" sz="4000" dirty="0" smtClean="0">
                <a:solidFill>
                  <a:schemeClr val="bg1"/>
                </a:solidFill>
              </a:rPr>
              <a:t>Colorado State University, Fort Collins, CO</a:t>
            </a:r>
            <a:r>
              <a:rPr lang="en-US" sz="4000" baseline="30000" dirty="0" smtClean="0">
                <a:solidFill>
                  <a:schemeClr val="bg1"/>
                </a:solidFill>
              </a:rPr>
              <a:t>3</a:t>
            </a:r>
            <a:r>
              <a:rPr lang="en-US" sz="4000" dirty="0" smtClean="0">
                <a:solidFill>
                  <a:schemeClr val="bg1"/>
                </a:solidFill>
              </a:rPr>
              <a:t>, University of California, Davis</a:t>
            </a:r>
            <a:r>
              <a:rPr lang="en-US" sz="3000" dirty="0" smtClean="0">
                <a:solidFill>
                  <a:schemeClr val="bg1"/>
                </a:solidFill>
              </a:rPr>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endParaRPr lang="en-US" sz="3000" dirty="0" smtClean="0">
              <a:solidFill>
                <a:schemeClr val="bg1"/>
              </a:solidFill>
            </a:endParaRPr>
          </a:p>
        </p:txBody>
      </p:sp>
      <p:sp>
        <p:nvSpPr>
          <p:cNvPr id="2052" name="Text Box 1041"/>
          <p:cNvSpPr txBox="1">
            <a:spLocks noChangeArrowheads="1"/>
          </p:cNvSpPr>
          <p:nvPr/>
        </p:nvSpPr>
        <p:spPr bwMode="auto">
          <a:xfrm>
            <a:off x="1393887" y="30931663"/>
            <a:ext cx="34884946" cy="1846659"/>
          </a:xfrm>
          <a:prstGeom prst="rect">
            <a:avLst/>
          </a:prstGeom>
          <a:noFill/>
          <a:ln w="50800" cmpd="thickThin">
            <a:noFill/>
            <a:miter lim="800000"/>
            <a:headEnd/>
            <a:tailEnd/>
          </a:ln>
        </p:spPr>
        <p:txBody>
          <a:bodyPr wrap="square" tIns="0" bIns="0">
            <a:spAutoFit/>
          </a:bodyPr>
          <a:lstStyle/>
          <a:p>
            <a:pPr algn="ctr"/>
            <a:r>
              <a:rPr lang="en-US" sz="6000" b="1" dirty="0" smtClean="0"/>
              <a:t> Acknowledgements:</a:t>
            </a:r>
          </a:p>
          <a:p>
            <a:pPr algn="ctr"/>
            <a:r>
              <a:rPr lang="en-US" sz="6000" dirty="0" smtClean="0"/>
              <a:t> Western Sustainable Agriculture Research and Education    </a:t>
            </a:r>
            <a:endParaRPr lang="en-US" sz="6000" dirty="0"/>
          </a:p>
        </p:txBody>
      </p:sp>
      <p:sp>
        <p:nvSpPr>
          <p:cNvPr id="2113" name="Rectangle 976"/>
          <p:cNvSpPr>
            <a:spLocks noChangeArrowheads="1"/>
          </p:cNvSpPr>
          <p:nvPr/>
        </p:nvSpPr>
        <p:spPr bwMode="auto">
          <a:xfrm>
            <a:off x="872332" y="3552443"/>
            <a:ext cx="17470702" cy="923330"/>
          </a:xfrm>
          <a:prstGeom prst="rect">
            <a:avLst/>
          </a:prstGeom>
          <a:noFill/>
          <a:ln w="9525">
            <a:noFill/>
            <a:miter lim="800000"/>
            <a:headEnd/>
            <a:tailEnd/>
          </a:ln>
        </p:spPr>
        <p:txBody>
          <a:bodyPr anchor="ctr">
            <a:spAutoFit/>
          </a:bodyPr>
          <a:lstStyle/>
          <a:p>
            <a:pPr indent="457200" algn="ctr">
              <a:defRPr/>
            </a:pPr>
            <a:r>
              <a:rPr lang="en-US" sz="5400" b="1" dirty="0">
                <a:latin typeface="+mn-lt"/>
              </a:rPr>
              <a:t>Introduction</a:t>
            </a:r>
          </a:p>
        </p:txBody>
      </p:sp>
      <p:sp>
        <p:nvSpPr>
          <p:cNvPr id="2356" name="Line 782"/>
          <p:cNvSpPr>
            <a:spLocks noChangeShapeType="1"/>
          </p:cNvSpPr>
          <p:nvPr/>
        </p:nvSpPr>
        <p:spPr bwMode="auto">
          <a:xfrm>
            <a:off x="1393887" y="21424679"/>
            <a:ext cx="0" cy="0"/>
          </a:xfrm>
          <a:prstGeom prst="line">
            <a:avLst/>
          </a:prstGeom>
          <a:noFill/>
          <a:ln w="9525">
            <a:solidFill>
              <a:schemeClr val="tx1"/>
            </a:solidFill>
            <a:round/>
            <a:headEnd/>
            <a:tailEnd/>
          </a:ln>
        </p:spPr>
        <p:txBody>
          <a:bodyPr/>
          <a:lstStyle/>
          <a:p>
            <a:endParaRPr lang="en-US"/>
          </a:p>
        </p:txBody>
      </p:sp>
      <p:sp>
        <p:nvSpPr>
          <p:cNvPr id="707" name="Rectangle 1045"/>
          <p:cNvSpPr>
            <a:spLocks noChangeArrowheads="1"/>
          </p:cNvSpPr>
          <p:nvPr/>
        </p:nvSpPr>
        <p:spPr bwMode="auto">
          <a:xfrm>
            <a:off x="19449093" y="3540196"/>
            <a:ext cx="17487371" cy="923330"/>
          </a:xfrm>
          <a:prstGeom prst="rect">
            <a:avLst/>
          </a:prstGeom>
          <a:noFill/>
          <a:ln w="9525">
            <a:noFill/>
            <a:miter lim="800000"/>
            <a:headEnd/>
            <a:tailEnd/>
          </a:ln>
        </p:spPr>
        <p:txBody>
          <a:bodyPr anchor="ctr">
            <a:spAutoFit/>
          </a:bodyPr>
          <a:lstStyle/>
          <a:p>
            <a:pPr indent="457200" algn="ctr">
              <a:defRPr/>
            </a:pPr>
            <a:r>
              <a:rPr lang="en-US" sz="5400" b="1" dirty="0" smtClean="0">
                <a:latin typeface="+mj-lt"/>
              </a:rPr>
              <a:t>Results</a:t>
            </a:r>
            <a:endParaRPr lang="en-US" sz="5400" b="1" dirty="0">
              <a:latin typeface="+mj-lt"/>
            </a:endParaRPr>
          </a:p>
        </p:txBody>
      </p:sp>
      <p:sp>
        <p:nvSpPr>
          <p:cNvPr id="2055" name="Text Box 1032"/>
          <p:cNvSpPr txBox="1">
            <a:spLocks noChangeArrowheads="1"/>
          </p:cNvSpPr>
          <p:nvPr/>
        </p:nvSpPr>
        <p:spPr bwMode="auto">
          <a:xfrm>
            <a:off x="385012" y="4355647"/>
            <a:ext cx="18969788" cy="5293757"/>
          </a:xfrm>
          <a:prstGeom prst="rect">
            <a:avLst/>
          </a:prstGeom>
          <a:noFill/>
          <a:ln w="50800" cmpd="thinThick">
            <a:solidFill>
              <a:srgbClr val="990033"/>
            </a:solidFill>
            <a:miter lim="800000"/>
            <a:headEnd/>
            <a:tailEnd/>
          </a:ln>
          <a:effectLst/>
        </p:spPr>
        <p:txBody>
          <a:bodyPr wrap="square" lIns="274320" tIns="182880" rIns="365760" bIns="182880">
            <a:spAutoFit/>
          </a:bodyPr>
          <a:lstStyle/>
          <a:p>
            <a:r>
              <a:rPr lang="en-US" sz="4000" dirty="0" smtClean="0"/>
              <a:t>A genome-wide association study (GWAS) was conducted using the </a:t>
            </a:r>
            <a:r>
              <a:rPr lang="en-US" sz="4000" dirty="0" err="1" smtClean="0"/>
              <a:t>BovineHD</a:t>
            </a:r>
            <a:r>
              <a:rPr lang="en-US" sz="4000" dirty="0" smtClean="0"/>
              <a:t> Bead Chip (</a:t>
            </a:r>
            <a:r>
              <a:rPr lang="en-US" sz="4000" dirty="0" err="1" smtClean="0"/>
              <a:t>Illumina</a:t>
            </a:r>
            <a:r>
              <a:rPr lang="en-US" sz="4000" dirty="0" smtClean="0"/>
              <a:t>, Inc., San Diego, CA) and grazing distribution phenotypes 1) Rough (i.e., combination of elevation and slope) and 2) Ratio (i.e., combination of elevation, slope, and distance to water) in beef cattle populations in Montana, New Mexico, and Arizona. Single nucleotide polymorphisms (SNP) on bovine chromosomes 17 and 29 were found to account for 17 and 25% of variation in the Rough trait, respectively. Additional quantitative trait loci (QTL) accounted for 5 to 10% variation in Ratio trait. Results suggest that heritability of slope and elevation use should be at least 25%.</a:t>
            </a:r>
            <a:endParaRPr lang="en-US" sz="3400" dirty="0"/>
          </a:p>
        </p:txBody>
      </p:sp>
      <p:sp>
        <p:nvSpPr>
          <p:cNvPr id="203" name="Rectangle 976"/>
          <p:cNvSpPr>
            <a:spLocks noChangeArrowheads="1"/>
          </p:cNvSpPr>
          <p:nvPr/>
        </p:nvSpPr>
        <p:spPr bwMode="auto">
          <a:xfrm>
            <a:off x="901965" y="9757300"/>
            <a:ext cx="17470702" cy="923330"/>
          </a:xfrm>
          <a:prstGeom prst="rect">
            <a:avLst/>
          </a:prstGeom>
          <a:noFill/>
          <a:ln w="9525">
            <a:noFill/>
            <a:miter lim="800000"/>
            <a:headEnd/>
            <a:tailEnd/>
          </a:ln>
        </p:spPr>
        <p:txBody>
          <a:bodyPr anchor="ctr">
            <a:spAutoFit/>
          </a:bodyPr>
          <a:lstStyle/>
          <a:p>
            <a:pPr indent="457200" algn="ctr">
              <a:defRPr/>
            </a:pPr>
            <a:r>
              <a:rPr lang="en-US" sz="5400" b="1" dirty="0" smtClean="0">
                <a:latin typeface="+mn-lt"/>
              </a:rPr>
              <a:t>Materials and Methods</a:t>
            </a:r>
            <a:endParaRPr lang="en-US" sz="5400" b="1" dirty="0">
              <a:latin typeface="+mn-lt"/>
            </a:endParaRPr>
          </a:p>
        </p:txBody>
      </p:sp>
      <p:sp>
        <p:nvSpPr>
          <p:cNvPr id="36" name="TextBox 35"/>
          <p:cNvSpPr txBox="1"/>
          <p:nvPr/>
        </p:nvSpPr>
        <p:spPr>
          <a:xfrm>
            <a:off x="20041211" y="26197776"/>
            <a:ext cx="17932665" cy="3046988"/>
          </a:xfrm>
          <a:prstGeom prst="rect">
            <a:avLst/>
          </a:prstGeom>
          <a:noFill/>
          <a:ln w="50800">
            <a:solidFill>
              <a:srgbClr val="990033"/>
            </a:solidFill>
          </a:ln>
        </p:spPr>
        <p:txBody>
          <a:bodyPr wrap="square" rtlCol="0">
            <a:spAutoFit/>
          </a:bodyPr>
          <a:lstStyle/>
          <a:p>
            <a:pPr>
              <a:buFont typeface="Wingdings" pitchFamily="2" charset="2"/>
              <a:buChar char="§"/>
            </a:pPr>
            <a:r>
              <a:rPr lang="en-US" sz="4800" b="1" dirty="0" smtClean="0"/>
              <a:t> Identified two chromosomes associated with Rough trait</a:t>
            </a:r>
          </a:p>
          <a:p>
            <a:pPr>
              <a:buFont typeface="Wingdings" pitchFamily="2" charset="2"/>
              <a:buChar char="§"/>
            </a:pPr>
            <a:r>
              <a:rPr lang="en-US" sz="4800" b="1" dirty="0" smtClean="0"/>
              <a:t> Identified </a:t>
            </a:r>
            <a:r>
              <a:rPr lang="en-US" sz="4800" b="1" dirty="0" err="1" smtClean="0"/>
              <a:t>QTL</a:t>
            </a:r>
            <a:r>
              <a:rPr lang="en-US" sz="4800" b="1" dirty="0" smtClean="0"/>
              <a:t> across the genome associated with Ratio trait</a:t>
            </a:r>
          </a:p>
          <a:p>
            <a:pPr>
              <a:buFont typeface="Wingdings" pitchFamily="2" charset="2"/>
              <a:buChar char="§"/>
            </a:pPr>
            <a:r>
              <a:rPr lang="en-US" sz="4800" b="1" dirty="0" smtClean="0"/>
              <a:t> Results support further investigation of inheritance of grazing behavior </a:t>
            </a:r>
            <a:endParaRPr lang="en-US" sz="4800" b="1" dirty="0"/>
          </a:p>
        </p:txBody>
      </p:sp>
      <p:sp>
        <p:nvSpPr>
          <p:cNvPr id="48" name="Rectangle 1045"/>
          <p:cNvSpPr>
            <a:spLocks noChangeArrowheads="1"/>
          </p:cNvSpPr>
          <p:nvPr/>
        </p:nvSpPr>
        <p:spPr bwMode="auto">
          <a:xfrm>
            <a:off x="24969650" y="25342117"/>
            <a:ext cx="7156450" cy="923330"/>
          </a:xfrm>
          <a:prstGeom prst="rect">
            <a:avLst/>
          </a:prstGeom>
          <a:noFill/>
          <a:ln w="9525">
            <a:noFill/>
            <a:miter lim="800000"/>
            <a:headEnd/>
            <a:tailEnd/>
          </a:ln>
        </p:spPr>
        <p:txBody>
          <a:bodyPr wrap="square" anchor="ctr">
            <a:spAutoFit/>
          </a:bodyPr>
          <a:lstStyle/>
          <a:p>
            <a:pPr indent="457200" algn="ctr">
              <a:defRPr/>
            </a:pPr>
            <a:r>
              <a:rPr lang="en-US" sz="5400" b="1" dirty="0" smtClean="0">
                <a:latin typeface="+mj-lt"/>
              </a:rPr>
              <a:t>Conclusion</a:t>
            </a:r>
            <a:endParaRPr lang="en-US" sz="5400" b="1" dirty="0">
              <a:latin typeface="+mj-lt"/>
            </a:endParaRPr>
          </a:p>
        </p:txBody>
      </p:sp>
      <p:sp>
        <p:nvSpPr>
          <p:cNvPr id="49" name="Rectangle 48"/>
          <p:cNvSpPr/>
          <p:nvPr/>
        </p:nvSpPr>
        <p:spPr>
          <a:xfrm>
            <a:off x="19964401" y="4359731"/>
            <a:ext cx="18009475" cy="20991222"/>
          </a:xfrm>
          <a:prstGeom prst="rect">
            <a:avLst/>
          </a:prstGeom>
          <a:noFill/>
          <a:ln w="508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625201" y="30763497"/>
            <a:ext cx="37119220" cy="0"/>
          </a:xfrm>
          <a:prstGeom prst="line">
            <a:avLst/>
          </a:prstGeom>
          <a:ln w="254000" cmpd="tri">
            <a:solidFill>
              <a:srgbClr val="990033"/>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noChangeArrowheads="1"/>
          </p:cNvPicPr>
          <p:nvPr/>
        </p:nvPicPr>
        <p:blipFill>
          <a:blip r:embed="rId3" cstate="print"/>
          <a:srcRect r="23715" b="16122"/>
          <a:stretch>
            <a:fillRect/>
          </a:stretch>
        </p:blipFill>
        <p:spPr bwMode="auto">
          <a:xfrm>
            <a:off x="5067300" y="11997146"/>
            <a:ext cx="10139532" cy="6016006"/>
          </a:xfrm>
          <a:prstGeom prst="rect">
            <a:avLst/>
          </a:prstGeom>
          <a:noFill/>
          <a:ln w="9525">
            <a:noFill/>
            <a:miter lim="800000"/>
            <a:headEnd/>
            <a:tailEnd/>
          </a:ln>
        </p:spPr>
      </p:pic>
      <p:sp>
        <p:nvSpPr>
          <p:cNvPr id="40" name="TextBox 39"/>
          <p:cNvSpPr txBox="1"/>
          <p:nvPr/>
        </p:nvSpPr>
        <p:spPr>
          <a:xfrm>
            <a:off x="20459700" y="12230100"/>
            <a:ext cx="17449800" cy="1200329"/>
          </a:xfrm>
          <a:prstGeom prst="rect">
            <a:avLst/>
          </a:prstGeom>
          <a:noFill/>
        </p:spPr>
        <p:txBody>
          <a:bodyPr wrap="square" rtlCol="0">
            <a:spAutoFit/>
          </a:bodyPr>
          <a:lstStyle/>
          <a:p>
            <a:r>
              <a:rPr lang="en-US" sz="3600" dirty="0" smtClean="0"/>
              <a:t>Manhattan plot for </a:t>
            </a:r>
            <a:r>
              <a:rPr lang="en-US" sz="3600" b="1" u="sng" dirty="0" smtClean="0"/>
              <a:t>rough</a:t>
            </a:r>
            <a:r>
              <a:rPr lang="en-US" sz="3600" dirty="0" smtClean="0"/>
              <a:t> grazing distribution trait. The X axis is the position of SNP on each chromosome (University of Maryland genome assembly, v3) and the Y axis is the –</a:t>
            </a:r>
            <a:r>
              <a:rPr lang="en-US" sz="3600" dirty="0" err="1" smtClean="0"/>
              <a:t>log</a:t>
            </a:r>
            <a:r>
              <a:rPr lang="en-US" sz="3600" i="1" dirty="0" err="1" smtClean="0"/>
              <a:t>P</a:t>
            </a:r>
            <a:r>
              <a:rPr lang="en-US" sz="3600" dirty="0" smtClean="0"/>
              <a:t>.</a:t>
            </a:r>
            <a:endParaRPr lang="en-US" sz="3600" dirty="0"/>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xmlns="" val="0"/>
              </a:ext>
            </a:extLst>
          </a:blip>
          <a:srcRect l="7791" t="48219" r="61224" b="19062"/>
          <a:stretch/>
        </p:blipFill>
        <p:spPr>
          <a:xfrm>
            <a:off x="20281635" y="14369151"/>
            <a:ext cx="5128217" cy="4069258"/>
          </a:xfrm>
          <a:prstGeom prst="rect">
            <a:avLst/>
          </a:prstGeom>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xmlns="" val="0"/>
              </a:ext>
            </a:extLst>
          </a:blip>
          <a:srcRect l="2882" t="7220" r="29303" b="17646"/>
          <a:stretch/>
        </p:blipFill>
        <p:spPr>
          <a:xfrm>
            <a:off x="20281634" y="18514609"/>
            <a:ext cx="5128217" cy="4231091"/>
          </a:xfrm>
          <a:prstGeom prst="rect">
            <a:avLst/>
          </a:prstGeom>
        </p:spPr>
      </p:pic>
      <p:sp>
        <p:nvSpPr>
          <p:cNvPr id="32" name="TextBox 31"/>
          <p:cNvSpPr txBox="1"/>
          <p:nvPr/>
        </p:nvSpPr>
        <p:spPr>
          <a:xfrm>
            <a:off x="385013" y="25085517"/>
            <a:ext cx="19000267" cy="4185761"/>
          </a:xfrm>
          <a:prstGeom prst="rect">
            <a:avLst/>
          </a:prstGeom>
          <a:noFill/>
          <a:ln w="50800">
            <a:solidFill>
              <a:srgbClr val="990033"/>
            </a:solidFill>
          </a:ln>
        </p:spPr>
        <p:txBody>
          <a:bodyPr wrap="square" lIns="365760" tIns="274320" rIns="91440" bIns="365760" rtlCol="0">
            <a:spAutoFit/>
          </a:bodyPr>
          <a:lstStyle/>
          <a:p>
            <a:pPr>
              <a:buSzPct val="120000"/>
              <a:buFont typeface="Arial" pitchFamily="34" charset="0"/>
              <a:buChar char="•"/>
            </a:pPr>
            <a:r>
              <a:rPr lang="en-US" sz="4600" dirty="0" smtClean="0"/>
              <a:t> Single nucleotide polymorphism on chromosome 29 and 17 accounted for 25% and 21% of the variation in the </a:t>
            </a:r>
            <a:r>
              <a:rPr lang="en-US" sz="4600" b="1" u="sng" dirty="0" smtClean="0"/>
              <a:t>Rough</a:t>
            </a:r>
            <a:r>
              <a:rPr lang="en-US" sz="4600" dirty="0" smtClean="0"/>
              <a:t> trait, respectively.</a:t>
            </a:r>
          </a:p>
          <a:p>
            <a:pPr>
              <a:buSzPct val="120000"/>
              <a:buFont typeface="Arial" pitchFamily="34" charset="0"/>
              <a:buChar char="•"/>
            </a:pPr>
            <a:r>
              <a:rPr lang="en-US" sz="4600" dirty="0" smtClean="0"/>
              <a:t> Additional QTL accounted for 5 to 10% variation in </a:t>
            </a:r>
            <a:r>
              <a:rPr lang="en-US" sz="4600" b="1" u="sng" dirty="0" smtClean="0"/>
              <a:t>Ratio</a:t>
            </a:r>
            <a:r>
              <a:rPr lang="en-US" sz="4600" dirty="0" smtClean="0"/>
              <a:t> trait.</a:t>
            </a:r>
          </a:p>
          <a:p>
            <a:pPr>
              <a:buSzPct val="120000"/>
              <a:buFont typeface="Arial" pitchFamily="34" charset="0"/>
              <a:buChar char="•"/>
            </a:pPr>
            <a:r>
              <a:rPr lang="en-US" sz="4600" dirty="0" smtClean="0"/>
              <a:t> Most SNP accounted for only 1 to 2% of the variation in single trait.</a:t>
            </a:r>
          </a:p>
          <a:p>
            <a:pPr>
              <a:buSzPct val="120000"/>
              <a:buFont typeface="Arial" pitchFamily="34" charset="0"/>
              <a:buChar char="•"/>
            </a:pPr>
            <a:r>
              <a:rPr lang="en-US" sz="4600" dirty="0" smtClean="0"/>
              <a:t> Heritability of slope and elevation use should be at least 25%.</a:t>
            </a:r>
            <a:endParaRPr lang="en-US" sz="4800" dirty="0"/>
          </a:p>
        </p:txBody>
      </p:sp>
      <p:sp>
        <p:nvSpPr>
          <p:cNvPr id="34" name="Oval 33"/>
          <p:cNvSpPr/>
          <p:nvPr/>
        </p:nvSpPr>
        <p:spPr>
          <a:xfrm>
            <a:off x="36355034" y="4958443"/>
            <a:ext cx="581430" cy="71845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949685" y="5470071"/>
            <a:ext cx="581430" cy="71845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9"/>
          <p:cNvPicPr>
            <a:picLocks noChangeAspect="1" noChangeArrowheads="1"/>
          </p:cNvPicPr>
          <p:nvPr/>
        </p:nvPicPr>
        <p:blipFill>
          <a:blip r:embed="rId6" cstate="print"/>
          <a:srcRect/>
          <a:stretch>
            <a:fillRect/>
          </a:stretch>
        </p:blipFill>
        <p:spPr bwMode="auto">
          <a:xfrm>
            <a:off x="769579" y="31013763"/>
            <a:ext cx="1473010" cy="1791138"/>
          </a:xfrm>
          <a:prstGeom prst="rect">
            <a:avLst/>
          </a:prstGeom>
          <a:noFill/>
          <a:ln w="9525">
            <a:noFill/>
            <a:miter lim="800000"/>
            <a:headEnd/>
            <a:tailEnd/>
          </a:ln>
          <a:effectLst/>
        </p:spPr>
      </p:pic>
      <p:pic>
        <p:nvPicPr>
          <p:cNvPr id="41" name="Picture 13" descr="https://encrypted-tbn3.gstatic.com/images?q=tbn:ANd9GcTphn7sRMQCsOj3aJDmH1wm5vpTiMzK4zH3-Z6DkqTsGg6YZw3O"/>
          <p:cNvPicPr>
            <a:picLocks noChangeAspect="1" noChangeArrowheads="1"/>
          </p:cNvPicPr>
          <p:nvPr/>
        </p:nvPicPr>
        <p:blipFill>
          <a:blip r:embed="rId7" cstate="print"/>
          <a:srcRect/>
          <a:stretch>
            <a:fillRect/>
          </a:stretch>
        </p:blipFill>
        <p:spPr bwMode="auto">
          <a:xfrm>
            <a:off x="36327855" y="31013763"/>
            <a:ext cx="1416566" cy="1857443"/>
          </a:xfrm>
          <a:prstGeom prst="rect">
            <a:avLst/>
          </a:prstGeom>
          <a:noFill/>
        </p:spPr>
      </p:pic>
      <p:pic>
        <p:nvPicPr>
          <p:cNvPr id="42" name="Picture 17" descr="https://encrypted-tbn1.gstatic.com/images?q=tbn:ANd9GcQ29DU-vDnTai9PzARlgM3eW3Nr6SeQ68wpR4N_iv-jWN2Wg2hQZw"/>
          <p:cNvPicPr>
            <a:picLocks noChangeAspect="1" noChangeArrowheads="1"/>
          </p:cNvPicPr>
          <p:nvPr/>
        </p:nvPicPr>
        <p:blipFill>
          <a:blip r:embed="rId8" cstate="print"/>
          <a:srcRect/>
          <a:stretch>
            <a:fillRect/>
          </a:stretch>
        </p:blipFill>
        <p:spPr bwMode="auto">
          <a:xfrm>
            <a:off x="7883040" y="31013763"/>
            <a:ext cx="1724643" cy="1828800"/>
          </a:xfrm>
          <a:prstGeom prst="rect">
            <a:avLst/>
          </a:prstGeom>
          <a:noFill/>
        </p:spPr>
      </p:pic>
      <p:pic>
        <p:nvPicPr>
          <p:cNvPr id="51" name="Picture 50" descr="SARE_Western_Logo_ High.jpg"/>
          <p:cNvPicPr>
            <a:picLocks noChangeAspect="1"/>
          </p:cNvPicPr>
          <p:nvPr/>
        </p:nvPicPr>
        <p:blipFill>
          <a:blip r:embed="rId9" cstate="print"/>
          <a:stretch>
            <a:fillRect/>
          </a:stretch>
        </p:blipFill>
        <p:spPr>
          <a:xfrm>
            <a:off x="28547875" y="31225941"/>
            <a:ext cx="1745898" cy="1578960"/>
          </a:xfrm>
          <a:prstGeom prst="rect">
            <a:avLst/>
          </a:prstGeom>
        </p:spPr>
      </p:pic>
      <p:cxnSp>
        <p:nvCxnSpPr>
          <p:cNvPr id="56" name="Straight Connector 55"/>
          <p:cNvCxnSpPr/>
          <p:nvPr/>
        </p:nvCxnSpPr>
        <p:spPr>
          <a:xfrm>
            <a:off x="20612101" y="13734762"/>
            <a:ext cx="17036552" cy="0"/>
          </a:xfrm>
          <a:prstGeom prst="line">
            <a:avLst/>
          </a:prstGeom>
          <a:ln w="127000" cmpd="tri">
            <a:solidFill>
              <a:srgbClr val="99003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0" cstate="print"/>
          <a:srcRect/>
          <a:stretch>
            <a:fillRect/>
          </a:stretch>
        </p:blipFill>
        <p:spPr bwMode="auto">
          <a:xfrm>
            <a:off x="25564638" y="14291802"/>
            <a:ext cx="12268661" cy="8453898"/>
          </a:xfrm>
          <a:prstGeom prst="rect">
            <a:avLst/>
          </a:prstGeom>
          <a:noFill/>
          <a:ln w="9525">
            <a:noFill/>
            <a:miter lim="800000"/>
            <a:headEnd/>
            <a:tailEnd/>
          </a:ln>
          <a:effectLst/>
        </p:spPr>
      </p:pic>
      <p:sp>
        <p:nvSpPr>
          <p:cNvPr id="44" name="Rectangle 1045"/>
          <p:cNvSpPr>
            <a:spLocks noChangeArrowheads="1"/>
          </p:cNvSpPr>
          <p:nvPr/>
        </p:nvSpPr>
        <p:spPr bwMode="auto">
          <a:xfrm>
            <a:off x="1393887" y="24144890"/>
            <a:ext cx="17487371" cy="923330"/>
          </a:xfrm>
          <a:prstGeom prst="rect">
            <a:avLst/>
          </a:prstGeom>
          <a:noFill/>
          <a:ln w="9525">
            <a:noFill/>
            <a:miter lim="800000"/>
            <a:headEnd/>
            <a:tailEnd/>
          </a:ln>
        </p:spPr>
        <p:txBody>
          <a:bodyPr anchor="ctr">
            <a:spAutoFit/>
          </a:bodyPr>
          <a:lstStyle/>
          <a:p>
            <a:pPr indent="457200" algn="ctr">
              <a:defRPr/>
            </a:pPr>
            <a:r>
              <a:rPr lang="en-US" sz="5400" b="1" dirty="0" smtClean="0">
                <a:latin typeface="+mj-lt"/>
              </a:rPr>
              <a:t>Results</a:t>
            </a:r>
            <a:endParaRPr lang="en-US" sz="5400" b="1" dirty="0">
              <a:latin typeface="+mj-lt"/>
            </a:endParaRPr>
          </a:p>
        </p:txBody>
      </p:sp>
      <p:sp>
        <p:nvSpPr>
          <p:cNvPr id="53" name="TextBox 52"/>
          <p:cNvSpPr txBox="1"/>
          <p:nvPr/>
        </p:nvSpPr>
        <p:spPr>
          <a:xfrm>
            <a:off x="20167335" y="23402835"/>
            <a:ext cx="17449800" cy="1754326"/>
          </a:xfrm>
          <a:prstGeom prst="rect">
            <a:avLst/>
          </a:prstGeom>
          <a:noFill/>
        </p:spPr>
        <p:txBody>
          <a:bodyPr wrap="square" rtlCol="0">
            <a:spAutoFit/>
          </a:bodyPr>
          <a:lstStyle/>
          <a:p>
            <a:r>
              <a:rPr lang="en-US" sz="3600" dirty="0" smtClean="0"/>
              <a:t>Bottom dweller (A) and hill topper (B) cows and their grazing patterns (C; Bottom dweller = pink; Hill topper = blue) over __ d </a:t>
            </a:r>
            <a:r>
              <a:rPr lang="en-US" sz="3600" dirty="0" smtClean="0"/>
              <a:t>period at the Hartley Ranch (Roy, NM). </a:t>
            </a:r>
            <a:r>
              <a:rPr lang="en-US" sz="3600" dirty="0" smtClean="0"/>
              <a:t>Figure generated with _____ software (www…..).</a:t>
            </a:r>
            <a:endParaRPr lang="en-US" sz="3600" dirty="0"/>
          </a:p>
        </p:txBody>
      </p:sp>
      <p:sp>
        <p:nvSpPr>
          <p:cNvPr id="2" name="TextBox 1"/>
          <p:cNvSpPr txBox="1"/>
          <p:nvPr/>
        </p:nvSpPr>
        <p:spPr>
          <a:xfrm>
            <a:off x="20276732" y="17689986"/>
            <a:ext cx="875689" cy="646331"/>
          </a:xfrm>
          <a:prstGeom prst="rect">
            <a:avLst/>
          </a:prstGeom>
          <a:noFill/>
        </p:spPr>
        <p:txBody>
          <a:bodyPr wrap="square" rtlCol="0">
            <a:spAutoFit/>
          </a:bodyPr>
          <a:lstStyle/>
          <a:p>
            <a:r>
              <a:rPr lang="en-US" sz="3600" dirty="0" smtClean="0">
                <a:solidFill>
                  <a:schemeClr val="bg1"/>
                </a:solidFill>
              </a:rPr>
              <a:t>A</a:t>
            </a:r>
            <a:endParaRPr lang="en-US" sz="3600" dirty="0">
              <a:solidFill>
                <a:schemeClr val="bg1"/>
              </a:solidFill>
            </a:endParaRPr>
          </a:p>
        </p:txBody>
      </p:sp>
      <p:sp>
        <p:nvSpPr>
          <p:cNvPr id="31" name="TextBox 30"/>
          <p:cNvSpPr txBox="1"/>
          <p:nvPr/>
        </p:nvSpPr>
        <p:spPr>
          <a:xfrm>
            <a:off x="20281635" y="22099369"/>
            <a:ext cx="875689" cy="646331"/>
          </a:xfrm>
          <a:prstGeom prst="rect">
            <a:avLst/>
          </a:prstGeom>
          <a:noFill/>
        </p:spPr>
        <p:txBody>
          <a:bodyPr wrap="square" rtlCol="0">
            <a:spAutoFit/>
          </a:bodyPr>
          <a:lstStyle/>
          <a:p>
            <a:r>
              <a:rPr lang="en-US" sz="3600" dirty="0" smtClean="0"/>
              <a:t>B</a:t>
            </a:r>
            <a:endParaRPr lang="en-US" sz="3600" dirty="0"/>
          </a:p>
        </p:txBody>
      </p:sp>
      <p:sp>
        <p:nvSpPr>
          <p:cNvPr id="33" name="TextBox 32"/>
          <p:cNvSpPr txBox="1"/>
          <p:nvPr/>
        </p:nvSpPr>
        <p:spPr>
          <a:xfrm>
            <a:off x="25527852" y="22099368"/>
            <a:ext cx="875689" cy="646331"/>
          </a:xfrm>
          <a:prstGeom prst="rect">
            <a:avLst/>
          </a:prstGeom>
          <a:noFill/>
        </p:spPr>
        <p:txBody>
          <a:bodyPr wrap="square" rtlCol="0">
            <a:spAutoFit/>
          </a:bodyPr>
          <a:lstStyle/>
          <a:p>
            <a:r>
              <a:rPr lang="en-US" sz="3600" dirty="0" smtClean="0"/>
              <a:t>C</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11750</TotalTime>
  <Words>455</Words>
  <Application>Microsoft Office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     GENOME-WIDE ASSOCIATION STUDY OF GRAZING DISTRIBUTION TRAITS IN BEEF CATTLE  K.L. DeAtley1,2, M.G. Thomas2, G. Rincon3, J.F. Medrano3, A.M. Lipka1, S. Lunt1, G.A. Silver1, and D.W. Bailey1  1New Mexico State University, Las Cruces, NM, 2Colorado State University, Fort Collins, CO3, University of California, Davis   </vt:lpstr>
    </vt:vector>
  </TitlesOfParts>
  <Company>New Mexico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gasilver</dc:creator>
  <cp:lastModifiedBy>kdeatley</cp:lastModifiedBy>
  <cp:revision>415</cp:revision>
  <dcterms:created xsi:type="dcterms:W3CDTF">2004-12-06T15:15:49Z</dcterms:created>
  <dcterms:modified xsi:type="dcterms:W3CDTF">2013-01-15T23:22:48Z</dcterms:modified>
</cp:coreProperties>
</file>