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Lst>
  <p:sldSz cx="45720000" cy="32004000"/>
  <p:notesSz cx="6858000" cy="9144000"/>
  <p:defaultTextStyle>
    <a:defPPr>
      <a:defRPr lang="en-US"/>
    </a:defPPr>
    <a:lvl1pPr marL="0" algn="l" defTabSz="4441272" rtl="0" eaLnBrk="1" latinLnBrk="0" hangingPunct="1">
      <a:defRPr sz="8800" kern="1200">
        <a:solidFill>
          <a:schemeClr val="tx1"/>
        </a:solidFill>
        <a:latin typeface="+mn-lt"/>
        <a:ea typeface="+mn-ea"/>
        <a:cs typeface="+mn-cs"/>
      </a:defRPr>
    </a:lvl1pPr>
    <a:lvl2pPr marL="2220636" algn="l" defTabSz="4441272" rtl="0" eaLnBrk="1" latinLnBrk="0" hangingPunct="1">
      <a:defRPr sz="8800" kern="1200">
        <a:solidFill>
          <a:schemeClr val="tx1"/>
        </a:solidFill>
        <a:latin typeface="+mn-lt"/>
        <a:ea typeface="+mn-ea"/>
        <a:cs typeface="+mn-cs"/>
      </a:defRPr>
    </a:lvl2pPr>
    <a:lvl3pPr marL="4441272" algn="l" defTabSz="4441272" rtl="0" eaLnBrk="1" latinLnBrk="0" hangingPunct="1">
      <a:defRPr sz="8800" kern="1200">
        <a:solidFill>
          <a:schemeClr val="tx1"/>
        </a:solidFill>
        <a:latin typeface="+mn-lt"/>
        <a:ea typeface="+mn-ea"/>
        <a:cs typeface="+mn-cs"/>
      </a:defRPr>
    </a:lvl3pPr>
    <a:lvl4pPr marL="6661908" algn="l" defTabSz="4441272" rtl="0" eaLnBrk="1" latinLnBrk="0" hangingPunct="1">
      <a:defRPr sz="8800" kern="1200">
        <a:solidFill>
          <a:schemeClr val="tx1"/>
        </a:solidFill>
        <a:latin typeface="+mn-lt"/>
        <a:ea typeface="+mn-ea"/>
        <a:cs typeface="+mn-cs"/>
      </a:defRPr>
    </a:lvl4pPr>
    <a:lvl5pPr marL="8882545" algn="l" defTabSz="4441272" rtl="0" eaLnBrk="1" latinLnBrk="0" hangingPunct="1">
      <a:defRPr sz="8800" kern="1200">
        <a:solidFill>
          <a:schemeClr val="tx1"/>
        </a:solidFill>
        <a:latin typeface="+mn-lt"/>
        <a:ea typeface="+mn-ea"/>
        <a:cs typeface="+mn-cs"/>
      </a:defRPr>
    </a:lvl5pPr>
    <a:lvl6pPr marL="11103182" algn="l" defTabSz="4441272" rtl="0" eaLnBrk="1" latinLnBrk="0" hangingPunct="1">
      <a:defRPr sz="8800" kern="1200">
        <a:solidFill>
          <a:schemeClr val="tx1"/>
        </a:solidFill>
        <a:latin typeface="+mn-lt"/>
        <a:ea typeface="+mn-ea"/>
        <a:cs typeface="+mn-cs"/>
      </a:defRPr>
    </a:lvl6pPr>
    <a:lvl7pPr marL="13323818" algn="l" defTabSz="4441272" rtl="0" eaLnBrk="1" latinLnBrk="0" hangingPunct="1">
      <a:defRPr sz="8800" kern="1200">
        <a:solidFill>
          <a:schemeClr val="tx1"/>
        </a:solidFill>
        <a:latin typeface="+mn-lt"/>
        <a:ea typeface="+mn-ea"/>
        <a:cs typeface="+mn-cs"/>
      </a:defRPr>
    </a:lvl7pPr>
    <a:lvl8pPr marL="15544454" algn="l" defTabSz="4441272" rtl="0" eaLnBrk="1" latinLnBrk="0" hangingPunct="1">
      <a:defRPr sz="8800" kern="1200">
        <a:solidFill>
          <a:schemeClr val="tx1"/>
        </a:solidFill>
        <a:latin typeface="+mn-lt"/>
        <a:ea typeface="+mn-ea"/>
        <a:cs typeface="+mn-cs"/>
      </a:defRPr>
    </a:lvl8pPr>
    <a:lvl9pPr marL="17765090" algn="l" defTabSz="4441272" rtl="0" eaLnBrk="1" latinLnBrk="0" hangingPunct="1">
      <a:defRPr sz="8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72" autoAdjust="0"/>
  </p:normalViewPr>
  <p:slideViewPr>
    <p:cSldViewPr>
      <p:cViewPr>
        <p:scale>
          <a:sx n="20" d="100"/>
          <a:sy n="20" d="100"/>
        </p:scale>
        <p:origin x="-372" y="-336"/>
      </p:cViewPr>
      <p:guideLst>
        <p:guide orient="horz" pos="10080"/>
        <p:guide pos="14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9941985"/>
            <a:ext cx="38862000" cy="6860117"/>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0" y="18135600"/>
            <a:ext cx="32004000" cy="8178800"/>
          </a:xfrm>
        </p:spPr>
        <p:txBody>
          <a:bodyPr/>
          <a:lstStyle>
            <a:lvl1pPr marL="0" indent="0" algn="ctr">
              <a:buNone/>
              <a:defRPr>
                <a:solidFill>
                  <a:schemeClr val="tx1">
                    <a:tint val="75000"/>
                  </a:schemeClr>
                </a:solidFill>
              </a:defRPr>
            </a:lvl1pPr>
            <a:lvl2pPr marL="2220636" indent="0" algn="ctr">
              <a:buNone/>
              <a:defRPr>
                <a:solidFill>
                  <a:schemeClr val="tx1">
                    <a:tint val="75000"/>
                  </a:schemeClr>
                </a:solidFill>
              </a:defRPr>
            </a:lvl2pPr>
            <a:lvl3pPr marL="4441272" indent="0" algn="ctr">
              <a:buNone/>
              <a:defRPr>
                <a:solidFill>
                  <a:schemeClr val="tx1">
                    <a:tint val="75000"/>
                  </a:schemeClr>
                </a:solidFill>
              </a:defRPr>
            </a:lvl3pPr>
            <a:lvl4pPr marL="6661908" indent="0" algn="ctr">
              <a:buNone/>
              <a:defRPr>
                <a:solidFill>
                  <a:schemeClr val="tx1">
                    <a:tint val="75000"/>
                  </a:schemeClr>
                </a:solidFill>
              </a:defRPr>
            </a:lvl4pPr>
            <a:lvl5pPr marL="8882545" indent="0" algn="ctr">
              <a:buNone/>
              <a:defRPr>
                <a:solidFill>
                  <a:schemeClr val="tx1">
                    <a:tint val="75000"/>
                  </a:schemeClr>
                </a:solidFill>
              </a:defRPr>
            </a:lvl5pPr>
            <a:lvl6pPr marL="11103182" indent="0" algn="ctr">
              <a:buNone/>
              <a:defRPr>
                <a:solidFill>
                  <a:schemeClr val="tx1">
                    <a:tint val="75000"/>
                  </a:schemeClr>
                </a:solidFill>
              </a:defRPr>
            </a:lvl6pPr>
            <a:lvl7pPr marL="13323818" indent="0" algn="ctr">
              <a:buNone/>
              <a:defRPr>
                <a:solidFill>
                  <a:schemeClr val="tx1">
                    <a:tint val="75000"/>
                  </a:schemeClr>
                </a:solidFill>
              </a:defRPr>
            </a:lvl7pPr>
            <a:lvl8pPr marL="15544454" indent="0" algn="ctr">
              <a:buNone/>
              <a:defRPr>
                <a:solidFill>
                  <a:schemeClr val="tx1">
                    <a:tint val="75000"/>
                  </a:schemeClr>
                </a:solidFill>
              </a:defRPr>
            </a:lvl8pPr>
            <a:lvl9pPr marL="177650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55511F-C826-4D53-A3BE-7CD5ECED592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149862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5511F-C826-4D53-A3BE-7CD5ECED592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66278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0" y="1281646"/>
            <a:ext cx="10287000" cy="27307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1281646"/>
            <a:ext cx="30099000" cy="27307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5511F-C826-4D53-A3BE-7CD5ECED592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112358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55511F-C826-4D53-A3BE-7CD5ECED592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251126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65" y="20565535"/>
            <a:ext cx="38862000" cy="6356350"/>
          </a:xfrm>
        </p:spPr>
        <p:txBody>
          <a:bodyPr anchor="t"/>
          <a:lstStyle>
            <a:lvl1pPr algn="l">
              <a:defRPr sz="19400" b="1" cap="all"/>
            </a:lvl1pPr>
          </a:lstStyle>
          <a:p>
            <a:r>
              <a:rPr lang="en-US" smtClean="0"/>
              <a:t>Click to edit Master title style</a:t>
            </a:r>
            <a:endParaRPr lang="en-US"/>
          </a:p>
        </p:txBody>
      </p:sp>
      <p:sp>
        <p:nvSpPr>
          <p:cNvPr id="3" name="Text Placeholder 2"/>
          <p:cNvSpPr>
            <a:spLocks noGrp="1"/>
          </p:cNvSpPr>
          <p:nvPr>
            <p:ph type="body" idx="1"/>
          </p:nvPr>
        </p:nvSpPr>
        <p:spPr>
          <a:xfrm>
            <a:off x="3611565" y="13564663"/>
            <a:ext cx="38862000" cy="7000873"/>
          </a:xfrm>
        </p:spPr>
        <p:txBody>
          <a:bodyPr anchor="b"/>
          <a:lstStyle>
            <a:lvl1pPr marL="0" indent="0">
              <a:buNone/>
              <a:defRPr sz="9700">
                <a:solidFill>
                  <a:schemeClr val="tx1">
                    <a:tint val="75000"/>
                  </a:schemeClr>
                </a:solidFill>
              </a:defRPr>
            </a:lvl1pPr>
            <a:lvl2pPr marL="2220636" indent="0">
              <a:buNone/>
              <a:defRPr sz="8800">
                <a:solidFill>
                  <a:schemeClr val="tx1">
                    <a:tint val="75000"/>
                  </a:schemeClr>
                </a:solidFill>
              </a:defRPr>
            </a:lvl2pPr>
            <a:lvl3pPr marL="4441272" indent="0">
              <a:buNone/>
              <a:defRPr sz="7800">
                <a:solidFill>
                  <a:schemeClr val="tx1">
                    <a:tint val="75000"/>
                  </a:schemeClr>
                </a:solidFill>
              </a:defRPr>
            </a:lvl3pPr>
            <a:lvl4pPr marL="6661908" indent="0">
              <a:buNone/>
              <a:defRPr sz="6800">
                <a:solidFill>
                  <a:schemeClr val="tx1">
                    <a:tint val="75000"/>
                  </a:schemeClr>
                </a:solidFill>
              </a:defRPr>
            </a:lvl4pPr>
            <a:lvl5pPr marL="8882545" indent="0">
              <a:buNone/>
              <a:defRPr sz="6800">
                <a:solidFill>
                  <a:schemeClr val="tx1">
                    <a:tint val="75000"/>
                  </a:schemeClr>
                </a:solidFill>
              </a:defRPr>
            </a:lvl5pPr>
            <a:lvl6pPr marL="11103182" indent="0">
              <a:buNone/>
              <a:defRPr sz="6800">
                <a:solidFill>
                  <a:schemeClr val="tx1">
                    <a:tint val="75000"/>
                  </a:schemeClr>
                </a:solidFill>
              </a:defRPr>
            </a:lvl6pPr>
            <a:lvl7pPr marL="13323818" indent="0">
              <a:buNone/>
              <a:defRPr sz="6800">
                <a:solidFill>
                  <a:schemeClr val="tx1">
                    <a:tint val="75000"/>
                  </a:schemeClr>
                </a:solidFill>
              </a:defRPr>
            </a:lvl7pPr>
            <a:lvl8pPr marL="15544454" indent="0">
              <a:buNone/>
              <a:defRPr sz="6800">
                <a:solidFill>
                  <a:schemeClr val="tx1">
                    <a:tint val="75000"/>
                  </a:schemeClr>
                </a:solidFill>
              </a:defRPr>
            </a:lvl8pPr>
            <a:lvl9pPr marL="17765090"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55511F-C826-4D53-A3BE-7CD5ECED5921}" type="datetimeFigureOut">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46365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7467603"/>
            <a:ext cx="20193000" cy="21121160"/>
          </a:xfrm>
        </p:spPr>
        <p:txBody>
          <a:bodyPr/>
          <a:lstStyle>
            <a:lvl1pPr>
              <a:defRPr sz="13600"/>
            </a:lvl1pPr>
            <a:lvl2pPr>
              <a:defRPr sz="11600"/>
            </a:lvl2pPr>
            <a:lvl3pPr>
              <a:defRPr sz="97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0" y="7467603"/>
            <a:ext cx="20193000" cy="21121160"/>
          </a:xfrm>
        </p:spPr>
        <p:txBody>
          <a:bodyPr/>
          <a:lstStyle>
            <a:lvl1pPr>
              <a:defRPr sz="13600"/>
            </a:lvl1pPr>
            <a:lvl2pPr>
              <a:defRPr sz="11600"/>
            </a:lvl2pPr>
            <a:lvl3pPr>
              <a:defRPr sz="97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55511F-C826-4D53-A3BE-7CD5ECED5921}"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207675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1" y="7163860"/>
            <a:ext cx="20200940" cy="2985556"/>
          </a:xfrm>
        </p:spPr>
        <p:txBody>
          <a:bodyPr anchor="b"/>
          <a:lstStyle>
            <a:lvl1pPr marL="0" indent="0">
              <a:buNone/>
              <a:defRPr sz="11600" b="1"/>
            </a:lvl1pPr>
            <a:lvl2pPr marL="2220636" indent="0">
              <a:buNone/>
              <a:defRPr sz="9700" b="1"/>
            </a:lvl2pPr>
            <a:lvl3pPr marL="4441272" indent="0">
              <a:buNone/>
              <a:defRPr sz="8800" b="1"/>
            </a:lvl3pPr>
            <a:lvl4pPr marL="6661908" indent="0">
              <a:buNone/>
              <a:defRPr sz="7800" b="1"/>
            </a:lvl4pPr>
            <a:lvl5pPr marL="8882545" indent="0">
              <a:buNone/>
              <a:defRPr sz="7800" b="1"/>
            </a:lvl5pPr>
            <a:lvl6pPr marL="11103182" indent="0">
              <a:buNone/>
              <a:defRPr sz="7800" b="1"/>
            </a:lvl6pPr>
            <a:lvl7pPr marL="13323818" indent="0">
              <a:buNone/>
              <a:defRPr sz="7800" b="1"/>
            </a:lvl7pPr>
            <a:lvl8pPr marL="15544454" indent="0">
              <a:buNone/>
              <a:defRPr sz="7800" b="1"/>
            </a:lvl8pPr>
            <a:lvl9pPr marL="17765090" indent="0">
              <a:buNone/>
              <a:defRPr sz="7800" b="1"/>
            </a:lvl9pPr>
          </a:lstStyle>
          <a:p>
            <a:pPr lvl="0"/>
            <a:r>
              <a:rPr lang="en-US" smtClean="0"/>
              <a:t>Click to edit Master text styles</a:t>
            </a:r>
          </a:p>
        </p:txBody>
      </p:sp>
      <p:sp>
        <p:nvSpPr>
          <p:cNvPr id="4" name="Content Placeholder 3"/>
          <p:cNvSpPr>
            <a:spLocks noGrp="1"/>
          </p:cNvSpPr>
          <p:nvPr>
            <p:ph sz="half" idx="2"/>
          </p:nvPr>
        </p:nvSpPr>
        <p:spPr>
          <a:xfrm>
            <a:off x="2286001" y="10149416"/>
            <a:ext cx="20200940" cy="18439344"/>
          </a:xfrm>
        </p:spPr>
        <p:txBody>
          <a:bodyPr/>
          <a:lstStyle>
            <a:lvl1pPr>
              <a:defRPr sz="11600"/>
            </a:lvl1pPr>
            <a:lvl2pPr>
              <a:defRPr sz="9700"/>
            </a:lvl2pPr>
            <a:lvl3pPr>
              <a:defRPr sz="88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28" y="7163860"/>
            <a:ext cx="20208875" cy="2985556"/>
          </a:xfrm>
        </p:spPr>
        <p:txBody>
          <a:bodyPr anchor="b"/>
          <a:lstStyle>
            <a:lvl1pPr marL="0" indent="0">
              <a:buNone/>
              <a:defRPr sz="11600" b="1"/>
            </a:lvl1pPr>
            <a:lvl2pPr marL="2220636" indent="0">
              <a:buNone/>
              <a:defRPr sz="9700" b="1"/>
            </a:lvl2pPr>
            <a:lvl3pPr marL="4441272" indent="0">
              <a:buNone/>
              <a:defRPr sz="8800" b="1"/>
            </a:lvl3pPr>
            <a:lvl4pPr marL="6661908" indent="0">
              <a:buNone/>
              <a:defRPr sz="7800" b="1"/>
            </a:lvl4pPr>
            <a:lvl5pPr marL="8882545" indent="0">
              <a:buNone/>
              <a:defRPr sz="7800" b="1"/>
            </a:lvl5pPr>
            <a:lvl6pPr marL="11103182" indent="0">
              <a:buNone/>
              <a:defRPr sz="7800" b="1"/>
            </a:lvl6pPr>
            <a:lvl7pPr marL="13323818" indent="0">
              <a:buNone/>
              <a:defRPr sz="7800" b="1"/>
            </a:lvl7pPr>
            <a:lvl8pPr marL="15544454" indent="0">
              <a:buNone/>
              <a:defRPr sz="7800" b="1"/>
            </a:lvl8pPr>
            <a:lvl9pPr marL="17765090" indent="0">
              <a:buNone/>
              <a:defRPr sz="7800" b="1"/>
            </a:lvl9pPr>
          </a:lstStyle>
          <a:p>
            <a:pPr lvl="0"/>
            <a:r>
              <a:rPr lang="en-US" smtClean="0"/>
              <a:t>Click to edit Master text styles</a:t>
            </a:r>
          </a:p>
        </p:txBody>
      </p:sp>
      <p:sp>
        <p:nvSpPr>
          <p:cNvPr id="6" name="Content Placeholder 5"/>
          <p:cNvSpPr>
            <a:spLocks noGrp="1"/>
          </p:cNvSpPr>
          <p:nvPr>
            <p:ph sz="quarter" idx="4"/>
          </p:nvPr>
        </p:nvSpPr>
        <p:spPr>
          <a:xfrm>
            <a:off x="23225128" y="10149416"/>
            <a:ext cx="20208875" cy="18439344"/>
          </a:xfrm>
        </p:spPr>
        <p:txBody>
          <a:bodyPr/>
          <a:lstStyle>
            <a:lvl1pPr>
              <a:defRPr sz="11600"/>
            </a:lvl1pPr>
            <a:lvl2pPr>
              <a:defRPr sz="9700"/>
            </a:lvl2pPr>
            <a:lvl3pPr>
              <a:defRPr sz="88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55511F-C826-4D53-A3BE-7CD5ECED5921}" type="datetimeFigureOut">
              <a:rPr lang="en-US" smtClean="0"/>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179867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5511F-C826-4D53-A3BE-7CD5ECED5921}" type="datetimeFigureOut">
              <a:rPr lang="en-US" smtClean="0"/>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367560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5511F-C826-4D53-A3BE-7CD5ECED5921}" type="datetimeFigureOut">
              <a:rPr lang="en-US" smtClean="0"/>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188758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3" y="1274233"/>
            <a:ext cx="15041565" cy="542290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875250" y="1274236"/>
            <a:ext cx="25558750" cy="27314527"/>
          </a:xfrm>
        </p:spPr>
        <p:txBody>
          <a:bodyPr/>
          <a:lstStyle>
            <a:lvl1pPr>
              <a:defRPr sz="15500"/>
            </a:lvl1pPr>
            <a:lvl2pPr>
              <a:defRPr sz="13600"/>
            </a:lvl2pPr>
            <a:lvl3pPr>
              <a:defRPr sz="116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3" y="6697136"/>
            <a:ext cx="15041565" cy="21891627"/>
          </a:xfrm>
        </p:spPr>
        <p:txBody>
          <a:bodyPr/>
          <a:lstStyle>
            <a:lvl1pPr marL="0" indent="0">
              <a:buNone/>
              <a:defRPr sz="6800"/>
            </a:lvl1pPr>
            <a:lvl2pPr marL="2220636" indent="0">
              <a:buNone/>
              <a:defRPr sz="5800"/>
            </a:lvl2pPr>
            <a:lvl3pPr marL="4441272" indent="0">
              <a:buNone/>
              <a:defRPr sz="4900"/>
            </a:lvl3pPr>
            <a:lvl4pPr marL="6661908" indent="0">
              <a:buNone/>
              <a:defRPr sz="4300"/>
            </a:lvl4pPr>
            <a:lvl5pPr marL="8882545" indent="0">
              <a:buNone/>
              <a:defRPr sz="4300"/>
            </a:lvl5pPr>
            <a:lvl6pPr marL="11103182" indent="0">
              <a:buNone/>
              <a:defRPr sz="4300"/>
            </a:lvl6pPr>
            <a:lvl7pPr marL="13323818" indent="0">
              <a:buNone/>
              <a:defRPr sz="4300"/>
            </a:lvl7pPr>
            <a:lvl8pPr marL="15544454" indent="0">
              <a:buNone/>
              <a:defRPr sz="4300"/>
            </a:lvl8pPr>
            <a:lvl9pPr marL="1776509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5511F-C826-4D53-A3BE-7CD5ECED5921}"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292010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0" y="22402800"/>
            <a:ext cx="27432000" cy="2644777"/>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961440" y="2859617"/>
            <a:ext cx="27432000" cy="19202400"/>
          </a:xfrm>
        </p:spPr>
        <p:txBody>
          <a:bodyPr/>
          <a:lstStyle>
            <a:lvl1pPr marL="0" indent="0">
              <a:buNone/>
              <a:defRPr sz="15500"/>
            </a:lvl1pPr>
            <a:lvl2pPr marL="2220636" indent="0">
              <a:buNone/>
              <a:defRPr sz="13600"/>
            </a:lvl2pPr>
            <a:lvl3pPr marL="4441272" indent="0">
              <a:buNone/>
              <a:defRPr sz="11600"/>
            </a:lvl3pPr>
            <a:lvl4pPr marL="6661908" indent="0">
              <a:buNone/>
              <a:defRPr sz="9700"/>
            </a:lvl4pPr>
            <a:lvl5pPr marL="8882545" indent="0">
              <a:buNone/>
              <a:defRPr sz="9700"/>
            </a:lvl5pPr>
            <a:lvl6pPr marL="11103182" indent="0">
              <a:buNone/>
              <a:defRPr sz="9700"/>
            </a:lvl6pPr>
            <a:lvl7pPr marL="13323818" indent="0">
              <a:buNone/>
              <a:defRPr sz="9700"/>
            </a:lvl7pPr>
            <a:lvl8pPr marL="15544454" indent="0">
              <a:buNone/>
              <a:defRPr sz="9700"/>
            </a:lvl8pPr>
            <a:lvl9pPr marL="17765090" indent="0">
              <a:buNone/>
              <a:defRPr sz="9700"/>
            </a:lvl9pPr>
          </a:lstStyle>
          <a:p>
            <a:endParaRPr lang="en-US"/>
          </a:p>
        </p:txBody>
      </p:sp>
      <p:sp>
        <p:nvSpPr>
          <p:cNvPr id="4" name="Text Placeholder 3"/>
          <p:cNvSpPr>
            <a:spLocks noGrp="1"/>
          </p:cNvSpPr>
          <p:nvPr>
            <p:ph type="body" sz="half" idx="2"/>
          </p:nvPr>
        </p:nvSpPr>
        <p:spPr>
          <a:xfrm>
            <a:off x="8961440" y="25047577"/>
            <a:ext cx="27432000" cy="3756023"/>
          </a:xfrm>
        </p:spPr>
        <p:txBody>
          <a:bodyPr/>
          <a:lstStyle>
            <a:lvl1pPr marL="0" indent="0">
              <a:buNone/>
              <a:defRPr sz="6800"/>
            </a:lvl1pPr>
            <a:lvl2pPr marL="2220636" indent="0">
              <a:buNone/>
              <a:defRPr sz="5800"/>
            </a:lvl2pPr>
            <a:lvl3pPr marL="4441272" indent="0">
              <a:buNone/>
              <a:defRPr sz="4900"/>
            </a:lvl3pPr>
            <a:lvl4pPr marL="6661908" indent="0">
              <a:buNone/>
              <a:defRPr sz="4300"/>
            </a:lvl4pPr>
            <a:lvl5pPr marL="8882545" indent="0">
              <a:buNone/>
              <a:defRPr sz="4300"/>
            </a:lvl5pPr>
            <a:lvl6pPr marL="11103182" indent="0">
              <a:buNone/>
              <a:defRPr sz="4300"/>
            </a:lvl6pPr>
            <a:lvl7pPr marL="13323818" indent="0">
              <a:buNone/>
              <a:defRPr sz="4300"/>
            </a:lvl7pPr>
            <a:lvl8pPr marL="15544454" indent="0">
              <a:buNone/>
              <a:defRPr sz="4300"/>
            </a:lvl8pPr>
            <a:lvl9pPr marL="1776509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5511F-C826-4D53-A3BE-7CD5ECED5921}" type="datetimeFigureOut">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E216E-6289-46B4-9023-1593FC52AF56}" type="slidenum">
              <a:rPr lang="en-US" smtClean="0"/>
              <a:t>‹#›</a:t>
            </a:fld>
            <a:endParaRPr lang="en-US"/>
          </a:p>
        </p:txBody>
      </p:sp>
    </p:spTree>
    <p:extLst>
      <p:ext uri="{BB962C8B-B14F-4D97-AF65-F5344CB8AC3E}">
        <p14:creationId xmlns:p14="http://schemas.microsoft.com/office/powerpoint/2010/main" val="197758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1281644"/>
            <a:ext cx="41148000" cy="5334000"/>
          </a:xfrm>
          <a:prstGeom prst="rect">
            <a:avLst/>
          </a:prstGeom>
        </p:spPr>
        <p:txBody>
          <a:bodyPr vert="horz" lIns="444127" tIns="222064" rIns="444127" bIns="22206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0" y="7467603"/>
            <a:ext cx="41148000" cy="21121160"/>
          </a:xfrm>
          <a:prstGeom prst="rect">
            <a:avLst/>
          </a:prstGeom>
        </p:spPr>
        <p:txBody>
          <a:bodyPr vert="horz" lIns="444127" tIns="222064" rIns="444127" bIns="2220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0" y="29662968"/>
            <a:ext cx="10668000" cy="1703917"/>
          </a:xfrm>
          <a:prstGeom prst="rect">
            <a:avLst/>
          </a:prstGeom>
        </p:spPr>
        <p:txBody>
          <a:bodyPr vert="horz" lIns="444127" tIns="222064" rIns="444127" bIns="222064" rtlCol="0" anchor="ctr"/>
          <a:lstStyle>
            <a:lvl1pPr algn="l">
              <a:defRPr sz="5800">
                <a:solidFill>
                  <a:schemeClr val="tx1">
                    <a:tint val="75000"/>
                  </a:schemeClr>
                </a:solidFill>
              </a:defRPr>
            </a:lvl1pPr>
          </a:lstStyle>
          <a:p>
            <a:fld id="{A655511F-C826-4D53-A3BE-7CD5ECED5921}" type="datetimeFigureOut">
              <a:rPr lang="en-US" smtClean="0"/>
              <a:t>2/11/2014</a:t>
            </a:fld>
            <a:endParaRPr lang="en-US"/>
          </a:p>
        </p:txBody>
      </p:sp>
      <p:sp>
        <p:nvSpPr>
          <p:cNvPr id="5" name="Footer Placeholder 4"/>
          <p:cNvSpPr>
            <a:spLocks noGrp="1"/>
          </p:cNvSpPr>
          <p:nvPr>
            <p:ph type="ftr" sz="quarter" idx="3"/>
          </p:nvPr>
        </p:nvSpPr>
        <p:spPr>
          <a:xfrm>
            <a:off x="15621000" y="29662968"/>
            <a:ext cx="14478000" cy="1703917"/>
          </a:xfrm>
          <a:prstGeom prst="rect">
            <a:avLst/>
          </a:prstGeom>
        </p:spPr>
        <p:txBody>
          <a:bodyPr vert="horz" lIns="444127" tIns="222064" rIns="444127" bIns="222064"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0" y="29662968"/>
            <a:ext cx="10668000" cy="1703917"/>
          </a:xfrm>
          <a:prstGeom prst="rect">
            <a:avLst/>
          </a:prstGeom>
        </p:spPr>
        <p:txBody>
          <a:bodyPr vert="horz" lIns="444127" tIns="222064" rIns="444127" bIns="222064" rtlCol="0" anchor="ctr"/>
          <a:lstStyle>
            <a:lvl1pPr algn="r">
              <a:defRPr sz="5800">
                <a:solidFill>
                  <a:schemeClr val="tx1">
                    <a:tint val="75000"/>
                  </a:schemeClr>
                </a:solidFill>
              </a:defRPr>
            </a:lvl1pPr>
          </a:lstStyle>
          <a:p>
            <a:fld id="{1F2E216E-6289-46B4-9023-1593FC52AF56}" type="slidenum">
              <a:rPr lang="en-US" smtClean="0"/>
              <a:t>‹#›</a:t>
            </a:fld>
            <a:endParaRPr lang="en-US"/>
          </a:p>
        </p:txBody>
      </p:sp>
    </p:spTree>
    <p:extLst>
      <p:ext uri="{BB962C8B-B14F-4D97-AF65-F5344CB8AC3E}">
        <p14:creationId xmlns:p14="http://schemas.microsoft.com/office/powerpoint/2010/main" val="421148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41272" rtl="0" eaLnBrk="1" latinLnBrk="0" hangingPunct="1">
        <a:spcBef>
          <a:spcPct val="0"/>
        </a:spcBef>
        <a:buNone/>
        <a:defRPr sz="21300" kern="1200">
          <a:solidFill>
            <a:schemeClr val="tx1"/>
          </a:solidFill>
          <a:latin typeface="+mj-lt"/>
          <a:ea typeface="+mj-ea"/>
          <a:cs typeface="+mj-cs"/>
        </a:defRPr>
      </a:lvl1pPr>
    </p:titleStyle>
    <p:bodyStyle>
      <a:lvl1pPr marL="1665478" indent="-1665478" algn="l" defTabSz="4441272" rtl="0" eaLnBrk="1" latinLnBrk="0" hangingPunct="1">
        <a:spcBef>
          <a:spcPct val="20000"/>
        </a:spcBef>
        <a:buFont typeface="Arial" pitchFamily="34" charset="0"/>
        <a:buChar char="•"/>
        <a:defRPr sz="15500" kern="1200">
          <a:solidFill>
            <a:schemeClr val="tx1"/>
          </a:solidFill>
          <a:latin typeface="+mn-lt"/>
          <a:ea typeface="+mn-ea"/>
          <a:cs typeface="+mn-cs"/>
        </a:defRPr>
      </a:lvl1pPr>
      <a:lvl2pPr marL="3608534" indent="-1387897" algn="l" defTabSz="4441272" rtl="0" eaLnBrk="1" latinLnBrk="0" hangingPunct="1">
        <a:spcBef>
          <a:spcPct val="20000"/>
        </a:spcBef>
        <a:buFont typeface="Arial" pitchFamily="34" charset="0"/>
        <a:buChar char="–"/>
        <a:defRPr sz="13600" kern="1200">
          <a:solidFill>
            <a:schemeClr val="tx1"/>
          </a:solidFill>
          <a:latin typeface="+mn-lt"/>
          <a:ea typeface="+mn-ea"/>
          <a:cs typeface="+mn-cs"/>
        </a:defRPr>
      </a:lvl2pPr>
      <a:lvl3pPr marL="5551590" indent="-1110318" algn="l" defTabSz="4441272"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772227" indent="-1110318" algn="l" defTabSz="4441272"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92864" indent="-1110318" algn="l" defTabSz="4441272"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213500" indent="-1110318" algn="l" defTabSz="4441272"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434136" indent="-1110318" algn="l" defTabSz="4441272"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654772" indent="-1110318" algn="l" defTabSz="4441272"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875408" indent="-1110318" algn="l" defTabSz="4441272"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441272" rtl="0" eaLnBrk="1" latinLnBrk="0" hangingPunct="1">
        <a:defRPr sz="8800" kern="1200">
          <a:solidFill>
            <a:schemeClr val="tx1"/>
          </a:solidFill>
          <a:latin typeface="+mn-lt"/>
          <a:ea typeface="+mn-ea"/>
          <a:cs typeface="+mn-cs"/>
        </a:defRPr>
      </a:lvl1pPr>
      <a:lvl2pPr marL="2220636" algn="l" defTabSz="4441272" rtl="0" eaLnBrk="1" latinLnBrk="0" hangingPunct="1">
        <a:defRPr sz="8800" kern="1200">
          <a:solidFill>
            <a:schemeClr val="tx1"/>
          </a:solidFill>
          <a:latin typeface="+mn-lt"/>
          <a:ea typeface="+mn-ea"/>
          <a:cs typeface="+mn-cs"/>
        </a:defRPr>
      </a:lvl2pPr>
      <a:lvl3pPr marL="4441272" algn="l" defTabSz="4441272" rtl="0" eaLnBrk="1" latinLnBrk="0" hangingPunct="1">
        <a:defRPr sz="8800" kern="1200">
          <a:solidFill>
            <a:schemeClr val="tx1"/>
          </a:solidFill>
          <a:latin typeface="+mn-lt"/>
          <a:ea typeface="+mn-ea"/>
          <a:cs typeface="+mn-cs"/>
        </a:defRPr>
      </a:lvl3pPr>
      <a:lvl4pPr marL="6661908" algn="l" defTabSz="4441272" rtl="0" eaLnBrk="1" latinLnBrk="0" hangingPunct="1">
        <a:defRPr sz="8800" kern="1200">
          <a:solidFill>
            <a:schemeClr val="tx1"/>
          </a:solidFill>
          <a:latin typeface="+mn-lt"/>
          <a:ea typeface="+mn-ea"/>
          <a:cs typeface="+mn-cs"/>
        </a:defRPr>
      </a:lvl4pPr>
      <a:lvl5pPr marL="8882545" algn="l" defTabSz="4441272" rtl="0" eaLnBrk="1" latinLnBrk="0" hangingPunct="1">
        <a:defRPr sz="8800" kern="1200">
          <a:solidFill>
            <a:schemeClr val="tx1"/>
          </a:solidFill>
          <a:latin typeface="+mn-lt"/>
          <a:ea typeface="+mn-ea"/>
          <a:cs typeface="+mn-cs"/>
        </a:defRPr>
      </a:lvl5pPr>
      <a:lvl6pPr marL="11103182" algn="l" defTabSz="4441272" rtl="0" eaLnBrk="1" latinLnBrk="0" hangingPunct="1">
        <a:defRPr sz="8800" kern="1200">
          <a:solidFill>
            <a:schemeClr val="tx1"/>
          </a:solidFill>
          <a:latin typeface="+mn-lt"/>
          <a:ea typeface="+mn-ea"/>
          <a:cs typeface="+mn-cs"/>
        </a:defRPr>
      </a:lvl6pPr>
      <a:lvl7pPr marL="13323818" algn="l" defTabSz="4441272" rtl="0" eaLnBrk="1" latinLnBrk="0" hangingPunct="1">
        <a:defRPr sz="8800" kern="1200">
          <a:solidFill>
            <a:schemeClr val="tx1"/>
          </a:solidFill>
          <a:latin typeface="+mn-lt"/>
          <a:ea typeface="+mn-ea"/>
          <a:cs typeface="+mn-cs"/>
        </a:defRPr>
      </a:lvl7pPr>
      <a:lvl8pPr marL="15544454" algn="l" defTabSz="4441272" rtl="0" eaLnBrk="1" latinLnBrk="0" hangingPunct="1">
        <a:defRPr sz="8800" kern="1200">
          <a:solidFill>
            <a:schemeClr val="tx1"/>
          </a:solidFill>
          <a:latin typeface="+mn-lt"/>
          <a:ea typeface="+mn-ea"/>
          <a:cs typeface="+mn-cs"/>
        </a:defRPr>
      </a:lvl8pPr>
      <a:lvl9pPr marL="17765090" algn="l" defTabSz="4441272"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55" name="Rectangle 2054"/>
          <p:cNvSpPr/>
          <p:nvPr/>
        </p:nvSpPr>
        <p:spPr>
          <a:xfrm>
            <a:off x="30640221" y="22518940"/>
            <a:ext cx="14469732" cy="9083973"/>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5590" y="4989674"/>
            <a:ext cx="14253410" cy="18006320"/>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1261" y="5063073"/>
            <a:ext cx="13698701" cy="18558927"/>
          </a:xfrm>
          <a:prstGeom prst="rect">
            <a:avLst/>
          </a:prstGeom>
          <a:noFill/>
          <a:ln w="19050">
            <a:noFill/>
          </a:ln>
        </p:spPr>
        <p:txBody>
          <a:bodyPr wrap="square">
            <a:spAutoFit/>
          </a:bodyPr>
          <a:lstStyle/>
          <a:p>
            <a:pPr algn="just"/>
            <a:r>
              <a:rPr lang="en-US" sz="4000" b="1" dirty="0"/>
              <a:t>Seasonal reproduction of sheep limits the natural breeding season to the short-days of fall and early winter and has framed the conventional management system of breeding ewes in the fall with lambing occurring in the spring. The traditional fall-breeding, spring-lambing (FBSL) lamb production system exposes producers to increased financial and marketing risks associated with seasonally low prices.  Producers practicing traditional FBSL systems also have higher production risks of increased lamb mortality and morbidity associated with lambs grazing pastures in spring and summer when predation and parasitism are highest. Further, the traditional lamb production system limits productivity to one lamb crop annually.  We have successfully used assisted reproductive technologies to strategically shift the breeding and lambing season of 65-85% of ewes treated, allowing producers to capitalize on seasonally higher prices while reducing losses associated with parasitism and predation.  Preliminary analyses indicate that the additional returns significantly exceed any additional feeding and management cost associated with “out-of-season” breeding (OSB).  A survey conducted to assess the adoption potential of this risk management strategy indicated that 30% of WV producers currently practice OSB, with 90% indicating they were at least satisfied with the results. The number of producers reducing their inventory over the last 3 years was smaller and the number of producers planning to increase their inventory in the future was higher among producers practicing OSB compared to producers practicing FBSL only. OSB might be an effective risk management strategy to help sheep producers survive in an industry that is increasingly competitive</a:t>
            </a:r>
            <a:r>
              <a:rPr lang="en-US" sz="3600" b="1" dirty="0"/>
              <a:t>. </a:t>
            </a:r>
          </a:p>
        </p:txBody>
      </p:sp>
      <p:sp>
        <p:nvSpPr>
          <p:cNvPr id="21" name="Rectangle 20"/>
          <p:cNvSpPr/>
          <p:nvPr/>
        </p:nvSpPr>
        <p:spPr>
          <a:xfrm>
            <a:off x="30591084" y="4989674"/>
            <a:ext cx="14713032" cy="15508126"/>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p:cNvSpPr/>
          <p:nvPr/>
        </p:nvSpPr>
        <p:spPr>
          <a:xfrm>
            <a:off x="15593626" y="18594547"/>
            <a:ext cx="14192961" cy="13028453"/>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p:cNvSpPr/>
          <p:nvPr/>
        </p:nvSpPr>
        <p:spPr>
          <a:xfrm>
            <a:off x="15598524" y="4989674"/>
            <a:ext cx="14192960" cy="11774326"/>
          </a:xfrm>
          <a:prstGeom prst="rect">
            <a:avLst/>
          </a:prstGeom>
          <a:solidFill>
            <a:schemeClr val="bg1">
              <a:alpha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09601" y="24155400"/>
            <a:ext cx="14249399" cy="7391400"/>
          </a:xfrm>
          <a:prstGeom prst="rect">
            <a:avLst/>
          </a:prstGeom>
          <a:solidFill>
            <a:schemeClr val="bg1">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154117" y="457200"/>
            <a:ext cx="34684054" cy="2769989"/>
          </a:xfrm>
          <a:prstGeom prst="rect">
            <a:avLst/>
          </a:prstGeom>
          <a:noFill/>
          <a:ln w="19050">
            <a:noFill/>
          </a:ln>
        </p:spPr>
        <p:txBody>
          <a:bodyPr wrap="square">
            <a:spAutoFit/>
          </a:bodyPr>
          <a:lstStyle/>
          <a:p>
            <a:pPr algn="ctr"/>
            <a:r>
              <a:rPr lang="en-US" sz="5400" b="1" dirty="0"/>
              <a:t>A </a:t>
            </a:r>
            <a:r>
              <a:rPr lang="en-US" sz="5400" b="1" dirty="0" smtClean="0"/>
              <a:t>Risk Management Strategy </a:t>
            </a:r>
            <a:r>
              <a:rPr lang="en-US" sz="5400" b="1" dirty="0"/>
              <a:t>for </a:t>
            </a:r>
            <a:r>
              <a:rPr lang="en-US" sz="5400" b="1" dirty="0" smtClean="0"/>
              <a:t>Sheep Producers</a:t>
            </a:r>
            <a:r>
              <a:rPr lang="en-US" sz="5400" b="1" dirty="0"/>
              <a:t>: </a:t>
            </a:r>
            <a:r>
              <a:rPr lang="en-US" sz="5400" b="1" dirty="0" smtClean="0"/>
              <a:t>The Benefits </a:t>
            </a:r>
            <a:r>
              <a:rPr lang="en-US" sz="5400" b="1" dirty="0"/>
              <a:t>of </a:t>
            </a:r>
            <a:r>
              <a:rPr lang="en-US" sz="5400" b="1" dirty="0" smtClean="0"/>
              <a:t>Breeding Sheep Outside </a:t>
            </a:r>
            <a:r>
              <a:rPr lang="en-US" sz="5400" b="1" dirty="0"/>
              <a:t>T</a:t>
            </a:r>
            <a:r>
              <a:rPr lang="en-US" sz="5400" b="1" dirty="0" smtClean="0"/>
              <a:t>heir Normal Breeding </a:t>
            </a:r>
            <a:r>
              <a:rPr lang="en-US" sz="5400" b="1" dirty="0"/>
              <a:t>S</a:t>
            </a:r>
            <a:r>
              <a:rPr lang="en-US" sz="5400" b="1" dirty="0" smtClean="0"/>
              <a:t>eason</a:t>
            </a:r>
            <a:endParaRPr lang="en-US" sz="5400" b="1" dirty="0"/>
          </a:p>
          <a:p>
            <a:pPr algn="ctr"/>
            <a:r>
              <a:rPr lang="en-US" sz="4000" b="1" dirty="0"/>
              <a:t>K.N. D’Souza¹, D. Singh-Knights² and M. Knights¹</a:t>
            </a:r>
          </a:p>
          <a:p>
            <a:pPr algn="ctr"/>
            <a:r>
              <a:rPr lang="en-US" sz="4000" b="1" dirty="0"/>
              <a:t>Division of Animal and Nutritional Sciences¹, and Agriculture and Natural Resources- Extension Service² </a:t>
            </a:r>
          </a:p>
          <a:p>
            <a:pPr algn="ctr"/>
            <a:r>
              <a:rPr lang="en-US" sz="4000" b="1" dirty="0"/>
              <a:t>West Virginia University, Morgantown, WV</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561" y="381000"/>
            <a:ext cx="2914839"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0400" y="381000"/>
            <a:ext cx="28956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3954959"/>
            <a:ext cx="3112580" cy="769441"/>
          </a:xfrm>
          <a:prstGeom prst="rect">
            <a:avLst/>
          </a:prstGeom>
          <a:solidFill>
            <a:srgbClr val="FFFF00">
              <a:alpha val="50000"/>
            </a:srgbClr>
          </a:solidFill>
          <a:ln w="19050">
            <a:solidFill>
              <a:schemeClr val="tx1"/>
            </a:solidFill>
          </a:ln>
        </p:spPr>
        <p:txBody>
          <a:bodyPr wrap="square" rtlCol="0">
            <a:spAutoFit/>
          </a:bodyPr>
          <a:lstStyle/>
          <a:p>
            <a:pPr algn="ctr"/>
            <a:r>
              <a:rPr lang="en-US" sz="4400" b="1" dirty="0" smtClean="0"/>
              <a:t>ABSTRACT</a:t>
            </a:r>
            <a:endParaRPr lang="en-US" sz="4400" b="1" dirty="0"/>
          </a:p>
        </p:txBody>
      </p:sp>
      <p:sp>
        <p:nvSpPr>
          <p:cNvPr id="5" name="TextBox 4"/>
          <p:cNvSpPr txBox="1"/>
          <p:nvPr/>
        </p:nvSpPr>
        <p:spPr>
          <a:xfrm>
            <a:off x="15593629" y="3962400"/>
            <a:ext cx="3112581" cy="769441"/>
          </a:xfrm>
          <a:prstGeom prst="rect">
            <a:avLst/>
          </a:prstGeom>
          <a:solidFill>
            <a:srgbClr val="FFFF00">
              <a:alpha val="50000"/>
            </a:srgbClr>
          </a:solidFill>
          <a:ln w="19050">
            <a:solidFill>
              <a:schemeClr val="tx1"/>
            </a:solidFill>
          </a:ln>
        </p:spPr>
        <p:txBody>
          <a:bodyPr wrap="square" rtlCol="0">
            <a:spAutoFit/>
          </a:bodyPr>
          <a:lstStyle/>
          <a:p>
            <a:pPr algn="ctr"/>
            <a:r>
              <a:rPr lang="en-US" sz="4400" b="1" dirty="0" smtClean="0"/>
              <a:t>RATIONALE</a:t>
            </a:r>
            <a:endParaRPr lang="en-US" sz="4400" b="1" dirty="0"/>
          </a:p>
        </p:txBody>
      </p:sp>
      <p:sp>
        <p:nvSpPr>
          <p:cNvPr id="8" name="TextBox 7"/>
          <p:cNvSpPr txBox="1"/>
          <p:nvPr/>
        </p:nvSpPr>
        <p:spPr>
          <a:xfrm>
            <a:off x="609599" y="23233559"/>
            <a:ext cx="5981700" cy="769441"/>
          </a:xfrm>
          <a:prstGeom prst="rect">
            <a:avLst/>
          </a:prstGeom>
          <a:solidFill>
            <a:srgbClr val="FFFF00">
              <a:alpha val="65000"/>
            </a:srgbClr>
          </a:solidFill>
          <a:ln w="19050">
            <a:solidFill>
              <a:schemeClr val="tx1"/>
            </a:solidFill>
          </a:ln>
        </p:spPr>
        <p:txBody>
          <a:bodyPr wrap="square" rtlCol="0">
            <a:spAutoFit/>
          </a:bodyPr>
          <a:lstStyle/>
          <a:p>
            <a:pPr algn="ctr"/>
            <a:r>
              <a:rPr lang="en-US" sz="4400" b="1" dirty="0" smtClean="0"/>
              <a:t>MATERIALS &amp; METHODS</a:t>
            </a:r>
            <a:endParaRPr lang="en-US" sz="4400" b="1" dirty="0"/>
          </a:p>
        </p:txBody>
      </p:sp>
      <p:sp>
        <p:nvSpPr>
          <p:cNvPr id="9" name="TextBox 8"/>
          <p:cNvSpPr txBox="1"/>
          <p:nvPr/>
        </p:nvSpPr>
        <p:spPr>
          <a:xfrm>
            <a:off x="15593629" y="17442359"/>
            <a:ext cx="3505201" cy="769441"/>
          </a:xfrm>
          <a:prstGeom prst="rect">
            <a:avLst/>
          </a:prstGeom>
          <a:solidFill>
            <a:srgbClr val="FFFF00">
              <a:alpha val="65000"/>
            </a:srgbClr>
          </a:solidFill>
          <a:ln w="19050">
            <a:solidFill>
              <a:schemeClr val="tx1"/>
            </a:solidFill>
          </a:ln>
        </p:spPr>
        <p:txBody>
          <a:bodyPr wrap="square" rtlCol="0">
            <a:spAutoFit/>
          </a:bodyPr>
          <a:lstStyle/>
          <a:p>
            <a:pPr algn="ctr"/>
            <a:r>
              <a:rPr lang="en-US" sz="4400" b="1" dirty="0" smtClean="0"/>
              <a:t>RISK FACTORS</a:t>
            </a:r>
            <a:endParaRPr lang="en-US" sz="4400" b="1" dirty="0"/>
          </a:p>
        </p:txBody>
      </p:sp>
      <p:sp>
        <p:nvSpPr>
          <p:cNvPr id="50" name="TextBox 49"/>
          <p:cNvSpPr txBox="1"/>
          <p:nvPr/>
        </p:nvSpPr>
        <p:spPr>
          <a:xfrm>
            <a:off x="605590" y="24710142"/>
            <a:ext cx="2477686" cy="400110"/>
          </a:xfrm>
          <a:prstGeom prst="rect">
            <a:avLst/>
          </a:prstGeom>
          <a:noFill/>
        </p:spPr>
        <p:txBody>
          <a:bodyPr wrap="square" rtlCol="0">
            <a:spAutoFit/>
          </a:bodyPr>
          <a:lstStyle/>
          <a:p>
            <a:pPr algn="ctr"/>
            <a:r>
              <a:rPr lang="en-US" sz="2000" b="1" dirty="0" smtClean="0"/>
              <a:t>CIDR insertion</a:t>
            </a:r>
            <a:endParaRPr lang="en-US" sz="2000" b="1" dirty="0"/>
          </a:p>
        </p:txBody>
      </p:sp>
      <p:sp>
        <p:nvSpPr>
          <p:cNvPr id="53" name="TextBox 52"/>
          <p:cNvSpPr txBox="1"/>
          <p:nvPr/>
        </p:nvSpPr>
        <p:spPr>
          <a:xfrm>
            <a:off x="4656221" y="27372211"/>
            <a:ext cx="2758993" cy="707886"/>
          </a:xfrm>
          <a:prstGeom prst="rect">
            <a:avLst/>
          </a:prstGeom>
          <a:noFill/>
        </p:spPr>
        <p:txBody>
          <a:bodyPr wrap="square" rtlCol="0">
            <a:spAutoFit/>
          </a:bodyPr>
          <a:lstStyle/>
          <a:p>
            <a:pPr algn="ctr"/>
            <a:r>
              <a:rPr lang="en-US" sz="2000" b="1" dirty="0" smtClean="0"/>
              <a:t>CIDR removal and </a:t>
            </a:r>
          </a:p>
          <a:p>
            <a:pPr algn="ctr"/>
            <a:r>
              <a:rPr lang="en-US" sz="2000" b="1" dirty="0" smtClean="0"/>
              <a:t>ram introduction</a:t>
            </a:r>
            <a:endParaRPr lang="en-US" sz="2000" b="1" dirty="0"/>
          </a:p>
        </p:txBody>
      </p:sp>
      <p:sp>
        <p:nvSpPr>
          <p:cNvPr id="57" name="TextBox 56"/>
          <p:cNvSpPr txBox="1"/>
          <p:nvPr/>
        </p:nvSpPr>
        <p:spPr>
          <a:xfrm>
            <a:off x="4152900" y="24680674"/>
            <a:ext cx="2095500" cy="400110"/>
          </a:xfrm>
          <a:prstGeom prst="rect">
            <a:avLst/>
          </a:prstGeom>
          <a:noFill/>
        </p:spPr>
        <p:txBody>
          <a:bodyPr wrap="square" rtlCol="0">
            <a:spAutoFit/>
          </a:bodyPr>
          <a:lstStyle/>
          <a:p>
            <a:pPr algn="ctr"/>
            <a:r>
              <a:rPr lang="en-US" sz="2000" b="1" dirty="0" smtClean="0"/>
              <a:t>P.G. 600 injection</a:t>
            </a:r>
            <a:endParaRPr lang="en-US" sz="2000" b="1" dirty="0"/>
          </a:p>
        </p:txBody>
      </p:sp>
      <p:sp>
        <p:nvSpPr>
          <p:cNvPr id="60" name="TextBox 59"/>
          <p:cNvSpPr txBox="1"/>
          <p:nvPr/>
        </p:nvSpPr>
        <p:spPr>
          <a:xfrm>
            <a:off x="6159655" y="24710142"/>
            <a:ext cx="3472450" cy="400110"/>
          </a:xfrm>
          <a:prstGeom prst="rect">
            <a:avLst/>
          </a:prstGeom>
          <a:noFill/>
        </p:spPr>
        <p:txBody>
          <a:bodyPr wrap="square" rtlCol="0">
            <a:spAutoFit/>
          </a:bodyPr>
          <a:lstStyle/>
          <a:p>
            <a:pPr algn="ctr"/>
            <a:r>
              <a:rPr lang="en-US" sz="2000" b="1" dirty="0" smtClean="0"/>
              <a:t>Observe for estrus</a:t>
            </a:r>
            <a:endParaRPr lang="en-US" sz="2000" b="1" dirty="0"/>
          </a:p>
        </p:txBody>
      </p:sp>
      <p:cxnSp>
        <p:nvCxnSpPr>
          <p:cNvPr id="2087" name="Straight Connector 2086"/>
          <p:cNvCxnSpPr/>
          <p:nvPr/>
        </p:nvCxnSpPr>
        <p:spPr>
          <a:xfrm>
            <a:off x="6705600" y="25222200"/>
            <a:ext cx="2362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088" name="TextBox 2087"/>
          <p:cNvSpPr txBox="1"/>
          <p:nvPr/>
        </p:nvSpPr>
        <p:spPr>
          <a:xfrm>
            <a:off x="11277600" y="27372211"/>
            <a:ext cx="3276200" cy="707886"/>
          </a:xfrm>
          <a:prstGeom prst="rect">
            <a:avLst/>
          </a:prstGeom>
          <a:noFill/>
        </p:spPr>
        <p:txBody>
          <a:bodyPr wrap="square" rtlCol="0">
            <a:spAutoFit/>
          </a:bodyPr>
          <a:lstStyle/>
          <a:p>
            <a:pPr algn="ctr"/>
            <a:r>
              <a:rPr lang="en-US" sz="2000" b="1" dirty="0" smtClean="0"/>
              <a:t>Ultrasonography for pregnancy diagnosis</a:t>
            </a:r>
            <a:endParaRPr lang="en-US" sz="2000" b="1" dirty="0"/>
          </a:p>
        </p:txBody>
      </p:sp>
      <p:sp>
        <p:nvSpPr>
          <p:cNvPr id="2093" name="TextBox 2092"/>
          <p:cNvSpPr txBox="1"/>
          <p:nvPr/>
        </p:nvSpPr>
        <p:spPr>
          <a:xfrm>
            <a:off x="11853014" y="24745311"/>
            <a:ext cx="2125372" cy="400110"/>
          </a:xfrm>
          <a:prstGeom prst="rect">
            <a:avLst/>
          </a:prstGeom>
          <a:noFill/>
        </p:spPr>
        <p:txBody>
          <a:bodyPr wrap="square" rtlCol="0">
            <a:spAutoFit/>
          </a:bodyPr>
          <a:lstStyle/>
          <a:p>
            <a:pPr algn="ctr"/>
            <a:r>
              <a:rPr lang="en-US" sz="2000" b="1" dirty="0" smtClean="0"/>
              <a:t>Ram removal</a:t>
            </a:r>
            <a:endParaRPr lang="en-US" sz="2000" b="1" dirty="0"/>
          </a:p>
        </p:txBody>
      </p:sp>
      <p:sp>
        <p:nvSpPr>
          <p:cNvPr id="2096" name="TextBox 2095"/>
          <p:cNvSpPr txBox="1"/>
          <p:nvPr/>
        </p:nvSpPr>
        <p:spPr>
          <a:xfrm>
            <a:off x="977134" y="28101659"/>
            <a:ext cx="13652828" cy="830997"/>
          </a:xfrm>
          <a:prstGeom prst="rect">
            <a:avLst/>
          </a:prstGeom>
          <a:noFill/>
        </p:spPr>
        <p:txBody>
          <a:bodyPr wrap="square" rtlCol="0">
            <a:spAutoFit/>
          </a:bodyPr>
          <a:lstStyle/>
          <a:p>
            <a:pPr algn="just"/>
            <a:r>
              <a:rPr lang="en-US" sz="2400" b="1" dirty="0" smtClean="0"/>
              <a:t>~ The protocol used for this experiment is shown above. The experiment was conducted on 6 farms in</a:t>
            </a:r>
            <a:br>
              <a:rPr lang="en-US" sz="2400" b="1" dirty="0" smtClean="0"/>
            </a:br>
            <a:r>
              <a:rPr lang="en-US" sz="2400" b="1" dirty="0" smtClean="0"/>
              <a:t>    WV and PA over two summers. The animals (N = 907) used were primarily Katahdin, Suffolk, or Dorset. </a:t>
            </a:r>
            <a:endParaRPr lang="en-US" sz="2400" b="1" dirty="0"/>
          </a:p>
        </p:txBody>
      </p:sp>
      <p:sp>
        <p:nvSpPr>
          <p:cNvPr id="2097" name="TextBox 2096"/>
          <p:cNvSpPr txBox="1"/>
          <p:nvPr/>
        </p:nvSpPr>
        <p:spPr>
          <a:xfrm>
            <a:off x="30640221" y="3954959"/>
            <a:ext cx="2348864" cy="769441"/>
          </a:xfrm>
          <a:prstGeom prst="rect">
            <a:avLst/>
          </a:prstGeom>
          <a:solidFill>
            <a:srgbClr val="FFFF00">
              <a:alpha val="50000"/>
            </a:srgbClr>
          </a:solidFill>
          <a:ln w="19050">
            <a:solidFill>
              <a:schemeClr val="tx1"/>
            </a:solidFill>
          </a:ln>
        </p:spPr>
        <p:txBody>
          <a:bodyPr wrap="square" rtlCol="0">
            <a:spAutoFit/>
          </a:bodyPr>
          <a:lstStyle/>
          <a:p>
            <a:pPr algn="ctr"/>
            <a:r>
              <a:rPr lang="en-US" sz="4400" b="1" dirty="0" smtClean="0"/>
              <a:t>RESULTS</a:t>
            </a:r>
            <a:endParaRPr lang="en-US" b="1" dirty="0"/>
          </a:p>
        </p:txBody>
      </p:sp>
      <p:sp>
        <p:nvSpPr>
          <p:cNvPr id="2098" name="TextBox 2097"/>
          <p:cNvSpPr txBox="1"/>
          <p:nvPr/>
        </p:nvSpPr>
        <p:spPr>
          <a:xfrm>
            <a:off x="30640221" y="21480959"/>
            <a:ext cx="3828125" cy="769441"/>
          </a:xfrm>
          <a:prstGeom prst="rect">
            <a:avLst/>
          </a:prstGeom>
          <a:solidFill>
            <a:srgbClr val="FFFF00">
              <a:alpha val="65000"/>
            </a:srgbClr>
          </a:solidFill>
          <a:ln w="19050">
            <a:solidFill>
              <a:schemeClr val="tx1"/>
            </a:solidFill>
          </a:ln>
        </p:spPr>
        <p:txBody>
          <a:bodyPr wrap="square" rtlCol="0">
            <a:spAutoFit/>
          </a:bodyPr>
          <a:lstStyle/>
          <a:p>
            <a:pPr algn="ctr"/>
            <a:r>
              <a:rPr lang="en-US" sz="4400" b="1" dirty="0" smtClean="0"/>
              <a:t>CONCLUSIONS</a:t>
            </a:r>
            <a:endParaRPr lang="en-US" sz="4400" b="1" dirty="0"/>
          </a:p>
        </p:txBody>
      </p:sp>
      <p:sp>
        <p:nvSpPr>
          <p:cNvPr id="2104" name="TextBox 2103"/>
          <p:cNvSpPr txBox="1"/>
          <p:nvPr/>
        </p:nvSpPr>
        <p:spPr>
          <a:xfrm>
            <a:off x="30929163" y="22707600"/>
            <a:ext cx="13876437" cy="9325630"/>
          </a:xfrm>
          <a:prstGeom prst="rect">
            <a:avLst/>
          </a:prstGeom>
          <a:noFill/>
          <a:ln w="19050">
            <a:noFill/>
          </a:ln>
        </p:spPr>
        <p:txBody>
          <a:bodyPr wrap="square" rtlCol="0">
            <a:spAutoFit/>
          </a:bodyPr>
          <a:lstStyle/>
          <a:p>
            <a:pPr algn="just"/>
            <a:r>
              <a:rPr lang="en-US" sz="4000" b="1" dirty="0" smtClean="0"/>
              <a:t>Although breeding sheep outside their normal breeding season has several benefits in terms of mitigating production risks, the majority of sheep producers in WV still use the traditional FBSL production system. The breeding and lambing seasons of the majority of ewes have successfully been </a:t>
            </a:r>
            <a:r>
              <a:rPr lang="en-US" sz="4000" b="1" dirty="0"/>
              <a:t>shifted by </a:t>
            </a:r>
            <a:r>
              <a:rPr lang="en-US" sz="4000" b="1" dirty="0" smtClean="0"/>
              <a:t>using assisted reproductive technologies. However, a survey conducted in WV revealed that only about 30% of sheep producers are currently practicing OSB. Of those producers, about 90% are satisfied with the </a:t>
            </a:r>
            <a:r>
              <a:rPr lang="en-US" sz="4000" b="1" dirty="0"/>
              <a:t>results. The ability of </a:t>
            </a:r>
            <a:r>
              <a:rPr lang="en-US" sz="4000" b="1" dirty="0" smtClean="0"/>
              <a:t>OSB to </a:t>
            </a:r>
            <a:r>
              <a:rPr lang="en-US" sz="4000" b="1" dirty="0"/>
              <a:t>mitigate production risks </a:t>
            </a:r>
            <a:r>
              <a:rPr lang="en-US" sz="4000" b="1" dirty="0" smtClean="0"/>
              <a:t>can translate </a:t>
            </a:r>
            <a:r>
              <a:rPr lang="en-US" sz="4000" b="1" dirty="0"/>
              <a:t>into a positive outlook on sheep </a:t>
            </a:r>
            <a:r>
              <a:rPr lang="en-US" sz="4000" b="1" dirty="0" smtClean="0"/>
              <a:t>production, while also resulting </a:t>
            </a:r>
            <a:r>
              <a:rPr lang="en-US" sz="4000" b="1" dirty="0"/>
              <a:t>in </a:t>
            </a:r>
            <a:r>
              <a:rPr lang="en-US" sz="4000" b="1" dirty="0" smtClean="0"/>
              <a:t>the willingness of producers </a:t>
            </a:r>
            <a:r>
              <a:rPr lang="en-US" sz="4000" b="1" dirty="0"/>
              <a:t>to grow their </a:t>
            </a:r>
            <a:r>
              <a:rPr lang="en-US" sz="4000" b="1" dirty="0" smtClean="0"/>
              <a:t>flocks </a:t>
            </a:r>
            <a:r>
              <a:rPr lang="en-US" sz="4000" b="1" dirty="0"/>
              <a:t>rather than reduce </a:t>
            </a:r>
            <a:r>
              <a:rPr lang="en-US" sz="4000" b="1" dirty="0" smtClean="0"/>
              <a:t>inventory. In conclusion, OSB </a:t>
            </a:r>
            <a:r>
              <a:rPr lang="en-US" sz="4000" b="1" dirty="0"/>
              <a:t>might be an effective risk management strategy to help sheep producers survive in an industry that is increasingly competitive. </a:t>
            </a:r>
          </a:p>
          <a:p>
            <a:pPr algn="just"/>
            <a:endParaRPr lang="en-US" sz="4000" b="1" dirty="0"/>
          </a:p>
        </p:txBody>
      </p:sp>
      <p:sp>
        <p:nvSpPr>
          <p:cNvPr id="10" name="TextBox 9"/>
          <p:cNvSpPr txBox="1"/>
          <p:nvPr/>
        </p:nvSpPr>
        <p:spPr>
          <a:xfrm>
            <a:off x="15737420" y="5095487"/>
            <a:ext cx="13852156" cy="4401205"/>
          </a:xfrm>
          <a:prstGeom prst="rect">
            <a:avLst/>
          </a:prstGeom>
          <a:noFill/>
        </p:spPr>
        <p:txBody>
          <a:bodyPr wrap="square" rtlCol="0">
            <a:spAutoFit/>
          </a:bodyPr>
          <a:lstStyle/>
          <a:p>
            <a:pPr marL="571500" indent="-571500" algn="just">
              <a:buFont typeface="Wingdings" pitchFamily="2" charset="2"/>
              <a:buChar char="Ø"/>
            </a:pPr>
            <a:r>
              <a:rPr lang="en-US" sz="4000" b="1" dirty="0" smtClean="0"/>
              <a:t>Decreased production of lamb and lamb products due to decreasing inventory of sheep </a:t>
            </a:r>
          </a:p>
          <a:p>
            <a:pPr marL="571500" indent="-571500">
              <a:buFont typeface="Wingdings" pitchFamily="2" charset="2"/>
              <a:buChar char="Ø"/>
            </a:pPr>
            <a:endParaRPr lang="en-US" sz="4000" b="1" dirty="0" smtClean="0"/>
          </a:p>
          <a:p>
            <a:pPr marL="571500" indent="-571500" algn="just">
              <a:buFont typeface="Wingdings" pitchFamily="2" charset="2"/>
              <a:buChar char="Ø"/>
            </a:pPr>
            <a:r>
              <a:rPr lang="en-US" sz="4000" b="1" dirty="0" smtClean="0"/>
              <a:t>Majority of lambs are sold within a narrow window when prices are lowest  </a:t>
            </a:r>
          </a:p>
          <a:p>
            <a:endParaRPr lang="en-US" sz="4000" b="1" dirty="0" smtClean="0"/>
          </a:p>
          <a:p>
            <a:pPr marL="571500" indent="-571500">
              <a:buFont typeface="Wingdings" pitchFamily="2" charset="2"/>
              <a:buChar char="Ø"/>
            </a:pPr>
            <a:r>
              <a:rPr lang="en-US" sz="4000" b="1" dirty="0" smtClean="0"/>
              <a:t>Increasing demand for lamb and lamb products</a:t>
            </a:r>
            <a:endParaRPr lang="en-US" sz="4000" b="1"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738" y="12115800"/>
            <a:ext cx="6540899" cy="428436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5800739" y="18634262"/>
            <a:ext cx="13614821" cy="3170099"/>
          </a:xfrm>
          <a:prstGeom prst="rect">
            <a:avLst/>
          </a:prstGeom>
          <a:noFill/>
        </p:spPr>
        <p:txBody>
          <a:bodyPr wrap="square" rtlCol="0">
            <a:spAutoFit/>
          </a:bodyPr>
          <a:lstStyle/>
          <a:p>
            <a:pPr marL="571500" indent="-571500">
              <a:buFont typeface="Wingdings" pitchFamily="2" charset="2"/>
              <a:buChar char="Ø"/>
            </a:pPr>
            <a:r>
              <a:rPr lang="en-US" sz="4000" b="1" dirty="0" smtClean="0"/>
              <a:t>Increased losses due to predation and parasitism </a:t>
            </a:r>
          </a:p>
          <a:p>
            <a:pPr marL="571500" indent="-571500">
              <a:buFont typeface="Wingdings" pitchFamily="2" charset="2"/>
              <a:buChar char="Ø"/>
            </a:pPr>
            <a:endParaRPr lang="en-US" sz="4000" b="1" dirty="0" smtClean="0"/>
          </a:p>
          <a:p>
            <a:pPr marL="571500" indent="-571500">
              <a:buFont typeface="Wingdings" pitchFamily="2" charset="2"/>
              <a:buChar char="Ø"/>
            </a:pPr>
            <a:r>
              <a:rPr lang="en-US" sz="4000" b="1" dirty="0" smtClean="0"/>
              <a:t>Lowest prices for spring-born lambs</a:t>
            </a:r>
          </a:p>
          <a:p>
            <a:pPr marL="571500" indent="-571500">
              <a:buFont typeface="Wingdings" pitchFamily="2" charset="2"/>
              <a:buChar char="Ø"/>
            </a:pPr>
            <a:endParaRPr lang="en-US" sz="4000" b="1" dirty="0"/>
          </a:p>
          <a:p>
            <a:pPr marL="571500" indent="-571500">
              <a:buFont typeface="Wingdings" pitchFamily="2" charset="2"/>
              <a:buChar char="Ø"/>
            </a:pPr>
            <a:r>
              <a:rPr lang="en-US" sz="4000" b="1" dirty="0" smtClean="0"/>
              <a:t>Limited production of only one lamb crop/year</a:t>
            </a:r>
            <a:endParaRPr lang="en-US" sz="4000" b="1" dirty="0"/>
          </a:p>
        </p:txBody>
      </p:sp>
      <p:pic>
        <p:nvPicPr>
          <p:cNvPr id="206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8380" y="23366216"/>
            <a:ext cx="13614821" cy="7783963"/>
          </a:xfrm>
          <a:prstGeom prst="rect">
            <a:avLst/>
          </a:prstGeom>
          <a:solidFill>
            <a:schemeClr val="bg1">
              <a:alpha val="65000"/>
            </a:schemeClr>
          </a:solidFill>
          <a:ln w="19050">
            <a:solidFill>
              <a:schemeClr val="tx1"/>
            </a:solidFill>
            <a:miter lim="800000"/>
            <a:headEnd/>
            <a:tailEnd/>
          </a:ln>
          <a:effectLst/>
          <a:extLst/>
        </p:spPr>
      </p:pic>
      <p:sp>
        <p:nvSpPr>
          <p:cNvPr id="13" name="TextBox 12"/>
          <p:cNvSpPr txBox="1"/>
          <p:nvPr/>
        </p:nvSpPr>
        <p:spPr>
          <a:xfrm>
            <a:off x="18188853" y="28299588"/>
            <a:ext cx="2997580" cy="646331"/>
          </a:xfrm>
          <a:prstGeom prst="rect">
            <a:avLst/>
          </a:prstGeom>
          <a:solidFill>
            <a:schemeClr val="accent3"/>
          </a:solidFill>
          <a:ln w="19050">
            <a:solidFill>
              <a:schemeClr val="tx1"/>
            </a:solidFill>
          </a:ln>
        </p:spPr>
        <p:txBody>
          <a:bodyPr wrap="square" rtlCol="0">
            <a:spAutoFit/>
          </a:bodyPr>
          <a:lstStyle/>
          <a:p>
            <a:pPr algn="ctr"/>
            <a:r>
              <a:rPr lang="en-US" sz="3600" b="1" dirty="0" smtClean="0">
                <a:latin typeface="Rockwell" pitchFamily="18" charset="0"/>
              </a:rPr>
              <a:t>Ewes Lamb</a:t>
            </a:r>
            <a:endParaRPr lang="en-US" sz="3600" b="1" dirty="0">
              <a:latin typeface="Rockwell" pitchFamily="18" charset="0"/>
            </a:endParaRPr>
          </a:p>
        </p:txBody>
      </p:sp>
      <p:cxnSp>
        <p:nvCxnSpPr>
          <p:cNvPr id="2077" name="Straight Arrow Connector 2076"/>
          <p:cNvCxnSpPr/>
          <p:nvPr/>
        </p:nvCxnSpPr>
        <p:spPr>
          <a:xfrm flipH="1" flipV="1">
            <a:off x="19704709" y="26537181"/>
            <a:ext cx="2156109" cy="585251"/>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Explosion 1 38"/>
          <p:cNvSpPr/>
          <p:nvPr/>
        </p:nvSpPr>
        <p:spPr>
          <a:xfrm>
            <a:off x="17941709" y="25145421"/>
            <a:ext cx="2030050" cy="1929456"/>
          </a:xfrm>
          <a:prstGeom prst="irregularSeal1">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288595" y="25677048"/>
            <a:ext cx="1416114" cy="830997"/>
          </a:xfrm>
          <a:prstGeom prst="rect">
            <a:avLst/>
          </a:prstGeom>
          <a:noFill/>
        </p:spPr>
        <p:txBody>
          <a:bodyPr wrap="square" rtlCol="0">
            <a:spAutoFit/>
          </a:bodyPr>
          <a:lstStyle/>
          <a:p>
            <a:pPr algn="ctr"/>
            <a:r>
              <a:rPr lang="en-US" sz="2400" b="1" dirty="0" smtClean="0"/>
              <a:t>Lowest Prices</a:t>
            </a:r>
            <a:endParaRPr lang="en-US" sz="2400" b="1" dirty="0"/>
          </a:p>
        </p:txBody>
      </p:sp>
      <p:sp>
        <p:nvSpPr>
          <p:cNvPr id="18" name="Explosion 1 17"/>
          <p:cNvSpPr/>
          <p:nvPr/>
        </p:nvSpPr>
        <p:spPr>
          <a:xfrm>
            <a:off x="19704709" y="23432264"/>
            <a:ext cx="2429818" cy="2277190"/>
          </a:xfrm>
          <a:prstGeom prst="irregularSeal1">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0105030" y="24079200"/>
            <a:ext cx="1649018" cy="830997"/>
          </a:xfrm>
          <a:prstGeom prst="rect">
            <a:avLst/>
          </a:prstGeom>
          <a:noFill/>
        </p:spPr>
        <p:txBody>
          <a:bodyPr wrap="square" rtlCol="0">
            <a:spAutoFit/>
          </a:bodyPr>
          <a:lstStyle/>
          <a:p>
            <a:pPr algn="ctr"/>
            <a:r>
              <a:rPr lang="en-US" sz="2400" b="1" dirty="0" smtClean="0"/>
              <a:t>Peak in Predation</a:t>
            </a:r>
            <a:endParaRPr lang="en-US" sz="2400" b="1" dirty="0"/>
          </a:p>
        </p:txBody>
      </p:sp>
      <p:sp>
        <p:nvSpPr>
          <p:cNvPr id="37" name="Explosion 1 36"/>
          <p:cNvSpPr/>
          <p:nvPr/>
        </p:nvSpPr>
        <p:spPr>
          <a:xfrm>
            <a:off x="24686660" y="23449175"/>
            <a:ext cx="3208236" cy="2230225"/>
          </a:xfrm>
          <a:prstGeom prst="irregularSeal1">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25176613" y="24162603"/>
            <a:ext cx="2241568" cy="830997"/>
          </a:xfrm>
          <a:prstGeom prst="rect">
            <a:avLst/>
          </a:prstGeom>
          <a:noFill/>
        </p:spPr>
        <p:txBody>
          <a:bodyPr wrap="square" rtlCol="0">
            <a:spAutoFit/>
          </a:bodyPr>
          <a:lstStyle/>
          <a:p>
            <a:pPr algn="ctr"/>
            <a:r>
              <a:rPr lang="en-US" sz="2400" b="1" dirty="0" smtClean="0"/>
              <a:t>Highest Worm </a:t>
            </a:r>
          </a:p>
          <a:p>
            <a:pPr algn="ctr"/>
            <a:r>
              <a:rPr lang="en-US" sz="2400" b="1" dirty="0" smtClean="0"/>
              <a:t>Burden</a:t>
            </a:r>
            <a:endParaRPr lang="en-US" sz="2400" b="1" dirty="0"/>
          </a:p>
        </p:txBody>
      </p:sp>
      <p:sp>
        <p:nvSpPr>
          <p:cNvPr id="15" name="TextBox 14"/>
          <p:cNvSpPr txBox="1"/>
          <p:nvPr/>
        </p:nvSpPr>
        <p:spPr>
          <a:xfrm>
            <a:off x="21286176" y="25661480"/>
            <a:ext cx="4850424" cy="646331"/>
          </a:xfrm>
          <a:prstGeom prst="rect">
            <a:avLst/>
          </a:prstGeom>
          <a:solidFill>
            <a:schemeClr val="accent2"/>
          </a:solidFill>
          <a:ln w="19050">
            <a:solidFill>
              <a:schemeClr val="tx1"/>
            </a:solidFill>
          </a:ln>
        </p:spPr>
        <p:txBody>
          <a:bodyPr wrap="square" rtlCol="0">
            <a:spAutoFit/>
          </a:bodyPr>
          <a:lstStyle/>
          <a:p>
            <a:pPr algn="ctr"/>
            <a:r>
              <a:rPr lang="en-US" sz="3600" b="1" dirty="0" smtClean="0">
                <a:latin typeface="Rockwell" pitchFamily="18" charset="0"/>
              </a:rPr>
              <a:t>Lambs on Pasture</a:t>
            </a:r>
            <a:endParaRPr lang="en-US" sz="3600" b="1" dirty="0">
              <a:latin typeface="Rockwell" pitchFamily="18" charset="0"/>
            </a:endParaRPr>
          </a:p>
        </p:txBody>
      </p:sp>
      <p:cxnSp>
        <p:nvCxnSpPr>
          <p:cNvPr id="2072" name="Straight Arrow Connector 2071"/>
          <p:cNvCxnSpPr/>
          <p:nvPr/>
        </p:nvCxnSpPr>
        <p:spPr>
          <a:xfrm flipH="1" flipV="1">
            <a:off x="21751878" y="25077856"/>
            <a:ext cx="938229" cy="601544"/>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0" name="Straight Arrow Connector 2069"/>
          <p:cNvCxnSpPr/>
          <p:nvPr/>
        </p:nvCxnSpPr>
        <p:spPr>
          <a:xfrm flipV="1">
            <a:off x="24936094" y="25015622"/>
            <a:ext cx="240519" cy="663778"/>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517600" y="25688908"/>
            <a:ext cx="2609545" cy="646331"/>
          </a:xfrm>
          <a:prstGeom prst="rect">
            <a:avLst/>
          </a:prstGeom>
          <a:solidFill>
            <a:schemeClr val="accent3"/>
          </a:solidFill>
          <a:ln w="19050">
            <a:solidFill>
              <a:schemeClr val="tx1"/>
            </a:solidFill>
          </a:ln>
        </p:spPr>
        <p:txBody>
          <a:bodyPr wrap="square" rtlCol="0">
            <a:spAutoFit/>
          </a:bodyPr>
          <a:lstStyle/>
          <a:p>
            <a:pPr algn="ctr"/>
            <a:r>
              <a:rPr lang="en-US" sz="3600" b="1" dirty="0" smtClean="0">
                <a:latin typeface="Rockwell" pitchFamily="18" charset="0"/>
              </a:rPr>
              <a:t>Ewes Bred</a:t>
            </a:r>
            <a:endParaRPr lang="en-US" sz="3600" b="1" dirty="0">
              <a:latin typeface="Rockwell" pitchFamily="18" charset="0"/>
            </a:endParaRPr>
          </a:p>
        </p:txBody>
      </p:sp>
      <p:cxnSp>
        <p:nvCxnSpPr>
          <p:cNvPr id="2049" name="Straight Arrow Connector 2048"/>
          <p:cNvCxnSpPr/>
          <p:nvPr/>
        </p:nvCxnSpPr>
        <p:spPr>
          <a:xfrm flipH="1">
            <a:off x="27479492" y="26335239"/>
            <a:ext cx="14096" cy="1321566"/>
          </a:xfrm>
          <a:prstGeom prst="straightConnector1">
            <a:avLst/>
          </a:prstGeom>
          <a:ln w="1016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097288" y="28137046"/>
            <a:ext cx="2641786" cy="707886"/>
          </a:xfrm>
          <a:prstGeom prst="rect">
            <a:avLst/>
          </a:prstGeom>
          <a:noFill/>
        </p:spPr>
        <p:txBody>
          <a:bodyPr wrap="square" rtlCol="0">
            <a:spAutoFit/>
          </a:bodyPr>
          <a:lstStyle/>
          <a:p>
            <a:pPr algn="ctr"/>
            <a:r>
              <a:rPr lang="en-US" sz="2000" b="1" dirty="0"/>
              <a:t>P</a:t>
            </a:r>
            <a:r>
              <a:rPr lang="en-US" sz="2000" b="1" dirty="0" smtClean="0"/>
              <a:t>roduction Limited to One Lamb Crop/Year</a:t>
            </a:r>
            <a:endParaRPr lang="en-US" sz="2000" b="1" dirty="0"/>
          </a:p>
        </p:txBody>
      </p:sp>
      <p:sp>
        <p:nvSpPr>
          <p:cNvPr id="38" name="Explosion 1 37"/>
          <p:cNvSpPr/>
          <p:nvPr/>
        </p:nvSpPr>
        <p:spPr>
          <a:xfrm>
            <a:off x="25454472" y="27218626"/>
            <a:ext cx="3927418" cy="2597065"/>
          </a:xfrm>
          <a:prstGeom prst="irregularSeal1">
            <a:avLst/>
          </a:prstGeom>
          <a:noFill/>
          <a:ln w="698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2" name="Straight Arrow Connector 2091"/>
          <p:cNvCxnSpPr/>
          <p:nvPr/>
        </p:nvCxnSpPr>
        <p:spPr>
          <a:xfrm flipV="1">
            <a:off x="13944600" y="26577026"/>
            <a:ext cx="0" cy="83799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0" name="Straight Arrow Connector 2089"/>
          <p:cNvCxnSpPr/>
          <p:nvPr/>
        </p:nvCxnSpPr>
        <p:spPr>
          <a:xfrm flipV="1">
            <a:off x="11967411" y="26537181"/>
            <a:ext cx="0" cy="81285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019800" y="26537181"/>
            <a:ext cx="0" cy="84057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7"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134" y="26057971"/>
            <a:ext cx="13652828" cy="451733"/>
          </a:xfrm>
          <a:prstGeom prst="rect">
            <a:avLst/>
          </a:prstGeom>
          <a:noFill/>
          <a:ln>
            <a:noFill/>
          </a:ln>
          <a:effectLst/>
        </p:spPr>
      </p:pic>
      <p:cxnSp>
        <p:nvCxnSpPr>
          <p:cNvPr id="49" name="Straight Connector 48"/>
          <p:cNvCxnSpPr/>
          <p:nvPr/>
        </p:nvCxnSpPr>
        <p:spPr>
          <a:xfrm flipH="1">
            <a:off x="10788318" y="25942558"/>
            <a:ext cx="231858" cy="341279"/>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0580620" y="25914578"/>
            <a:ext cx="277382" cy="369259"/>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2112" name="TextBox 2111"/>
          <p:cNvSpPr txBox="1"/>
          <p:nvPr/>
        </p:nvSpPr>
        <p:spPr>
          <a:xfrm>
            <a:off x="15875738" y="10096372"/>
            <a:ext cx="6493280" cy="1815882"/>
          </a:xfrm>
          <a:prstGeom prst="rect">
            <a:avLst/>
          </a:prstGeom>
          <a:noFill/>
        </p:spPr>
        <p:txBody>
          <a:bodyPr wrap="square" rtlCol="0">
            <a:spAutoFit/>
          </a:bodyPr>
          <a:lstStyle/>
          <a:p>
            <a:pPr algn="just"/>
            <a:r>
              <a:rPr lang="en-US" sz="2800" b="1" dirty="0" smtClean="0"/>
              <a:t>Figure 1: Shows the sheep and lamb inventory in the U.S. over the past 90 years. The trend for the sheep inventory in WV is similar. </a:t>
            </a:r>
            <a:endParaRPr lang="en-US" sz="2800" b="1" dirty="0"/>
          </a:p>
        </p:txBody>
      </p:sp>
      <p:sp>
        <p:nvSpPr>
          <p:cNvPr id="2113" name="TextBox 2112"/>
          <p:cNvSpPr txBox="1"/>
          <p:nvPr/>
        </p:nvSpPr>
        <p:spPr>
          <a:xfrm>
            <a:off x="15828380" y="22174814"/>
            <a:ext cx="13614821" cy="954107"/>
          </a:xfrm>
          <a:prstGeom prst="rect">
            <a:avLst/>
          </a:prstGeom>
          <a:noFill/>
        </p:spPr>
        <p:txBody>
          <a:bodyPr wrap="square" rtlCol="0">
            <a:spAutoFit/>
          </a:bodyPr>
          <a:lstStyle/>
          <a:p>
            <a:pPr algn="just"/>
            <a:r>
              <a:rPr lang="en-US" sz="2800" b="1" dirty="0" smtClean="0"/>
              <a:t>Figure 3: Shows risk factors associated with the traditional fall-breeding, spring-lambing production system employed by the majority of sheep producers in the U.S.</a:t>
            </a:r>
            <a:endParaRPr lang="en-US" sz="2800" b="1" dirty="0"/>
          </a:p>
        </p:txBody>
      </p:sp>
      <p:cxnSp>
        <p:nvCxnSpPr>
          <p:cNvPr id="59" name="Straight Arrow Connector 58"/>
          <p:cNvCxnSpPr/>
          <p:nvPr/>
        </p:nvCxnSpPr>
        <p:spPr>
          <a:xfrm>
            <a:off x="5181546" y="25146000"/>
            <a:ext cx="13626" cy="82398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612232" y="25179345"/>
            <a:ext cx="0" cy="78671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705600" y="25179345"/>
            <a:ext cx="0" cy="78671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2" name="Straight Arrow Connector 2081"/>
          <p:cNvCxnSpPr/>
          <p:nvPr/>
        </p:nvCxnSpPr>
        <p:spPr>
          <a:xfrm>
            <a:off x="9067800" y="25179345"/>
            <a:ext cx="0" cy="818399"/>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5" name="Straight Arrow Connector 2094"/>
          <p:cNvCxnSpPr/>
          <p:nvPr/>
        </p:nvCxnSpPr>
        <p:spPr>
          <a:xfrm>
            <a:off x="12877800" y="25203045"/>
            <a:ext cx="0" cy="81616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23032588" y="10096372"/>
            <a:ext cx="6556987" cy="3170099"/>
          </a:xfrm>
          <a:prstGeom prst="rect">
            <a:avLst/>
          </a:prstGeom>
          <a:noFill/>
        </p:spPr>
        <p:txBody>
          <a:bodyPr wrap="square" rtlCol="0">
            <a:spAutoFit/>
          </a:bodyPr>
          <a:lstStyle/>
          <a:p>
            <a:pPr algn="just"/>
            <a:r>
              <a:rPr lang="en-US" sz="2800" b="1" dirty="0" smtClean="0"/>
              <a:t>Figure 2: The monthly </a:t>
            </a:r>
            <a:r>
              <a:rPr lang="en-US" sz="2800" b="1" dirty="0"/>
              <a:t>distribution of lamb sales, prices, and predator losses in </a:t>
            </a:r>
            <a:r>
              <a:rPr lang="en-US" sz="2800" b="1" dirty="0" smtClean="0"/>
              <a:t>WV. The majority of lambs are sold when prices are lowest.  </a:t>
            </a:r>
            <a:endParaRPr lang="en-US" sz="2800" b="1" dirty="0"/>
          </a:p>
          <a:p>
            <a:endParaRPr lang="en-US"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25969" y="12142068"/>
            <a:ext cx="6529617" cy="4258099"/>
          </a:xfrm>
          <a:prstGeom prst="rect">
            <a:avLst/>
          </a:prstGeom>
          <a:solidFill>
            <a:schemeClr val="bg1"/>
          </a:solidFill>
          <a:ln w="19050">
            <a:solidFill>
              <a:schemeClr val="tx1"/>
            </a:solidFill>
            <a:miter lim="800000"/>
            <a:headEnd/>
            <a:tailEnd/>
          </a:ln>
          <a:effectLst/>
          <a:extLst/>
        </p:spPr>
      </p:pic>
      <p:sp>
        <p:nvSpPr>
          <p:cNvPr id="2066" name="TextBox 2065"/>
          <p:cNvSpPr txBox="1"/>
          <p:nvPr/>
        </p:nvSpPr>
        <p:spPr>
          <a:xfrm>
            <a:off x="37989123" y="10096372"/>
            <a:ext cx="7120829" cy="1815882"/>
          </a:xfrm>
          <a:prstGeom prst="rect">
            <a:avLst/>
          </a:prstGeom>
          <a:noFill/>
        </p:spPr>
        <p:txBody>
          <a:bodyPr wrap="square" rtlCol="0">
            <a:spAutoFit/>
          </a:bodyPr>
          <a:lstStyle/>
          <a:p>
            <a:pPr algn="just"/>
            <a:r>
              <a:rPr lang="en-US" sz="2800" b="1" dirty="0" smtClean="0"/>
              <a:t>Figure 5: The percent of sheep producers in WV that currently breed ewes out-of-season. About 30% do practice out-of-season breeding, while about 70% do not. </a:t>
            </a:r>
            <a:endParaRPr lang="en-US" sz="2800" b="1" dirty="0"/>
          </a:p>
        </p:txBody>
      </p:sp>
      <p:sp>
        <p:nvSpPr>
          <p:cNvPr id="2067" name="TextBox 2066"/>
          <p:cNvSpPr txBox="1"/>
          <p:nvPr/>
        </p:nvSpPr>
        <p:spPr>
          <a:xfrm>
            <a:off x="30852962" y="17892372"/>
            <a:ext cx="6908456" cy="1815882"/>
          </a:xfrm>
          <a:prstGeom prst="rect">
            <a:avLst/>
          </a:prstGeom>
          <a:noFill/>
        </p:spPr>
        <p:txBody>
          <a:bodyPr wrap="square" rtlCol="0">
            <a:spAutoFit/>
          </a:bodyPr>
          <a:lstStyle/>
          <a:p>
            <a:pPr algn="just"/>
            <a:r>
              <a:rPr lang="en-US" sz="2800" b="1" dirty="0" smtClean="0"/>
              <a:t>Figure 6: </a:t>
            </a:r>
            <a:r>
              <a:rPr lang="en-US" sz="2800" b="1" dirty="0"/>
              <a:t>T</a:t>
            </a:r>
            <a:r>
              <a:rPr lang="en-US" sz="2800" b="1" dirty="0" smtClean="0"/>
              <a:t>he level of satisfaction of out-of-season breeding among WV sheep producers. </a:t>
            </a:r>
            <a:r>
              <a:rPr lang="en-US" sz="2800" b="1" dirty="0"/>
              <a:t>A</a:t>
            </a:r>
            <a:r>
              <a:rPr lang="en-US" sz="2800" b="1" dirty="0" smtClean="0"/>
              <a:t>bout 90% of producers are at least satisfied with the results. </a:t>
            </a:r>
            <a:r>
              <a:rPr lang="en-US" sz="2000" b="1" dirty="0" smtClean="0"/>
              <a:t>(P &lt; 0.0001)</a:t>
            </a:r>
            <a:endParaRPr lang="en-US" sz="2000" b="1" dirty="0"/>
          </a:p>
        </p:txBody>
      </p:sp>
      <p:sp>
        <p:nvSpPr>
          <p:cNvPr id="2068" name="TextBox 2067"/>
          <p:cNvSpPr txBox="1"/>
          <p:nvPr/>
        </p:nvSpPr>
        <p:spPr>
          <a:xfrm>
            <a:off x="37947600" y="17844803"/>
            <a:ext cx="7162353" cy="2246769"/>
          </a:xfrm>
          <a:prstGeom prst="rect">
            <a:avLst/>
          </a:prstGeom>
          <a:noFill/>
        </p:spPr>
        <p:txBody>
          <a:bodyPr wrap="square" rtlCol="0">
            <a:spAutoFit/>
          </a:bodyPr>
          <a:lstStyle/>
          <a:p>
            <a:pPr algn="just"/>
            <a:r>
              <a:rPr lang="en-US" sz="2800" b="1" dirty="0" smtClean="0"/>
              <a:t>Figure 7: </a:t>
            </a:r>
            <a:r>
              <a:rPr lang="en-US" sz="2800" b="1" dirty="0"/>
              <a:t>T</a:t>
            </a:r>
            <a:r>
              <a:rPr lang="en-US" sz="2800" b="1" dirty="0" smtClean="0"/>
              <a:t>he ability </a:t>
            </a:r>
            <a:r>
              <a:rPr lang="en-US" sz="2800" b="1" dirty="0"/>
              <a:t>of </a:t>
            </a:r>
            <a:r>
              <a:rPr lang="en-US" sz="2800" b="1" dirty="0" smtClean="0"/>
              <a:t>out-of-season breeding </a:t>
            </a:r>
            <a:r>
              <a:rPr lang="en-US" sz="2800" b="1" dirty="0"/>
              <a:t>to mitigate production risks can translate into a positive outlook on sheep production </a:t>
            </a:r>
            <a:r>
              <a:rPr lang="en-US" sz="2800" b="1" dirty="0" smtClean="0"/>
              <a:t>and </a:t>
            </a:r>
            <a:r>
              <a:rPr lang="en-US" sz="2800" b="1" dirty="0"/>
              <a:t>resulted in </a:t>
            </a:r>
            <a:r>
              <a:rPr lang="en-US" sz="2800" b="1" dirty="0" smtClean="0"/>
              <a:t>producers </a:t>
            </a:r>
            <a:r>
              <a:rPr lang="en-US" sz="2800" b="1" dirty="0"/>
              <a:t>willing to grow their flock rather than reduce </a:t>
            </a:r>
            <a:r>
              <a:rPr lang="en-US" sz="2800" b="1" dirty="0" smtClean="0"/>
              <a:t>inventory. </a:t>
            </a:r>
            <a:r>
              <a:rPr lang="en-US" sz="2000" b="1" dirty="0" smtClean="0"/>
              <a:t>(P &lt; 0.0001)</a:t>
            </a:r>
            <a:endParaRPr lang="en-US" sz="2800" b="1" dirty="0"/>
          </a:p>
        </p:txBody>
      </p:sp>
      <p:sp>
        <p:nvSpPr>
          <p:cNvPr id="2069" name="TextBox 2068"/>
          <p:cNvSpPr txBox="1"/>
          <p:nvPr/>
        </p:nvSpPr>
        <p:spPr>
          <a:xfrm>
            <a:off x="30852962" y="10096372"/>
            <a:ext cx="6908457" cy="2246769"/>
          </a:xfrm>
          <a:prstGeom prst="rect">
            <a:avLst/>
          </a:prstGeom>
          <a:noFill/>
        </p:spPr>
        <p:txBody>
          <a:bodyPr wrap="square" rtlCol="0">
            <a:spAutoFit/>
          </a:bodyPr>
          <a:lstStyle/>
          <a:p>
            <a:pPr algn="just"/>
            <a:r>
              <a:rPr lang="en-US" sz="2800" b="1" dirty="0" smtClean="0"/>
              <a:t>Figure 4: </a:t>
            </a:r>
            <a:r>
              <a:rPr lang="en-US" sz="2800" b="1" dirty="0"/>
              <a:t>T</a:t>
            </a:r>
            <a:r>
              <a:rPr lang="en-US" sz="2800" b="1" dirty="0" smtClean="0"/>
              <a:t>he effects of P.G. 600 on the overall proportion of non-lactating ewes bred out-of-season that lambed. About 40% of control ewes lambed, while about 60% of the P.G. 600-treated ewes lambed.</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52963" y="5238690"/>
            <a:ext cx="6908456" cy="466452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47600" y="5238690"/>
            <a:ext cx="7162352" cy="466452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47601" y="12975154"/>
            <a:ext cx="7162352" cy="466452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52963" y="12975154"/>
            <a:ext cx="6908456" cy="4695325"/>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918400" y="6153090"/>
            <a:ext cx="962527" cy="400110"/>
          </a:xfrm>
          <a:prstGeom prst="rect">
            <a:avLst/>
          </a:prstGeom>
          <a:noFill/>
        </p:spPr>
        <p:txBody>
          <a:bodyPr wrap="square" rtlCol="0">
            <a:spAutoFit/>
          </a:bodyPr>
          <a:lstStyle/>
          <a:p>
            <a:r>
              <a:rPr lang="en-US" sz="2000" b="1" dirty="0" smtClean="0"/>
              <a:t>a</a:t>
            </a:r>
            <a:endParaRPr lang="en-US" b="1" dirty="0"/>
          </a:p>
        </p:txBody>
      </p:sp>
      <p:sp>
        <p:nvSpPr>
          <p:cNvPr id="17" name="TextBox 16"/>
          <p:cNvSpPr txBox="1"/>
          <p:nvPr/>
        </p:nvSpPr>
        <p:spPr>
          <a:xfrm>
            <a:off x="35737800" y="5181600"/>
            <a:ext cx="609600" cy="400110"/>
          </a:xfrm>
          <a:prstGeom prst="rect">
            <a:avLst/>
          </a:prstGeom>
          <a:noFill/>
        </p:spPr>
        <p:txBody>
          <a:bodyPr wrap="square" rtlCol="0">
            <a:spAutoFit/>
          </a:bodyPr>
          <a:lstStyle/>
          <a:p>
            <a:r>
              <a:rPr lang="en-US" sz="2000" b="1" dirty="0" smtClean="0"/>
              <a:t>b</a:t>
            </a:r>
            <a:endParaRPr lang="en-US" sz="2000" b="1" dirty="0"/>
          </a:p>
        </p:txBody>
      </p:sp>
      <p:sp>
        <p:nvSpPr>
          <p:cNvPr id="7" name="TextBox 6"/>
          <p:cNvSpPr txBox="1"/>
          <p:nvPr/>
        </p:nvSpPr>
        <p:spPr>
          <a:xfrm>
            <a:off x="40188286" y="7296090"/>
            <a:ext cx="578714" cy="400110"/>
          </a:xfrm>
          <a:prstGeom prst="rect">
            <a:avLst/>
          </a:prstGeom>
          <a:noFill/>
        </p:spPr>
        <p:txBody>
          <a:bodyPr wrap="square" rtlCol="0">
            <a:spAutoFit/>
          </a:bodyPr>
          <a:lstStyle/>
          <a:p>
            <a:r>
              <a:rPr lang="en-US" sz="2000" b="1" dirty="0" smtClean="0"/>
              <a:t>a</a:t>
            </a:r>
            <a:endParaRPr lang="en-US" sz="2000" b="1" dirty="0"/>
          </a:p>
        </p:txBody>
      </p:sp>
      <p:sp>
        <p:nvSpPr>
          <p:cNvPr id="11" name="TextBox 10"/>
          <p:cNvSpPr txBox="1"/>
          <p:nvPr/>
        </p:nvSpPr>
        <p:spPr>
          <a:xfrm>
            <a:off x="43053000" y="5257800"/>
            <a:ext cx="457200" cy="400110"/>
          </a:xfrm>
          <a:prstGeom prst="rect">
            <a:avLst/>
          </a:prstGeom>
          <a:noFill/>
        </p:spPr>
        <p:txBody>
          <a:bodyPr wrap="square" rtlCol="0">
            <a:spAutoFit/>
          </a:bodyPr>
          <a:lstStyle/>
          <a:p>
            <a:r>
              <a:rPr lang="en-US" sz="2000" b="1" dirty="0" smtClean="0"/>
              <a:t>b</a:t>
            </a:r>
            <a:endParaRPr lang="en-US" sz="2000" b="1" dirty="0"/>
          </a:p>
        </p:txBody>
      </p:sp>
      <p:sp>
        <p:nvSpPr>
          <p:cNvPr id="6" name="TextBox 5"/>
          <p:cNvSpPr txBox="1"/>
          <p:nvPr/>
        </p:nvSpPr>
        <p:spPr>
          <a:xfrm>
            <a:off x="931261" y="29489400"/>
            <a:ext cx="13698701" cy="2308324"/>
          </a:xfrm>
          <a:prstGeom prst="rect">
            <a:avLst/>
          </a:prstGeom>
          <a:noFill/>
        </p:spPr>
        <p:txBody>
          <a:bodyPr wrap="square" rtlCol="0">
            <a:spAutoFit/>
          </a:bodyPr>
          <a:lstStyle/>
          <a:p>
            <a:pPr algn="just"/>
            <a:r>
              <a:rPr lang="en-US" sz="2400" b="1" dirty="0" smtClean="0"/>
              <a:t>~ A  survey was developed to determine </a:t>
            </a:r>
            <a:r>
              <a:rPr lang="en-US" sz="2400" b="1" dirty="0"/>
              <a:t>the level of adoption of out-of-season </a:t>
            </a:r>
            <a:r>
              <a:rPr lang="en-US" sz="2400" b="1" dirty="0" smtClean="0"/>
              <a:t>breeding </a:t>
            </a:r>
            <a:r>
              <a:rPr lang="en-US" sz="2400" b="1" dirty="0"/>
              <a:t>in </a:t>
            </a:r>
            <a:r>
              <a:rPr lang="en-US" sz="2400" b="1" dirty="0" smtClean="0"/>
              <a:t>WV and</a:t>
            </a:r>
            <a:br>
              <a:rPr lang="en-US" sz="2400" b="1" dirty="0" smtClean="0"/>
            </a:br>
            <a:r>
              <a:rPr lang="en-US" sz="2400" b="1" dirty="0" smtClean="0"/>
              <a:t>   identify </a:t>
            </a:r>
            <a:r>
              <a:rPr lang="en-US" sz="2400" b="1" dirty="0"/>
              <a:t>the socio-economic factors which influence the adoption of this practice among </a:t>
            </a:r>
            <a:r>
              <a:rPr lang="en-US" sz="2400" b="1" dirty="0" smtClean="0"/>
              <a:t>sheep</a:t>
            </a:r>
            <a:br>
              <a:rPr lang="en-US" sz="2400" b="1" dirty="0" smtClean="0"/>
            </a:br>
            <a:r>
              <a:rPr lang="en-US" sz="2400" b="1" dirty="0" smtClean="0"/>
              <a:t>   producers. </a:t>
            </a:r>
          </a:p>
          <a:p>
            <a:pPr algn="just"/>
            <a:r>
              <a:rPr lang="en-US" sz="2400" b="1" dirty="0" smtClean="0"/>
              <a:t>~ The survey </a:t>
            </a:r>
            <a:r>
              <a:rPr lang="en-US" sz="2400" b="1" dirty="0"/>
              <a:t>was sent out via postal mail and email to 1,559 sheep producers in </a:t>
            </a:r>
            <a:r>
              <a:rPr lang="en-US" sz="2400" b="1" dirty="0" smtClean="0"/>
              <a:t>WV, and 151</a:t>
            </a:r>
            <a:br>
              <a:rPr lang="en-US" sz="2400" b="1" dirty="0" smtClean="0"/>
            </a:br>
            <a:r>
              <a:rPr lang="en-US" sz="2400" b="1" dirty="0" smtClean="0"/>
              <a:t>   responses were </a:t>
            </a:r>
            <a:r>
              <a:rPr lang="en-US" sz="2400" b="1" dirty="0"/>
              <a:t>received and analyzed.</a:t>
            </a:r>
          </a:p>
          <a:p>
            <a:r>
              <a:rPr lang="en-US" sz="2400" dirty="0" smtClean="0"/>
              <a:t> </a:t>
            </a:r>
            <a:endParaRPr lang="en-US" sz="2400" dirty="0"/>
          </a:p>
        </p:txBody>
      </p:sp>
      <p:sp>
        <p:nvSpPr>
          <p:cNvPr id="22" name="TextBox 21"/>
          <p:cNvSpPr txBox="1"/>
          <p:nvPr/>
        </p:nvSpPr>
        <p:spPr>
          <a:xfrm>
            <a:off x="1007274" y="28966180"/>
            <a:ext cx="4304593" cy="523220"/>
          </a:xfrm>
          <a:prstGeom prst="rect">
            <a:avLst/>
          </a:prstGeom>
          <a:noFill/>
        </p:spPr>
        <p:txBody>
          <a:bodyPr wrap="square" rtlCol="0">
            <a:spAutoFit/>
          </a:bodyPr>
          <a:lstStyle/>
          <a:p>
            <a:r>
              <a:rPr lang="en-US" sz="2800" b="1" i="1" u="sng" dirty="0" smtClean="0"/>
              <a:t>SHEEP PRODUCER SURVEY</a:t>
            </a:r>
            <a:endParaRPr lang="en-US" sz="2800" b="1" i="1" u="sng" dirty="0"/>
          </a:p>
        </p:txBody>
      </p:sp>
      <p:sp>
        <p:nvSpPr>
          <p:cNvPr id="26" name="TextBox 25"/>
          <p:cNvSpPr txBox="1"/>
          <p:nvPr/>
        </p:nvSpPr>
        <p:spPr>
          <a:xfrm>
            <a:off x="931261" y="24162603"/>
            <a:ext cx="4859939" cy="523220"/>
          </a:xfrm>
          <a:prstGeom prst="rect">
            <a:avLst/>
          </a:prstGeom>
          <a:noFill/>
        </p:spPr>
        <p:txBody>
          <a:bodyPr wrap="square" rtlCol="0">
            <a:spAutoFit/>
          </a:bodyPr>
          <a:lstStyle/>
          <a:p>
            <a:r>
              <a:rPr lang="en-US" sz="2800" b="1" i="1" u="sng" dirty="0" smtClean="0"/>
              <a:t>ANIMALS AND TREATMENTS</a:t>
            </a:r>
            <a:endParaRPr lang="en-US" sz="2800" b="1" i="1" u="sng" dirty="0"/>
          </a:p>
        </p:txBody>
      </p:sp>
      <p:cxnSp>
        <p:nvCxnSpPr>
          <p:cNvPr id="2057" name="Straight Connector 2056"/>
          <p:cNvCxnSpPr/>
          <p:nvPr/>
        </p:nvCxnSpPr>
        <p:spPr>
          <a:xfrm>
            <a:off x="0" y="3581400"/>
            <a:ext cx="45720000" cy="0"/>
          </a:xfrm>
          <a:prstGeom prst="line">
            <a:avLst/>
          </a:prstGeom>
          <a:ln w="152400" cap="flat" cmpd="sng">
            <a:solidFill>
              <a:schemeClr val="tx1"/>
            </a:solidFill>
            <a:prstDash val="sysDot"/>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012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844</Words>
  <Application>Microsoft Office PowerPoint</Application>
  <PresentationFormat>Custom</PresentationFormat>
  <Paragraphs>54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dc:creator>
  <cp:lastModifiedBy>Kellie D'Souza</cp:lastModifiedBy>
  <cp:revision>88</cp:revision>
  <dcterms:created xsi:type="dcterms:W3CDTF">2013-03-15T02:23:02Z</dcterms:created>
  <dcterms:modified xsi:type="dcterms:W3CDTF">2014-02-11T15:50:32Z</dcterms:modified>
</cp:coreProperties>
</file>