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esearch%20ideas\service%20grant\Copy%20of%20Figures%20Gra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/>
              <a:t>Figure</a:t>
            </a:r>
            <a:r>
              <a:rPr lang="en-US" sz="1600" baseline="0" dirty="0"/>
              <a:t> 1: Monthly distribution of lamb sales, </a:t>
            </a:r>
            <a:r>
              <a:rPr lang="en-US" sz="1600" baseline="0" dirty="0" smtClean="0"/>
              <a:t>prices, </a:t>
            </a:r>
            <a:r>
              <a:rPr lang="en-US" sz="1600" baseline="0" dirty="0"/>
              <a:t>and predator losses in West Virginia </a:t>
            </a:r>
            <a:endParaRPr lang="en-US" sz="16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Sheet1!$D$18</c:f>
              <c:strCache>
                <c:ptCount val="1"/>
                <c:pt idx="0">
                  <c:v>% Lamb Loss</c:v>
                </c:pt>
              </c:strCache>
            </c:strRef>
          </c:tx>
          <c:invertIfNegative val="0"/>
          <c:cat>
            <c:strRef>
              <c:f>Sheet1!$A$19:$A$30</c:f>
              <c:strCache>
                <c:ptCount val="12"/>
                <c:pt idx="0">
                  <c:v>Jan 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Sheet1!$D$19:$D$30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0.45871559633027531</c:v>
                </c:pt>
                <c:pt idx="3">
                  <c:v>10.091743119266056</c:v>
                </c:pt>
                <c:pt idx="4">
                  <c:v>33.944954128440344</c:v>
                </c:pt>
                <c:pt idx="5">
                  <c:v>15.137614678899084</c:v>
                </c:pt>
                <c:pt idx="6">
                  <c:v>11.009174311926653</c:v>
                </c:pt>
                <c:pt idx="7">
                  <c:v>13.302752293578052</c:v>
                </c:pt>
                <c:pt idx="8">
                  <c:v>11.009174311926653</c:v>
                </c:pt>
                <c:pt idx="9">
                  <c:v>5.0458715596330279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007296"/>
        <c:axId val="116008832"/>
      </c:barChart>
      <c:lineChart>
        <c:grouping val="standard"/>
        <c:varyColors val="0"/>
        <c:ser>
          <c:idx val="0"/>
          <c:order val="0"/>
          <c:tx>
            <c:strRef>
              <c:f>Sheet1!$B$18</c:f>
              <c:strCache>
                <c:ptCount val="1"/>
                <c:pt idx="0">
                  <c:v>% Lambs Sold WV</c:v>
                </c:pt>
              </c:strCache>
            </c:strRef>
          </c:tx>
          <c:marker>
            <c:symbol val="none"/>
          </c:marker>
          <c:cat>
            <c:strRef>
              <c:f>Sheet1!$A$19:$A$30</c:f>
              <c:strCache>
                <c:ptCount val="12"/>
                <c:pt idx="0">
                  <c:v>Jan 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Sheet1!$B$19:$B$30</c:f>
              <c:numCache>
                <c:formatCode>General</c:formatCode>
                <c:ptCount val="12"/>
                <c:pt idx="0">
                  <c:v>2.7247956403269908</c:v>
                </c:pt>
                <c:pt idx="1">
                  <c:v>2.1798365122615802</c:v>
                </c:pt>
                <c:pt idx="2">
                  <c:v>2.4523160762942777</c:v>
                </c:pt>
                <c:pt idx="3">
                  <c:v>2.1798365122615802</c:v>
                </c:pt>
                <c:pt idx="4">
                  <c:v>4.9046321525885563</c:v>
                </c:pt>
                <c:pt idx="5">
                  <c:v>8.4468664850136239</c:v>
                </c:pt>
                <c:pt idx="6">
                  <c:v>11.716621253406</c:v>
                </c:pt>
                <c:pt idx="7">
                  <c:v>14.168937329700274</c:v>
                </c:pt>
                <c:pt idx="8">
                  <c:v>17.983651226158027</c:v>
                </c:pt>
                <c:pt idx="9">
                  <c:v>14.713896457765674</c:v>
                </c:pt>
                <c:pt idx="10">
                  <c:v>11.989100817438748</c:v>
                </c:pt>
                <c:pt idx="11">
                  <c:v>6.5395095367847409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6007296"/>
        <c:axId val="116008832"/>
      </c:lineChart>
      <c:lineChart>
        <c:grouping val="standard"/>
        <c:varyColors val="0"/>
        <c:ser>
          <c:idx val="1"/>
          <c:order val="1"/>
          <c:tx>
            <c:strRef>
              <c:f>Sheet1!$C$18</c:f>
              <c:strCache>
                <c:ptCount val="1"/>
                <c:pt idx="0">
                  <c:v>WV Lamb Prices</c:v>
                </c:pt>
              </c:strCache>
            </c:strRef>
          </c:tx>
          <c:marker>
            <c:symbol val="none"/>
          </c:marker>
          <c:cat>
            <c:strRef>
              <c:f>Sheet1!$A$19:$A$30</c:f>
              <c:strCache>
                <c:ptCount val="12"/>
                <c:pt idx="0">
                  <c:v>Jan 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Sheet1!$C$19:$C$30</c:f>
              <c:numCache>
                <c:formatCode>General</c:formatCode>
                <c:ptCount val="12"/>
                <c:pt idx="0">
                  <c:v>84</c:v>
                </c:pt>
                <c:pt idx="1">
                  <c:v>82</c:v>
                </c:pt>
                <c:pt idx="2">
                  <c:v>83</c:v>
                </c:pt>
                <c:pt idx="3">
                  <c:v>84.5</c:v>
                </c:pt>
                <c:pt idx="4">
                  <c:v>89</c:v>
                </c:pt>
                <c:pt idx="5">
                  <c:v>81</c:v>
                </c:pt>
                <c:pt idx="6">
                  <c:v>77</c:v>
                </c:pt>
                <c:pt idx="7">
                  <c:v>72</c:v>
                </c:pt>
                <c:pt idx="8">
                  <c:v>70</c:v>
                </c:pt>
                <c:pt idx="9">
                  <c:v>69</c:v>
                </c:pt>
                <c:pt idx="10">
                  <c:v>72</c:v>
                </c:pt>
                <c:pt idx="11">
                  <c:v>77.5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6017024"/>
        <c:axId val="116015104"/>
      </c:lineChart>
      <c:catAx>
        <c:axId val="116007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16008832"/>
        <c:crosses val="autoZero"/>
        <c:auto val="1"/>
        <c:lblAlgn val="ctr"/>
        <c:lblOffset val="100"/>
        <c:noMultiLvlLbl val="0"/>
      </c:catAx>
      <c:valAx>
        <c:axId val="11600883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Percent Total Lambs sold/  </a:t>
                </a:r>
              </a:p>
              <a:p>
                <a:pPr>
                  <a:defRPr sz="1400"/>
                </a:pPr>
                <a:r>
                  <a:rPr lang="en-US" sz="1400"/>
                  <a:t>Percent Annual Predation Loss 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16007296"/>
        <c:crosses val="autoZero"/>
        <c:crossBetween val="between"/>
      </c:valAx>
      <c:valAx>
        <c:axId val="116015104"/>
        <c:scaling>
          <c:orientation val="minMax"/>
          <c:min val="4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Lamb Price ($/100 lb)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16017024"/>
        <c:crosses val="max"/>
        <c:crossBetween val="between"/>
      </c:valAx>
      <c:catAx>
        <c:axId val="116017024"/>
        <c:scaling>
          <c:orientation val="minMax"/>
        </c:scaling>
        <c:delete val="1"/>
        <c:axPos val="b"/>
        <c:majorTickMark val="out"/>
        <c:minorTickMark val="none"/>
        <c:tickLblPos val="none"/>
        <c:crossAx val="116015104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D00C2-01FC-436C-9FC4-FF11A5A9873C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E110296-2F70-4251-A70C-477A76D44D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D00C2-01FC-436C-9FC4-FF11A5A9873C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0296-2F70-4251-A70C-477A76D44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D00C2-01FC-436C-9FC4-FF11A5A9873C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0296-2F70-4251-A70C-477A76D44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D00C2-01FC-436C-9FC4-FF11A5A9873C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0296-2F70-4251-A70C-477A76D44D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D00C2-01FC-436C-9FC4-FF11A5A9873C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E110296-2F70-4251-A70C-477A76D44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D00C2-01FC-436C-9FC4-FF11A5A9873C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0296-2F70-4251-A70C-477A76D44D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D00C2-01FC-436C-9FC4-FF11A5A9873C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0296-2F70-4251-A70C-477A76D44D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D00C2-01FC-436C-9FC4-FF11A5A9873C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0296-2F70-4251-A70C-477A76D44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D00C2-01FC-436C-9FC4-FF11A5A9873C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0296-2F70-4251-A70C-477A76D44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D00C2-01FC-436C-9FC4-FF11A5A9873C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0296-2F70-4251-A70C-477A76D44D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D00C2-01FC-436C-9FC4-FF11A5A9873C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E110296-2F70-4251-A70C-477A76D44D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4AD00C2-01FC-436C-9FC4-FF11A5A9873C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E110296-2F70-4251-A70C-477A76D44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mailto:kdsouza87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810000"/>
            <a:ext cx="4724400" cy="3048000"/>
          </a:xfrm>
        </p:spPr>
        <p:txBody>
          <a:bodyPr>
            <a:normAutofit fontScale="85000" lnSpcReduction="20000"/>
          </a:bodyPr>
          <a:lstStyle/>
          <a:p>
            <a:r>
              <a:rPr lang="en-US" sz="3300" b="1" dirty="0" smtClean="0"/>
              <a:t>Kellie D’Souza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West Virginia University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December 10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, 2011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43000"/>
            <a:ext cx="8153400" cy="22098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Increasing Adoption of Out-of-Season Breeding to Enhance Profitability of Sheep Producers in West Virginia</a:t>
            </a:r>
            <a:endParaRPr lang="en-US" sz="3200" b="1" dirty="0"/>
          </a:p>
        </p:txBody>
      </p:sp>
      <p:pic>
        <p:nvPicPr>
          <p:cNvPr id="1026" name="Picture 2" descr="http://t0.gstatic.com/images?q=tbn:ANd9GcTNH0OCUdXDGAlpQUVQd8oU87jRMsJJbe2K9_7YUWBukBpJ7ngUGjAj2j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44" y="228600"/>
            <a:ext cx="1035192" cy="941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0.gstatic.com/images?q=tbn:ANd9GcTNH0OCUdXDGAlpQUVQd8oU87jRMsJJbe2K9_7YUWBukBpJ7ngUGjAj2j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7893" y="228600"/>
            <a:ext cx="1082734" cy="984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151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</a:t>
            </a:r>
            <a:r>
              <a:rPr lang="en-US" dirty="0" smtClean="0"/>
              <a:t> </a:t>
            </a:r>
            <a:r>
              <a:rPr lang="en-US" dirty="0" smtClean="0"/>
              <a:t>of P.G.600 </a:t>
            </a:r>
            <a:r>
              <a:rPr lang="en-US" dirty="0" smtClean="0"/>
              <a:t>to induce estrus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929026"/>
            <a:ext cx="7772400" cy="3886200"/>
          </a:xfrm>
        </p:spPr>
        <p:txBody>
          <a:bodyPr/>
          <a:lstStyle/>
          <a:p>
            <a:r>
              <a:rPr lang="en-US" dirty="0" smtClean="0"/>
              <a:t>P.G.600 </a:t>
            </a:r>
            <a:endParaRPr lang="en-US" dirty="0"/>
          </a:p>
          <a:p>
            <a:pPr lvl="1"/>
            <a:r>
              <a:rPr lang="en-US" dirty="0" smtClean="0"/>
              <a:t>Mixture of  gonadotropins </a:t>
            </a:r>
          </a:p>
          <a:p>
            <a:pPr lvl="1"/>
            <a:r>
              <a:rPr lang="en-US" dirty="0" smtClean="0"/>
              <a:t>Recommended for inducing estrus in </a:t>
            </a:r>
            <a:r>
              <a:rPr lang="en-US" dirty="0" err="1" smtClean="0"/>
              <a:t>peripubertal</a:t>
            </a:r>
            <a:r>
              <a:rPr lang="en-US" dirty="0" smtClean="0"/>
              <a:t> </a:t>
            </a:r>
            <a:r>
              <a:rPr lang="en-US" dirty="0" smtClean="0"/>
              <a:t>gilts</a:t>
            </a:r>
          </a:p>
          <a:p>
            <a:pPr marL="320040" lvl="1" indent="0">
              <a:buNone/>
            </a:pPr>
            <a:endParaRPr lang="en-US" dirty="0" smtClean="0"/>
          </a:p>
          <a:p>
            <a:r>
              <a:rPr lang="en-US" dirty="0" smtClean="0"/>
              <a:t>1 injection of P.G.600 at CIDR removal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5376672"/>
            <a:ext cx="3771900" cy="1081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124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P.G.600 on dry ewes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810201"/>
              </p:ext>
            </p:extLst>
          </p:nvPr>
        </p:nvGraphicFramePr>
        <p:xfrm>
          <a:off x="2057400" y="2133600"/>
          <a:ext cx="5181600" cy="3027045"/>
        </p:xfrm>
        <a:graphic>
          <a:graphicData uri="http://schemas.openxmlformats.org/drawingml/2006/table">
            <a:tbl>
              <a:tblPr/>
              <a:tblGrid>
                <a:gridCol w="1524000"/>
                <a:gridCol w="1635512"/>
                <a:gridCol w="2022088"/>
              </a:tblGrid>
              <a:tr h="689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Variable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P.G.600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P.G.600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89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811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ewes lambing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89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Prolificacy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1752600" y="2438400"/>
            <a:ext cx="0" cy="2895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752600" y="2438400"/>
            <a:ext cx="533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086600" y="2406555"/>
            <a:ext cx="0" cy="2895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752600" y="5334000"/>
            <a:ext cx="533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52600" y="2971800"/>
            <a:ext cx="533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752600" y="3647122"/>
            <a:ext cx="5334000" cy="10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752600" y="4648200"/>
            <a:ext cx="533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581400" y="2438400"/>
            <a:ext cx="0" cy="2895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57800" y="2438400"/>
            <a:ext cx="0" cy="2895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530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257800"/>
            <a:ext cx="2743200" cy="1143000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838200"/>
            <a:ext cx="4114800" cy="1676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Kellie D’Souza</a:t>
            </a:r>
          </a:p>
          <a:p>
            <a:pPr marL="0" indent="0">
              <a:buNone/>
            </a:pPr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kdsouza87@gmail.com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Phone: 304-376-1020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267200"/>
            <a:ext cx="3420932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349" y="336884"/>
            <a:ext cx="3305176" cy="2475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99" y="2819400"/>
            <a:ext cx="3394057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449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905000"/>
            <a:ext cx="7772400" cy="4419600"/>
          </a:xfrm>
        </p:spPr>
        <p:txBody>
          <a:bodyPr/>
          <a:lstStyle/>
          <a:p>
            <a:r>
              <a:rPr lang="en-US" dirty="0" smtClean="0"/>
              <a:t>Downfalls of traditional breeding </a:t>
            </a:r>
            <a:r>
              <a:rPr lang="en-US" dirty="0" smtClean="0"/>
              <a:t>system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Benefits of out-of-season breeding (OSB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Objectives of </a:t>
            </a:r>
            <a:r>
              <a:rPr lang="en-US" dirty="0" smtClean="0"/>
              <a:t>grant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Additional</a:t>
            </a:r>
            <a:r>
              <a:rPr lang="en-US" dirty="0" smtClean="0"/>
              <a:t> research on OSB</a:t>
            </a:r>
            <a:endParaRPr lang="en-US" dirty="0" smtClean="0"/>
          </a:p>
          <a:p>
            <a:pPr lvl="1"/>
            <a:r>
              <a:rPr lang="en-US" dirty="0" smtClean="0"/>
              <a:t>P.G. 600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15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Northeast Sustainable Agriculture Research and Education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2133600"/>
            <a:ext cx="7772400" cy="3886200"/>
          </a:xfrm>
        </p:spPr>
        <p:txBody>
          <a:bodyPr/>
          <a:lstStyle/>
          <a:p>
            <a:r>
              <a:rPr lang="en-US" dirty="0" smtClean="0"/>
              <a:t>Part of the National Institute for Food and Agriculture</a:t>
            </a:r>
          </a:p>
          <a:p>
            <a:endParaRPr lang="en-US" dirty="0"/>
          </a:p>
          <a:p>
            <a:r>
              <a:rPr lang="en-US" dirty="0" smtClean="0"/>
              <a:t>Funds grants that promote sustainable agriculture</a:t>
            </a:r>
          </a:p>
          <a:p>
            <a:endParaRPr lang="en-US" dirty="0"/>
          </a:p>
          <a:p>
            <a:r>
              <a:rPr lang="en-US" dirty="0" smtClean="0"/>
              <a:t>Outreach is an important aspect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224" y="4267200"/>
            <a:ext cx="2399363" cy="220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769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533943"/>
            <a:ext cx="8534400" cy="582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8600" y="6355306"/>
            <a:ext cx="480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(Source: West Virginia Department of Agriculture, 2010</a:t>
            </a:r>
            <a:r>
              <a:rPr lang="en-US" sz="1400" dirty="0" smtClean="0"/>
              <a:t>)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4119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caused the decline in the </a:t>
            </a:r>
            <a:r>
              <a:rPr lang="en-US" dirty="0"/>
              <a:t>sheep </a:t>
            </a:r>
            <a:r>
              <a:rPr lang="en-US" dirty="0" smtClean="0"/>
              <a:t>industry </a:t>
            </a:r>
            <a:r>
              <a:rPr lang="en-US" dirty="0"/>
              <a:t>in West Virginia?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$$$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Parasites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Predation</a:t>
            </a:r>
          </a:p>
          <a:p>
            <a:endParaRPr lang="en-US" dirty="0"/>
          </a:p>
          <a:p>
            <a:r>
              <a:rPr lang="en-US" dirty="0" smtClean="0"/>
              <a:t>Low productivity of ewes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469515"/>
            <a:ext cx="12399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375" y="4724400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209800"/>
            <a:ext cx="2765754" cy="166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201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325550846"/>
              </p:ext>
            </p:extLst>
          </p:nvPr>
        </p:nvGraphicFramePr>
        <p:xfrm>
          <a:off x="533400" y="457200"/>
          <a:ext cx="79248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6248400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(Source: Compiled from Singh-Knights, 2003)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out-of-season breeding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133600"/>
            <a:ext cx="7772400" cy="3962400"/>
          </a:xfrm>
        </p:spPr>
        <p:txBody>
          <a:bodyPr>
            <a:normAutofit/>
          </a:bodyPr>
          <a:lstStyle/>
          <a:p>
            <a:r>
              <a:rPr lang="en-US" dirty="0" smtClean="0"/>
              <a:t>Take advantage of higher lamb prices</a:t>
            </a:r>
          </a:p>
          <a:p>
            <a:endParaRPr lang="en-US" dirty="0"/>
          </a:p>
          <a:p>
            <a:r>
              <a:rPr lang="en-US" dirty="0" smtClean="0"/>
              <a:t>Lower parasite loads during winter months</a:t>
            </a:r>
          </a:p>
          <a:p>
            <a:endParaRPr lang="en-US" dirty="0"/>
          </a:p>
          <a:p>
            <a:r>
              <a:rPr lang="en-US" dirty="0" smtClean="0"/>
              <a:t>Loss of lambs to predation is significantly decreased </a:t>
            </a:r>
          </a:p>
          <a:p>
            <a:endParaRPr lang="en-US" dirty="0"/>
          </a:p>
          <a:p>
            <a:r>
              <a:rPr lang="en-US" dirty="0" smtClean="0"/>
              <a:t>Increase productivity of ewes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45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adoption of OSB limited?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057400"/>
            <a:ext cx="7772400" cy="4572000"/>
          </a:xfrm>
        </p:spPr>
        <p:txBody>
          <a:bodyPr/>
          <a:lstStyle/>
          <a:p>
            <a:r>
              <a:rPr lang="en-US" dirty="0" smtClean="0"/>
              <a:t>Determine what factors influence the adoption of this practice</a:t>
            </a:r>
          </a:p>
          <a:p>
            <a:endParaRPr lang="en-US" dirty="0"/>
          </a:p>
          <a:p>
            <a:r>
              <a:rPr lang="en-US" dirty="0" smtClean="0"/>
              <a:t>Create a survey</a:t>
            </a:r>
          </a:p>
          <a:p>
            <a:pPr lvl="1"/>
            <a:r>
              <a:rPr lang="en-US" dirty="0" smtClean="0"/>
              <a:t>Farmer-specific attributes</a:t>
            </a:r>
          </a:p>
          <a:p>
            <a:pPr lvl="1"/>
            <a:r>
              <a:rPr lang="en-US" dirty="0" smtClean="0"/>
              <a:t>Farm attributes</a:t>
            </a:r>
          </a:p>
          <a:p>
            <a:pPr lvl="1"/>
            <a:r>
              <a:rPr lang="en-US" dirty="0" smtClean="0"/>
              <a:t>Perceived characteristics of OSB</a:t>
            </a:r>
          </a:p>
        </p:txBody>
      </p:sp>
    </p:spTree>
    <p:extLst>
      <p:ext uri="{BB962C8B-B14F-4D97-AF65-F5344CB8AC3E}">
        <p14:creationId xmlns:p14="http://schemas.microsoft.com/office/powerpoint/2010/main" val="76395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my grant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4572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Evaluate the technical and economic feasibility of OSB programs in West Virginia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I</a:t>
            </a:r>
            <a:r>
              <a:rPr lang="en-US" sz="2800" dirty="0" smtClean="0"/>
              <a:t>dentify socio-economic factors which influence the adoption of this practice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Increase awareness of the benefits of OSB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470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1055</TotalTime>
  <Words>285</Words>
  <Application>Microsoft Office PowerPoint</Application>
  <PresentationFormat>On-screen Show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Equity</vt:lpstr>
      <vt:lpstr>Increasing Adoption of Out-of-Season Breeding to Enhance Profitability of Sheep Producers in West Virginia</vt:lpstr>
      <vt:lpstr>Summary of Presentation</vt:lpstr>
      <vt:lpstr>Northeast Sustainable Agriculture Research and Education</vt:lpstr>
      <vt:lpstr>PowerPoint Presentation</vt:lpstr>
      <vt:lpstr>What caused the decline in the sheep industry in West Virginia?</vt:lpstr>
      <vt:lpstr>PowerPoint Presentation</vt:lpstr>
      <vt:lpstr>Benefits of out-of-season breeding</vt:lpstr>
      <vt:lpstr>Why is adoption of OSB limited?</vt:lpstr>
      <vt:lpstr>Objectives of my grant</vt:lpstr>
      <vt:lpstr>Use of P.G.600 to induce estrus</vt:lpstr>
      <vt:lpstr>Effects of P.G.600 on dry ewes</vt:lpstr>
      <vt:lpstr>Thank you!</vt:lpstr>
    </vt:vector>
  </TitlesOfParts>
  <Company>WVU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Increasing Adoption of Out-of-Season Breeding to Enhance Profitability of Sheep Producers in West Virginia</dc:title>
  <dc:creator>Kellie Nicole D'Souza</dc:creator>
  <cp:lastModifiedBy>Kellie Nicole D'Souza</cp:lastModifiedBy>
  <cp:revision>37</cp:revision>
  <dcterms:created xsi:type="dcterms:W3CDTF">2011-12-05T16:05:14Z</dcterms:created>
  <dcterms:modified xsi:type="dcterms:W3CDTF">2011-12-10T03:44:11Z</dcterms:modified>
</cp:coreProperties>
</file>