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Alston" initials="DA" lastIdx="1" clrIdx="0">
    <p:extLst>
      <p:ext uri="{19B8F6BF-5375-455C-9EA6-DF929625EA0E}">
        <p15:presenceInfo xmlns:p15="http://schemas.microsoft.com/office/powerpoint/2012/main" userId="S-1-5-21-1688497162-1081497785-1676732153-1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Onion</a:t>
            </a:r>
            <a:r>
              <a:rPr lang="en-US" baseline="0"/>
              <a:t> Thrips Densities by Field and Sampling Time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Graphs!$B$5</c:f>
              <c:strCache>
                <c:ptCount val="1"/>
                <c:pt idx="0">
                  <c:v>Early-In Situ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Graphs!$B$6:$B$31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</c:v>
                </c:pt>
                <c:pt idx="8">
                  <c:v>1.1000000000000001</c:v>
                </c:pt>
                <c:pt idx="9">
                  <c:v>0.1</c:v>
                </c:pt>
                <c:pt idx="10">
                  <c:v>1.2</c:v>
                </c:pt>
                <c:pt idx="13">
                  <c:v>1.7</c:v>
                </c:pt>
                <c:pt idx="14">
                  <c:v>3.9</c:v>
                </c:pt>
                <c:pt idx="15">
                  <c:v>0.3</c:v>
                </c:pt>
                <c:pt idx="16">
                  <c:v>6.8</c:v>
                </c:pt>
                <c:pt idx="17">
                  <c:v>8.5</c:v>
                </c:pt>
                <c:pt idx="19">
                  <c:v>0.8</c:v>
                </c:pt>
                <c:pt idx="20">
                  <c:v>4.3</c:v>
                </c:pt>
                <c:pt idx="21">
                  <c:v>4.7</c:v>
                </c:pt>
                <c:pt idx="22">
                  <c:v>2.4</c:v>
                </c:pt>
                <c:pt idx="23">
                  <c:v>1.3</c:v>
                </c:pt>
                <c:pt idx="24">
                  <c:v>3.4</c:v>
                </c:pt>
              </c:numCache>
            </c:numRef>
          </c:val>
        </c:ser>
        <c:ser>
          <c:idx val="1"/>
          <c:order val="1"/>
          <c:tx>
            <c:strRef>
              <c:f>Graphs!$C$5</c:f>
              <c:strCache>
                <c:ptCount val="1"/>
                <c:pt idx="0">
                  <c:v>Mid-In Situ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Graphs!$C$6:$C$31</c:f>
              <c:numCache>
                <c:formatCode>General</c:formatCode>
                <c:ptCount val="26"/>
                <c:pt idx="0">
                  <c:v>0.4</c:v>
                </c:pt>
                <c:pt idx="1">
                  <c:v>36.200000000000003</c:v>
                </c:pt>
                <c:pt idx="2">
                  <c:v>33.299999999999997</c:v>
                </c:pt>
                <c:pt idx="3">
                  <c:v>16.100000000000001</c:v>
                </c:pt>
                <c:pt idx="4">
                  <c:v>18.2</c:v>
                </c:pt>
                <c:pt idx="5">
                  <c:v>7.1</c:v>
                </c:pt>
                <c:pt idx="6">
                  <c:v>11.7</c:v>
                </c:pt>
                <c:pt idx="7">
                  <c:v>3.8</c:v>
                </c:pt>
                <c:pt idx="8">
                  <c:v>7.6</c:v>
                </c:pt>
                <c:pt idx="9">
                  <c:v>12.2</c:v>
                </c:pt>
                <c:pt idx="10">
                  <c:v>12.2</c:v>
                </c:pt>
                <c:pt idx="12">
                  <c:v>2.2999999999999998</c:v>
                </c:pt>
                <c:pt idx="13">
                  <c:v>12</c:v>
                </c:pt>
                <c:pt idx="14">
                  <c:v>18.100000000000001</c:v>
                </c:pt>
                <c:pt idx="15">
                  <c:v>13.3</c:v>
                </c:pt>
                <c:pt idx="16">
                  <c:v>21.1</c:v>
                </c:pt>
                <c:pt idx="17">
                  <c:v>25</c:v>
                </c:pt>
                <c:pt idx="18">
                  <c:v>10.3</c:v>
                </c:pt>
                <c:pt idx="19">
                  <c:v>23.6</c:v>
                </c:pt>
                <c:pt idx="20">
                  <c:v>10.9</c:v>
                </c:pt>
                <c:pt idx="21">
                  <c:v>12.8</c:v>
                </c:pt>
                <c:pt idx="22">
                  <c:v>20</c:v>
                </c:pt>
                <c:pt idx="23">
                  <c:v>22.2</c:v>
                </c:pt>
                <c:pt idx="24">
                  <c:v>29.5</c:v>
                </c:pt>
                <c:pt idx="25">
                  <c:v>8.4</c:v>
                </c:pt>
              </c:numCache>
            </c:numRef>
          </c:val>
        </c:ser>
        <c:ser>
          <c:idx val="2"/>
          <c:order val="2"/>
          <c:tx>
            <c:strRef>
              <c:f>Graphs!$D$5</c:f>
              <c:strCache>
                <c:ptCount val="1"/>
                <c:pt idx="0">
                  <c:v>Late-In Situ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Graphs!$D$6:$D$31</c:f>
              <c:numCache>
                <c:formatCode>General</c:formatCode>
                <c:ptCount val="26"/>
                <c:pt idx="0">
                  <c:v>4.0999999999999996</c:v>
                </c:pt>
                <c:pt idx="1">
                  <c:v>2.4</c:v>
                </c:pt>
                <c:pt idx="2">
                  <c:v>27.1</c:v>
                </c:pt>
                <c:pt idx="3">
                  <c:v>32.1</c:v>
                </c:pt>
                <c:pt idx="4">
                  <c:v>23.2</c:v>
                </c:pt>
                <c:pt idx="5">
                  <c:v>82.6</c:v>
                </c:pt>
                <c:pt idx="6">
                  <c:v>115.2</c:v>
                </c:pt>
                <c:pt idx="7">
                  <c:v>46.7</c:v>
                </c:pt>
                <c:pt idx="8">
                  <c:v>37.299999999999997</c:v>
                </c:pt>
                <c:pt idx="9">
                  <c:v>10.8</c:v>
                </c:pt>
                <c:pt idx="10">
                  <c:v>3.6</c:v>
                </c:pt>
                <c:pt idx="11">
                  <c:v>0.8</c:v>
                </c:pt>
                <c:pt idx="12">
                  <c:v>3.3</c:v>
                </c:pt>
                <c:pt idx="13">
                  <c:v>9.6999999999999993</c:v>
                </c:pt>
                <c:pt idx="14">
                  <c:v>21.6</c:v>
                </c:pt>
                <c:pt idx="15">
                  <c:v>2.9</c:v>
                </c:pt>
                <c:pt idx="16">
                  <c:v>0.1</c:v>
                </c:pt>
                <c:pt idx="17">
                  <c:v>0.4</c:v>
                </c:pt>
                <c:pt idx="18">
                  <c:v>18.899999999999999</c:v>
                </c:pt>
                <c:pt idx="19">
                  <c:v>21.4</c:v>
                </c:pt>
                <c:pt idx="20">
                  <c:v>5.0999999999999996</c:v>
                </c:pt>
                <c:pt idx="21">
                  <c:v>3.9</c:v>
                </c:pt>
                <c:pt idx="22">
                  <c:v>2.1</c:v>
                </c:pt>
                <c:pt idx="23">
                  <c:v>1.2</c:v>
                </c:pt>
                <c:pt idx="24">
                  <c:v>1.9</c:v>
                </c:pt>
                <c:pt idx="25">
                  <c:v>0.6</c:v>
                </c:pt>
              </c:numCache>
            </c:numRef>
          </c:val>
        </c:ser>
        <c:ser>
          <c:idx val="3"/>
          <c:order val="3"/>
          <c:tx>
            <c:strRef>
              <c:f>Graphs!$E$5</c:f>
              <c:strCache>
                <c:ptCount val="1"/>
                <c:pt idx="0">
                  <c:v>Late-Wash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Graphs!$E$6:$E$31</c:f>
              <c:numCache>
                <c:formatCode>General</c:formatCode>
                <c:ptCount val="26"/>
                <c:pt idx="0">
                  <c:v>20.9</c:v>
                </c:pt>
                <c:pt idx="1">
                  <c:v>11.7</c:v>
                </c:pt>
                <c:pt idx="2">
                  <c:v>15.2</c:v>
                </c:pt>
                <c:pt idx="3">
                  <c:v>117.2</c:v>
                </c:pt>
                <c:pt idx="4">
                  <c:v>53.7</c:v>
                </c:pt>
                <c:pt idx="5">
                  <c:v>153.6</c:v>
                </c:pt>
                <c:pt idx="6">
                  <c:v>241</c:v>
                </c:pt>
                <c:pt idx="7">
                  <c:v>67</c:v>
                </c:pt>
                <c:pt idx="8">
                  <c:v>66.8</c:v>
                </c:pt>
                <c:pt idx="9">
                  <c:v>11.8</c:v>
                </c:pt>
                <c:pt idx="10">
                  <c:v>17.899999999999999</c:v>
                </c:pt>
                <c:pt idx="11">
                  <c:v>2.2999999999999998</c:v>
                </c:pt>
                <c:pt idx="12">
                  <c:v>5.2</c:v>
                </c:pt>
                <c:pt idx="13">
                  <c:v>84.9</c:v>
                </c:pt>
                <c:pt idx="14">
                  <c:v>121.8</c:v>
                </c:pt>
                <c:pt idx="15">
                  <c:v>10.4</c:v>
                </c:pt>
                <c:pt idx="16">
                  <c:v>2.6</c:v>
                </c:pt>
                <c:pt idx="17">
                  <c:v>2.1</c:v>
                </c:pt>
                <c:pt idx="18">
                  <c:v>121.5</c:v>
                </c:pt>
                <c:pt idx="19">
                  <c:v>82</c:v>
                </c:pt>
                <c:pt idx="20">
                  <c:v>4.2</c:v>
                </c:pt>
                <c:pt idx="21">
                  <c:v>14.3</c:v>
                </c:pt>
                <c:pt idx="22">
                  <c:v>19.899999999999999</c:v>
                </c:pt>
                <c:pt idx="23">
                  <c:v>18.899999999999999</c:v>
                </c:pt>
                <c:pt idx="24">
                  <c:v>1.8</c:v>
                </c:pt>
                <c:pt idx="25">
                  <c:v>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3703184"/>
        <c:axId val="183703576"/>
      </c:barChart>
      <c:catAx>
        <c:axId val="183703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Field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03576"/>
        <c:crosses val="autoZero"/>
        <c:auto val="1"/>
        <c:lblAlgn val="ctr"/>
        <c:lblOffset val="100"/>
        <c:noMultiLvlLbl val="0"/>
      </c:catAx>
      <c:valAx>
        <c:axId val="18370357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  <a:r>
                  <a:rPr lang="en-US" baseline="0"/>
                  <a:t> number onion thrips (adults + larvae) per plant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0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Bulb Size in August vs Early</a:t>
            </a:r>
            <a:r>
              <a:rPr lang="en-US" baseline="0"/>
              <a:t> Season </a:t>
            </a:r>
            <a:r>
              <a:rPr lang="en-US"/>
              <a:t>In Situ</a:t>
            </a:r>
            <a:r>
              <a:rPr lang="en-US" baseline="0"/>
              <a:t> Thrips Counts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Graphs!$I$36</c:f>
              <c:strCache>
                <c:ptCount val="1"/>
                <c:pt idx="0">
                  <c:v>Bulb Size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Graphs!$H$37:$H$53</c:f>
              <c:numCache>
                <c:formatCode>General</c:formatCode>
                <c:ptCount val="17"/>
                <c:pt idx="0">
                  <c:v>0</c:v>
                </c:pt>
                <c:pt idx="1">
                  <c:v>0.4</c:v>
                </c:pt>
                <c:pt idx="2">
                  <c:v>0.1</c:v>
                </c:pt>
                <c:pt idx="5">
                  <c:v>1.7</c:v>
                </c:pt>
                <c:pt idx="6">
                  <c:v>0.3</c:v>
                </c:pt>
                <c:pt idx="7">
                  <c:v>6.8</c:v>
                </c:pt>
                <c:pt idx="8">
                  <c:v>8.5</c:v>
                </c:pt>
                <c:pt idx="10">
                  <c:v>0.8</c:v>
                </c:pt>
                <c:pt idx="11">
                  <c:v>4.3</c:v>
                </c:pt>
                <c:pt idx="12">
                  <c:v>4.7</c:v>
                </c:pt>
                <c:pt idx="13">
                  <c:v>2.4</c:v>
                </c:pt>
                <c:pt idx="14">
                  <c:v>1.3</c:v>
                </c:pt>
                <c:pt idx="15">
                  <c:v>3.4</c:v>
                </c:pt>
              </c:numCache>
            </c:numRef>
          </c:xVal>
          <c:yVal>
            <c:numRef>
              <c:f>Graphs!$I$37:$I$53</c:f>
              <c:numCache>
                <c:formatCode>General</c:formatCode>
                <c:ptCount val="17"/>
                <c:pt idx="0">
                  <c:v>2.4</c:v>
                </c:pt>
                <c:pt idx="1">
                  <c:v>2</c:v>
                </c:pt>
                <c:pt idx="2">
                  <c:v>2.1</c:v>
                </c:pt>
                <c:pt idx="3">
                  <c:v>2.8</c:v>
                </c:pt>
                <c:pt idx="4">
                  <c:v>2.5</c:v>
                </c:pt>
                <c:pt idx="5">
                  <c:v>3</c:v>
                </c:pt>
                <c:pt idx="6">
                  <c:v>2.4</c:v>
                </c:pt>
                <c:pt idx="7">
                  <c:v>2.9</c:v>
                </c:pt>
                <c:pt idx="8">
                  <c:v>2.7</c:v>
                </c:pt>
                <c:pt idx="9">
                  <c:v>2.6</c:v>
                </c:pt>
                <c:pt idx="10">
                  <c:v>1.9</c:v>
                </c:pt>
                <c:pt idx="11">
                  <c:v>2.1</c:v>
                </c:pt>
                <c:pt idx="12">
                  <c:v>2.2999999999999998</c:v>
                </c:pt>
                <c:pt idx="13">
                  <c:v>2.8</c:v>
                </c:pt>
                <c:pt idx="14">
                  <c:v>2.9</c:v>
                </c:pt>
                <c:pt idx="15">
                  <c:v>2.8</c:v>
                </c:pt>
                <c:pt idx="16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704360"/>
        <c:axId val="183704752"/>
      </c:scatterChart>
      <c:valAx>
        <c:axId val="18370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  <a:r>
                  <a:rPr lang="en-US" baseline="0"/>
                  <a:t> no. thrips per plant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04752"/>
        <c:crosses val="autoZero"/>
        <c:crossBetween val="midCat"/>
      </c:valAx>
      <c:valAx>
        <c:axId val="1837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Onion</a:t>
                </a:r>
                <a:r>
                  <a:rPr lang="en-US" baseline="0"/>
                  <a:t> buld diam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0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Bulb Size in August vs. Mid Season In Situ Thrips Counts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Graphs!$I$54</c:f>
              <c:strCache>
                <c:ptCount val="1"/>
                <c:pt idx="0">
                  <c:v>Bulb Size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Graphs!$H$55:$H$71</c:f>
              <c:numCache>
                <c:formatCode>General</c:formatCode>
                <c:ptCount val="17"/>
                <c:pt idx="0">
                  <c:v>0.4</c:v>
                </c:pt>
                <c:pt idx="1">
                  <c:v>18.2</c:v>
                </c:pt>
                <c:pt idx="2">
                  <c:v>12.2</c:v>
                </c:pt>
                <c:pt idx="4">
                  <c:v>2.2999999999999998</c:v>
                </c:pt>
                <c:pt idx="5">
                  <c:v>12</c:v>
                </c:pt>
                <c:pt idx="6">
                  <c:v>13.3</c:v>
                </c:pt>
                <c:pt idx="7">
                  <c:v>21.1</c:v>
                </c:pt>
                <c:pt idx="8">
                  <c:v>25</c:v>
                </c:pt>
                <c:pt idx="9">
                  <c:v>10.3</c:v>
                </c:pt>
                <c:pt idx="10">
                  <c:v>23.6</c:v>
                </c:pt>
                <c:pt idx="11">
                  <c:v>10.9</c:v>
                </c:pt>
                <c:pt idx="12">
                  <c:v>12.8</c:v>
                </c:pt>
                <c:pt idx="13">
                  <c:v>20</c:v>
                </c:pt>
                <c:pt idx="14">
                  <c:v>22.2</c:v>
                </c:pt>
                <c:pt idx="15">
                  <c:v>29.5</c:v>
                </c:pt>
                <c:pt idx="16">
                  <c:v>8.4</c:v>
                </c:pt>
              </c:numCache>
            </c:numRef>
          </c:xVal>
          <c:yVal>
            <c:numRef>
              <c:f>Graphs!$I$55:$I$71</c:f>
              <c:numCache>
                <c:formatCode>General</c:formatCode>
                <c:ptCount val="17"/>
                <c:pt idx="0">
                  <c:v>2.4</c:v>
                </c:pt>
                <c:pt idx="1">
                  <c:v>2</c:v>
                </c:pt>
                <c:pt idx="2">
                  <c:v>2.1</c:v>
                </c:pt>
                <c:pt idx="3">
                  <c:v>2.8</c:v>
                </c:pt>
                <c:pt idx="4">
                  <c:v>2.5</c:v>
                </c:pt>
                <c:pt idx="5">
                  <c:v>3</c:v>
                </c:pt>
                <c:pt idx="6">
                  <c:v>2.4</c:v>
                </c:pt>
                <c:pt idx="7">
                  <c:v>2.9</c:v>
                </c:pt>
                <c:pt idx="8">
                  <c:v>2.7</c:v>
                </c:pt>
                <c:pt idx="9">
                  <c:v>2.6</c:v>
                </c:pt>
                <c:pt idx="10">
                  <c:v>1.9</c:v>
                </c:pt>
                <c:pt idx="11">
                  <c:v>2.1</c:v>
                </c:pt>
                <c:pt idx="12">
                  <c:v>2.2999999999999998</c:v>
                </c:pt>
                <c:pt idx="13">
                  <c:v>2.8</c:v>
                </c:pt>
                <c:pt idx="14">
                  <c:v>2.9</c:v>
                </c:pt>
                <c:pt idx="15">
                  <c:v>2.8</c:v>
                </c:pt>
                <c:pt idx="16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555256"/>
        <c:axId val="224267808"/>
      </c:scatterChart>
      <c:valAx>
        <c:axId val="14855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  <a:r>
                  <a:rPr lang="en-US" baseline="0"/>
                  <a:t> no. thrips per plant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67808"/>
        <c:crosses val="autoZero"/>
        <c:crossBetween val="midCat"/>
      </c:valAx>
      <c:valAx>
        <c:axId val="22426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Onion</a:t>
                </a:r>
                <a:r>
                  <a:rPr lang="en-US" baseline="0"/>
                  <a:t> bulb diam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55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Bulb Size in August vs. Late Season In Situ</a:t>
            </a:r>
            <a:r>
              <a:rPr lang="en-US" baseline="0"/>
              <a:t> Thrips Counts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Graphs!$I$73</c:f>
              <c:strCache>
                <c:ptCount val="1"/>
                <c:pt idx="0">
                  <c:v>Bulb Size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Graphs!$H$74:$H$90</c:f>
              <c:numCache>
                <c:formatCode>General</c:formatCode>
                <c:ptCount val="17"/>
                <c:pt idx="0">
                  <c:v>4.0999999999999996</c:v>
                </c:pt>
                <c:pt idx="1">
                  <c:v>23.2</c:v>
                </c:pt>
                <c:pt idx="2">
                  <c:v>10.8</c:v>
                </c:pt>
                <c:pt idx="3">
                  <c:v>0.8</c:v>
                </c:pt>
                <c:pt idx="4">
                  <c:v>3.3</c:v>
                </c:pt>
                <c:pt idx="5">
                  <c:v>9.6999999999999993</c:v>
                </c:pt>
                <c:pt idx="6">
                  <c:v>2.9</c:v>
                </c:pt>
                <c:pt idx="7">
                  <c:v>0.1</c:v>
                </c:pt>
                <c:pt idx="8">
                  <c:v>0.4</c:v>
                </c:pt>
                <c:pt idx="9">
                  <c:v>18.899999999999999</c:v>
                </c:pt>
                <c:pt idx="10">
                  <c:v>21.4</c:v>
                </c:pt>
                <c:pt idx="11">
                  <c:v>5.0999999999999996</c:v>
                </c:pt>
                <c:pt idx="12">
                  <c:v>3.9</c:v>
                </c:pt>
                <c:pt idx="13">
                  <c:v>2.1</c:v>
                </c:pt>
                <c:pt idx="14">
                  <c:v>1.2</c:v>
                </c:pt>
                <c:pt idx="15">
                  <c:v>1.9</c:v>
                </c:pt>
                <c:pt idx="16">
                  <c:v>0.6</c:v>
                </c:pt>
              </c:numCache>
            </c:numRef>
          </c:xVal>
          <c:yVal>
            <c:numRef>
              <c:f>Graphs!$I$74:$I$90</c:f>
              <c:numCache>
                <c:formatCode>General</c:formatCode>
                <c:ptCount val="17"/>
                <c:pt idx="0">
                  <c:v>2.4</c:v>
                </c:pt>
                <c:pt idx="1">
                  <c:v>2</c:v>
                </c:pt>
                <c:pt idx="2">
                  <c:v>2.1</c:v>
                </c:pt>
                <c:pt idx="3">
                  <c:v>2.8</c:v>
                </c:pt>
                <c:pt idx="4">
                  <c:v>2.5</c:v>
                </c:pt>
                <c:pt idx="5">
                  <c:v>3</c:v>
                </c:pt>
                <c:pt idx="6">
                  <c:v>2.4</c:v>
                </c:pt>
                <c:pt idx="7">
                  <c:v>2.9</c:v>
                </c:pt>
                <c:pt idx="8">
                  <c:v>2.7</c:v>
                </c:pt>
                <c:pt idx="9">
                  <c:v>2.6</c:v>
                </c:pt>
                <c:pt idx="10">
                  <c:v>1.9</c:v>
                </c:pt>
                <c:pt idx="11">
                  <c:v>2.1</c:v>
                </c:pt>
                <c:pt idx="12">
                  <c:v>2.2999999999999998</c:v>
                </c:pt>
                <c:pt idx="13">
                  <c:v>2.8</c:v>
                </c:pt>
                <c:pt idx="14">
                  <c:v>2.9</c:v>
                </c:pt>
                <c:pt idx="15">
                  <c:v>2.8</c:v>
                </c:pt>
                <c:pt idx="16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268592"/>
        <c:axId val="224268984"/>
      </c:scatterChart>
      <c:valAx>
        <c:axId val="22426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  <a:r>
                  <a:rPr lang="en-US" baseline="0"/>
                  <a:t> no. thrips per plant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68984"/>
        <c:crosses val="autoZero"/>
        <c:crossBetween val="midCat"/>
      </c:valAx>
      <c:valAx>
        <c:axId val="22426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Onion</a:t>
                </a:r>
                <a:r>
                  <a:rPr lang="en-US" baseline="0"/>
                  <a:t> bulb diam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6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Bulb Size in August vs. Late Season Whole Plant Wash Thrips Counts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Graphs!$I$92</c:f>
              <c:strCache>
                <c:ptCount val="1"/>
                <c:pt idx="0">
                  <c:v>Bulb Size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Graphs!$H$93:$H$109</c:f>
              <c:numCache>
                <c:formatCode>General</c:formatCode>
                <c:ptCount val="17"/>
                <c:pt idx="0">
                  <c:v>20.9</c:v>
                </c:pt>
                <c:pt idx="1">
                  <c:v>53.7</c:v>
                </c:pt>
                <c:pt idx="2">
                  <c:v>11.8</c:v>
                </c:pt>
                <c:pt idx="3">
                  <c:v>2.2999999999999998</c:v>
                </c:pt>
                <c:pt idx="4">
                  <c:v>5.2</c:v>
                </c:pt>
                <c:pt idx="5">
                  <c:v>84.9</c:v>
                </c:pt>
                <c:pt idx="6">
                  <c:v>10.4</c:v>
                </c:pt>
                <c:pt idx="7">
                  <c:v>2.6</c:v>
                </c:pt>
                <c:pt idx="8">
                  <c:v>2.1</c:v>
                </c:pt>
                <c:pt idx="9">
                  <c:v>121.5</c:v>
                </c:pt>
                <c:pt idx="10">
                  <c:v>82</c:v>
                </c:pt>
                <c:pt idx="11">
                  <c:v>4.2</c:v>
                </c:pt>
                <c:pt idx="12">
                  <c:v>14.3</c:v>
                </c:pt>
                <c:pt idx="13">
                  <c:v>19.899999999999999</c:v>
                </c:pt>
                <c:pt idx="14">
                  <c:v>18.899999999999999</c:v>
                </c:pt>
                <c:pt idx="15">
                  <c:v>1.8</c:v>
                </c:pt>
                <c:pt idx="16">
                  <c:v>41.5</c:v>
                </c:pt>
              </c:numCache>
            </c:numRef>
          </c:xVal>
          <c:yVal>
            <c:numRef>
              <c:f>Graphs!$I$93:$I$109</c:f>
              <c:numCache>
                <c:formatCode>General</c:formatCode>
                <c:ptCount val="17"/>
                <c:pt idx="0">
                  <c:v>2.4</c:v>
                </c:pt>
                <c:pt idx="1">
                  <c:v>2</c:v>
                </c:pt>
                <c:pt idx="2">
                  <c:v>2.1</c:v>
                </c:pt>
                <c:pt idx="3">
                  <c:v>2.8</c:v>
                </c:pt>
                <c:pt idx="4">
                  <c:v>2.5</c:v>
                </c:pt>
                <c:pt idx="5">
                  <c:v>3</c:v>
                </c:pt>
                <c:pt idx="6">
                  <c:v>2.4</c:v>
                </c:pt>
                <c:pt idx="7">
                  <c:v>2.9</c:v>
                </c:pt>
                <c:pt idx="8">
                  <c:v>2.7</c:v>
                </c:pt>
                <c:pt idx="9">
                  <c:v>2.6</c:v>
                </c:pt>
                <c:pt idx="10">
                  <c:v>1.9</c:v>
                </c:pt>
                <c:pt idx="11">
                  <c:v>2.1</c:v>
                </c:pt>
                <c:pt idx="12">
                  <c:v>2.2999999999999998</c:v>
                </c:pt>
                <c:pt idx="13">
                  <c:v>2.8</c:v>
                </c:pt>
                <c:pt idx="14">
                  <c:v>2.9</c:v>
                </c:pt>
                <c:pt idx="15">
                  <c:v>2.8</c:v>
                </c:pt>
                <c:pt idx="16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269768"/>
        <c:axId val="224270160"/>
      </c:scatterChart>
      <c:valAx>
        <c:axId val="22426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  <a:r>
                  <a:rPr lang="en-US" baseline="0"/>
                  <a:t> no. thrips per plant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70160"/>
        <c:crosses val="autoZero"/>
        <c:crossBetween val="midCat"/>
      </c:valAx>
      <c:valAx>
        <c:axId val="22427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Onion</a:t>
                </a:r>
                <a:r>
                  <a:rPr lang="en-US" baseline="0"/>
                  <a:t> bulb diam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69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C6268-36FC-4DC3-9E57-3F64FEA7DDD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B4C4-0EF0-45DC-9364-4DA2E6AC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Thrips</a:t>
            </a:r>
            <a:r>
              <a:rPr lang="en-US" dirty="0" smtClean="0"/>
              <a:t> densities generally increased over the season.  </a:t>
            </a:r>
            <a:r>
              <a:rPr lang="en-US" dirty="0" err="1" smtClean="0"/>
              <a:t>Thrips</a:t>
            </a:r>
            <a:r>
              <a:rPr lang="en-US" baseline="0" dirty="0" smtClean="0"/>
              <a:t> counts in whole plant wash samples on the late season date were 2-3 times higher than the in situ counts on the same date (different plants in the same plot)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B4C4-0EF0-45DC-9364-4DA2E6AC8A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Flixweed</a:t>
            </a:r>
            <a:r>
              <a:rPr lang="en-US" dirty="0" smtClean="0"/>
              <a:t>, field bindweed, and common mallow are biennial or perennial weeds,</a:t>
            </a:r>
            <a:r>
              <a:rPr lang="en-US" baseline="0" dirty="0" smtClean="0"/>
              <a:t> supported </a:t>
            </a:r>
            <a:r>
              <a:rPr lang="en-US" baseline="0" dirty="0" err="1" smtClean="0"/>
              <a:t>thrips</a:t>
            </a:r>
            <a:r>
              <a:rPr lang="en-US" baseline="0" dirty="0" smtClean="0"/>
              <a:t> reproduction, and IYSV was found in plant tissue samples; thus they are all good candidates for green bridge plants.  Shepherd’s purse is a winter annual and supported </a:t>
            </a:r>
            <a:r>
              <a:rPr lang="en-US" baseline="0" dirty="0" err="1" smtClean="0"/>
              <a:t>thrips</a:t>
            </a:r>
            <a:r>
              <a:rPr lang="en-US" baseline="0" dirty="0" smtClean="0"/>
              <a:t> adults, eggs, and larvae.  SP could serve as a source of </a:t>
            </a:r>
            <a:r>
              <a:rPr lang="en-US" baseline="0" dirty="0" err="1" smtClean="0"/>
              <a:t>thrips</a:t>
            </a:r>
            <a:r>
              <a:rPr lang="en-US" baseline="0" dirty="0" smtClean="0"/>
              <a:t> for onion fields in the spring; however no SP samples tested positive for IYSV.  The suitability of foxtail barley, prickly lettuce, and dandelion as green bridge hosts appears to be 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B4C4-0EF0-45DC-9364-4DA2E6AC8A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02CA-659F-4BF0-9228-4F9ED305DE26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6B17-DB10-46CC-8F2B-2857A122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521772"/>
              </p:ext>
            </p:extLst>
          </p:nvPr>
        </p:nvGraphicFramePr>
        <p:xfrm>
          <a:off x="942722" y="570245"/>
          <a:ext cx="10455193" cy="6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2947" y="176463"/>
            <a:ext cx="1101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1. </a:t>
            </a:r>
            <a:r>
              <a:rPr lang="en-US" dirty="0" smtClean="0"/>
              <a:t>Range </a:t>
            </a:r>
            <a:r>
              <a:rPr lang="en-US" dirty="0" smtClean="0"/>
              <a:t>of onion </a:t>
            </a:r>
            <a:r>
              <a:rPr lang="en-US" dirty="0" err="1" smtClean="0"/>
              <a:t>thrips</a:t>
            </a:r>
            <a:r>
              <a:rPr lang="en-US" dirty="0" smtClean="0"/>
              <a:t> densities per plant across the 26 fields for 3 sample dates: </a:t>
            </a:r>
            <a:r>
              <a:rPr lang="en-US" i="1" dirty="0" smtClean="0"/>
              <a:t>in situ </a:t>
            </a:r>
            <a:r>
              <a:rPr lang="en-US" dirty="0" smtClean="0"/>
              <a:t>and whole plant wash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7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536336"/>
              </p:ext>
            </p:extLst>
          </p:nvPr>
        </p:nvGraphicFramePr>
        <p:xfrm>
          <a:off x="898358" y="798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679698"/>
              </p:ext>
            </p:extLst>
          </p:nvPr>
        </p:nvGraphicFramePr>
        <p:xfrm>
          <a:off x="6120063" y="8141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59158"/>
              </p:ext>
            </p:extLst>
          </p:nvPr>
        </p:nvGraphicFramePr>
        <p:xfrm>
          <a:off x="970548" y="36455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586450"/>
              </p:ext>
            </p:extLst>
          </p:nvPr>
        </p:nvGraphicFramePr>
        <p:xfrm>
          <a:off x="5983705" y="36134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506" y="184484"/>
            <a:ext cx="984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2. </a:t>
            </a:r>
            <a:r>
              <a:rPr lang="en-US" dirty="0" smtClean="0"/>
              <a:t>N</a:t>
            </a:r>
            <a:r>
              <a:rPr lang="en-US" dirty="0" smtClean="0"/>
              <a:t>o relationship </a:t>
            </a:r>
            <a:r>
              <a:rPr lang="en-US" dirty="0" smtClean="0"/>
              <a:t>between bulb size on the late sample date and onion </a:t>
            </a:r>
            <a:r>
              <a:rPr lang="en-US" dirty="0" err="1" smtClean="0"/>
              <a:t>thrips</a:t>
            </a:r>
            <a:r>
              <a:rPr lang="en-US" dirty="0" smtClean="0"/>
              <a:t> densities on plants</a:t>
            </a:r>
          </a:p>
          <a:p>
            <a:r>
              <a:rPr lang="en-US" dirty="0"/>
              <a:t>i</a:t>
            </a:r>
            <a:r>
              <a:rPr lang="en-US" dirty="0" smtClean="0"/>
              <a:t>n early, mid or late season (</a:t>
            </a:r>
            <a:r>
              <a:rPr lang="en-US" i="1" dirty="0" smtClean="0"/>
              <a:t>in situ </a:t>
            </a:r>
            <a:r>
              <a:rPr lang="en-US" dirty="0" smtClean="0"/>
              <a:t>or whole plant wash samples)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34097"/>
              </p:ext>
            </p:extLst>
          </p:nvPr>
        </p:nvGraphicFramePr>
        <p:xfrm>
          <a:off x="916795" y="1042736"/>
          <a:ext cx="10435391" cy="554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570"/>
                <a:gridCol w="1034716"/>
                <a:gridCol w="1275347"/>
                <a:gridCol w="1267326"/>
                <a:gridCol w="1211179"/>
                <a:gridCol w="1275348"/>
                <a:gridCol w="1868905"/>
              </a:tblGrid>
              <a:tr h="1188652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Weeds present (mature common mallow and prickly lettuce)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Field ID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Early-In Situ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Thrips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Count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Mid-In Situ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Thrips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Count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Late-In Situ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Thrips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Count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Late-Wash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Thrips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Count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% positive IYSV  onion sample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6400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20.9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</a:tr>
              <a:tr h="6159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33.3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15.2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6159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117.2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6159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11.7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115.2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241.0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6400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6.8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2.6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</a:tr>
              <a:tr h="6159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4.7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12.8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3.9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6159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22.2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18.9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735" y="200525"/>
            <a:ext cx="1040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1.</a:t>
            </a:r>
            <a:r>
              <a:rPr lang="en-US" dirty="0" smtClean="0"/>
              <a:t> Incidence of IYSV in August in seven onion fields in relation </a:t>
            </a:r>
            <a:r>
              <a:rPr lang="en-US" dirty="0" smtClean="0"/>
              <a:t>to presence of </a:t>
            </a:r>
            <a:r>
              <a:rPr lang="en-US" dirty="0" smtClean="0"/>
              <a:t>two weeds </a:t>
            </a:r>
            <a:r>
              <a:rPr lang="en-US" dirty="0" smtClean="0"/>
              <a:t>that are </a:t>
            </a:r>
            <a:r>
              <a:rPr lang="en-US" dirty="0" err="1" smtClean="0"/>
              <a:t>thrips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hosts on field </a:t>
            </a:r>
            <a:r>
              <a:rPr lang="en-US" dirty="0" smtClean="0"/>
              <a:t>edges, and early, mid, </a:t>
            </a:r>
            <a:r>
              <a:rPr lang="en-US" dirty="0" smtClean="0"/>
              <a:t>and </a:t>
            </a:r>
            <a:r>
              <a:rPr lang="en-US" dirty="0" smtClean="0"/>
              <a:t>late-season </a:t>
            </a:r>
            <a:r>
              <a:rPr lang="en-US" dirty="0" err="1" smtClean="0"/>
              <a:t>thrips</a:t>
            </a:r>
            <a:r>
              <a:rPr lang="en-US" dirty="0" smtClean="0"/>
              <a:t> counts (</a:t>
            </a:r>
            <a:r>
              <a:rPr lang="en-US" i="1" dirty="0" smtClean="0"/>
              <a:t>in situ </a:t>
            </a:r>
            <a:r>
              <a:rPr lang="en-US" dirty="0" smtClean="0"/>
              <a:t>and whole plant wash samples).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7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87" y="420772"/>
            <a:ext cx="7665537" cy="6322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090" y="2933156"/>
            <a:ext cx="8724132" cy="536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175" y="51440"/>
            <a:ext cx="1063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3. </a:t>
            </a:r>
            <a:r>
              <a:rPr lang="en-US" dirty="0" smtClean="0"/>
              <a:t>Densities of onion </a:t>
            </a:r>
            <a:r>
              <a:rPr lang="en-US" dirty="0" err="1" smtClean="0"/>
              <a:t>thrips</a:t>
            </a:r>
            <a:r>
              <a:rPr lang="en-US" dirty="0" smtClean="0"/>
              <a:t> on seven weed species in 2013 with the potential to serve as green bridge hosts.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3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469</Words>
  <Application>Microsoft Office PowerPoint</Application>
  <PresentationFormat>Widescreen</PresentationFormat>
  <Paragraphs>81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Commercial Field Survey: Onion Thrips Methods</dc:title>
  <dc:creator>Diane Alston</dc:creator>
  <cp:lastModifiedBy>Diane Alston</cp:lastModifiedBy>
  <cp:revision>11</cp:revision>
  <dcterms:created xsi:type="dcterms:W3CDTF">2013-11-21T22:48:37Z</dcterms:created>
  <dcterms:modified xsi:type="dcterms:W3CDTF">2013-12-04T22:30:04Z</dcterms:modified>
</cp:coreProperties>
</file>