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58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42E7-6396-46FC-ABD8-1C0E3E02F930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46FA-6A20-44A9-8D62-183AE7940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42E7-6396-46FC-ABD8-1C0E3E02F930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46FA-6A20-44A9-8D62-183AE7940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42E7-6396-46FC-ABD8-1C0E3E02F930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46FA-6A20-44A9-8D62-183AE7940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42E7-6396-46FC-ABD8-1C0E3E02F930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46FA-6A20-44A9-8D62-183AE7940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42E7-6396-46FC-ABD8-1C0E3E02F930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46FA-6A20-44A9-8D62-183AE7940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42E7-6396-46FC-ABD8-1C0E3E02F930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46FA-6A20-44A9-8D62-183AE7940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42E7-6396-46FC-ABD8-1C0E3E02F930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46FA-6A20-44A9-8D62-183AE7940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42E7-6396-46FC-ABD8-1C0E3E02F930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46FA-6A20-44A9-8D62-183AE7940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42E7-6396-46FC-ABD8-1C0E3E02F930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46FA-6A20-44A9-8D62-183AE7940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42E7-6396-46FC-ABD8-1C0E3E02F930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46FA-6A20-44A9-8D62-183AE7940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42E7-6396-46FC-ABD8-1C0E3E02F930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46FA-6A20-44A9-8D62-183AE7940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542E7-6396-46FC-ABD8-1C0E3E02F930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846FA-6A20-44A9-8D62-183AE7940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hyperlink" Target="http://www.holidayinn.com/hotels/us/en/reservation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533400"/>
            <a:ext cx="8382000" cy="6035040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3653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pperplate Gothic Bold" pitchFamily="34" charset="0"/>
              </a:rPr>
              <a:t>Lessons from a Local and Seasonal Foods </a:t>
            </a:r>
            <a:br>
              <a:rPr lang="en-US" dirty="0" smtClean="0">
                <a:latin typeface="Copperplate Gothic Bold" pitchFamily="34" charset="0"/>
              </a:rPr>
            </a:br>
            <a:r>
              <a:rPr lang="en-US" dirty="0" smtClean="0">
                <a:latin typeface="Copperplate Gothic Bold" pitchFamily="34" charset="0"/>
              </a:rPr>
              <a:t>Micro-Distribution System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352800"/>
            <a:ext cx="6858000" cy="1143000"/>
          </a:xfrm>
        </p:spPr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Based on the experience of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1027" name="Rectangle 3"/>
          <p:cNvSpPr>
            <a:spLocks noChangeArrowheads="1" noChangeShapeType="1"/>
          </p:cNvSpPr>
          <p:nvPr/>
        </p:nvSpPr>
        <p:spPr bwMode="auto">
          <a:xfrm>
            <a:off x="381000" y="5029200"/>
            <a:ext cx="8339866" cy="516096"/>
          </a:xfrm>
          <a:prstGeom prst="rect">
            <a:avLst/>
          </a:prstGeom>
          <a:solidFill>
            <a:srgbClr val="801F18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logo color on wh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7926" y="3932770"/>
            <a:ext cx="6207940" cy="21632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382000" cy="6035040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4"/>
          <p:cNvSpPr>
            <a:spLocks noChangeArrowheads="1" noChangeShapeType="1"/>
          </p:cNvSpPr>
          <p:nvPr/>
        </p:nvSpPr>
        <p:spPr bwMode="auto">
          <a:xfrm>
            <a:off x="381000" y="609600"/>
            <a:ext cx="8339866" cy="516096"/>
          </a:xfrm>
          <a:prstGeom prst="rect">
            <a:avLst/>
          </a:prstGeom>
          <a:solidFill>
            <a:srgbClr val="801F18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6002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95600" y="274638"/>
            <a:ext cx="3581400" cy="1173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Basic Conclusions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524000"/>
            <a:ext cx="7848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-Building relationships with </a:t>
            </a:r>
            <a:r>
              <a:rPr lang="en-US" sz="2800" dirty="0" smtClean="0"/>
              <a:t>individuals </a:t>
            </a:r>
            <a:r>
              <a:rPr kumimoji="0" lang="en-US" sz="28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within </a:t>
            </a:r>
            <a:r>
              <a:rPr lang="en-US" sz="2800" dirty="0" smtClean="0"/>
              <a:t>food service institutions and restaurants opens doors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-Mission-orientation </a:t>
            </a:r>
            <a:r>
              <a:rPr lang="en-US" sz="2800" dirty="0" smtClean="0"/>
              <a:t>and commitment to local economy validates our service</a:t>
            </a:r>
            <a:endParaRPr kumimoji="0" lang="en-US" sz="2800" i="0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/>
              <a:t>-Communication with potential buyers is essential to clear flow of ordering information</a:t>
            </a:r>
            <a:endParaRPr kumimoji="0" lang="en-US" sz="2800" i="0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-Inventory management and quality control require preparation and constant attention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/>
              <a:t>-Flexibility and openness to needs of potential buyers creates opportunities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/>
              <a:t>-Profitability is </a:t>
            </a:r>
            <a:r>
              <a:rPr lang="en-US" sz="2800" dirty="0" smtClean="0"/>
              <a:t>a </a:t>
            </a:r>
            <a:r>
              <a:rPr lang="en-US" sz="2800" smtClean="0"/>
              <a:t>realistic near-term expectation</a:t>
            </a:r>
            <a:endParaRPr lang="en-US" sz="28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i="0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381000"/>
            <a:ext cx="8382000" cy="6035040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>
            <a:spLocks noChangeArrowheads="1" noChangeShapeType="1"/>
          </p:cNvSpPr>
          <p:nvPr/>
        </p:nvSpPr>
        <p:spPr bwMode="auto">
          <a:xfrm>
            <a:off x="381000" y="609600"/>
            <a:ext cx="8339866" cy="516096"/>
          </a:xfrm>
          <a:prstGeom prst="rect">
            <a:avLst/>
          </a:prstGeom>
          <a:solidFill>
            <a:srgbClr val="801F18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95600" y="274638"/>
            <a:ext cx="3581400" cy="1173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Follow Up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7526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1752600"/>
            <a:ext cx="762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Please refer to Sustainable Agriculture, Research and Education web page for full report, more information, and additional documents including examples of 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Letter to potential wholesale buyers</a:t>
            </a:r>
          </a:p>
          <a:p>
            <a:pPr algn="ctr"/>
            <a:r>
              <a:rPr lang="en-US" dirty="0" smtClean="0"/>
              <a:t>Weekly produce availability bulletin</a:t>
            </a:r>
          </a:p>
          <a:p>
            <a:pPr algn="ctr"/>
            <a:r>
              <a:rPr lang="en-US" dirty="0" smtClean="0"/>
              <a:t>Invoice sample</a:t>
            </a:r>
          </a:p>
          <a:p>
            <a:pPr algn="ctr"/>
            <a:r>
              <a:rPr lang="en-US" dirty="0" smtClean="0"/>
              <a:t>Profitability analysis</a:t>
            </a:r>
          </a:p>
          <a:p>
            <a:pPr algn="ctr"/>
            <a:r>
              <a:rPr lang="en-US" dirty="0" smtClean="0"/>
              <a:t>Exit survey</a:t>
            </a:r>
          </a:p>
          <a:p>
            <a:endParaRPr lang="en-US" dirty="0" smtClean="0"/>
          </a:p>
          <a:p>
            <a:r>
              <a:rPr lang="en-US" dirty="0" smtClean="0"/>
              <a:t>Contact: Christopher </a:t>
            </a:r>
            <a:r>
              <a:rPr lang="en-US" dirty="0" err="1" smtClean="0"/>
              <a:t>Curro</a:t>
            </a:r>
            <a:r>
              <a:rPr lang="en-US" dirty="0" smtClean="0"/>
              <a:t>, Mohawk Harvest Cooperative Market</a:t>
            </a:r>
          </a:p>
          <a:p>
            <a:pPr algn="ctr"/>
            <a:r>
              <a:rPr lang="en-US" dirty="0" smtClean="0"/>
              <a:t>30 N. Main Street, Gloversville, NY, 12078, (518) 706-0681</a:t>
            </a:r>
          </a:p>
          <a:p>
            <a:r>
              <a:rPr lang="en-US" dirty="0" smtClean="0"/>
              <a:t>Contact: Crystal Stewart, Cornell Cooperative </a:t>
            </a:r>
            <a:r>
              <a:rPr lang="en-US" dirty="0" err="1" smtClean="0"/>
              <a:t>Extention</a:t>
            </a:r>
            <a:endParaRPr lang="en-US" dirty="0" smtClean="0"/>
          </a:p>
          <a:p>
            <a:pPr algn="ctr"/>
            <a:r>
              <a:rPr lang="en-US" dirty="0" smtClean="0"/>
              <a:t>141 </a:t>
            </a:r>
            <a:r>
              <a:rPr lang="en-US" dirty="0" err="1" smtClean="0"/>
              <a:t>Fon</a:t>
            </a:r>
            <a:r>
              <a:rPr lang="en-US" dirty="0" smtClean="0"/>
              <a:t> Clair Terrace, Johnstown, NY, 12095, (518) 775-0018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81000"/>
            <a:ext cx="8382000" cy="6035040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4" name="Rectangle 3"/>
          <p:cNvSpPr>
            <a:spLocks noChangeArrowheads="1" noChangeShapeType="1"/>
          </p:cNvSpPr>
          <p:nvPr/>
        </p:nvSpPr>
        <p:spPr bwMode="auto">
          <a:xfrm>
            <a:off x="381000" y="609600"/>
            <a:ext cx="8339866" cy="516096"/>
          </a:xfrm>
          <a:prstGeom prst="rect">
            <a:avLst/>
          </a:prstGeom>
          <a:solidFill>
            <a:srgbClr val="801F18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3581400" cy="11731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839200" cy="25146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Prior to this project, Mohawk Harvest had previously established a retail grocery store</a:t>
            </a:r>
          </a:p>
          <a:p>
            <a:pPr algn="ctr">
              <a:buNone/>
            </a:pPr>
            <a:r>
              <a:rPr lang="en-US" dirty="0"/>
              <a:t>w</a:t>
            </a:r>
            <a:r>
              <a:rPr lang="en-US" dirty="0" smtClean="0"/>
              <a:t>ith a reputation for selling local products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056" name="Picture 8" descr="https://scontent-a-lga.xx.fbcdn.net/hphotos-ash2/395258_10151079269638915_14172550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2766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382000" cy="6035040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4"/>
          <p:cNvSpPr>
            <a:spLocks noChangeArrowheads="1" noChangeShapeType="1"/>
          </p:cNvSpPr>
          <p:nvPr/>
        </p:nvSpPr>
        <p:spPr bwMode="auto">
          <a:xfrm>
            <a:off x="381000" y="609600"/>
            <a:ext cx="8339866" cy="516096"/>
          </a:xfrm>
          <a:prstGeom prst="rect">
            <a:avLst/>
          </a:prstGeom>
          <a:solidFill>
            <a:srgbClr val="801F18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95600" y="274638"/>
            <a:ext cx="3581400" cy="1173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 Continued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600201"/>
            <a:ext cx="8610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200" dirty="0" smtClean="0"/>
              <a:t>Mohawk Harvest had previously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created a network of local produce growers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https://scontent-a-lga.xx.fbcdn.net/hphotos-ash3/482579_10151321863668915_3077429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5397" y="2819400"/>
            <a:ext cx="2614403" cy="3480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382000" cy="6035040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4"/>
          <p:cNvSpPr>
            <a:spLocks noChangeArrowheads="1" noChangeShapeType="1"/>
          </p:cNvSpPr>
          <p:nvPr/>
        </p:nvSpPr>
        <p:spPr bwMode="auto">
          <a:xfrm>
            <a:off x="381000" y="609600"/>
            <a:ext cx="8339866" cy="516096"/>
          </a:xfrm>
          <a:prstGeom prst="rect">
            <a:avLst/>
          </a:prstGeom>
          <a:solidFill>
            <a:srgbClr val="801F18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95600" y="274638"/>
            <a:ext cx="3581400" cy="1173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 Continued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600200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200" dirty="0" smtClean="0"/>
              <a:t>Mohawk Harvest had previously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dirty="0" smtClean="0"/>
              <a:t>     run </a:t>
            </a:r>
            <a:r>
              <a:rPr lang="en-US" sz="3200" dirty="0"/>
              <a:t>regular pick-up routes for local produce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https://scontent-a-lga.xx.fbcdn.net/hphotos-ash2/541081_10151385755583915_192809356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408" y="3027149"/>
            <a:ext cx="4190592" cy="3145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382000" cy="6035040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4"/>
          <p:cNvSpPr>
            <a:spLocks noChangeArrowheads="1" noChangeShapeType="1"/>
          </p:cNvSpPr>
          <p:nvPr/>
        </p:nvSpPr>
        <p:spPr bwMode="auto">
          <a:xfrm>
            <a:off x="381000" y="609600"/>
            <a:ext cx="8339866" cy="516096"/>
          </a:xfrm>
          <a:prstGeom prst="rect">
            <a:avLst/>
          </a:prstGeom>
          <a:solidFill>
            <a:srgbClr val="801F18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74638"/>
            <a:ext cx="3581400" cy="1173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 Continued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2209800"/>
            <a:ext cx="37338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200" dirty="0" smtClean="0"/>
              <a:t>Mohawk Harvest had previously hosted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foods events with area chefs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 descr="https://scontent-a-lga.xx.fbcdn.net/hphotos-ash2/269114_10151080076943915_14024622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4215" y="533400"/>
            <a:ext cx="4368785" cy="5761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382000" cy="6035040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4"/>
          <p:cNvSpPr>
            <a:spLocks noChangeArrowheads="1" noChangeShapeType="1"/>
          </p:cNvSpPr>
          <p:nvPr/>
        </p:nvSpPr>
        <p:spPr bwMode="auto">
          <a:xfrm>
            <a:off x="381000" y="609600"/>
            <a:ext cx="8339866" cy="516096"/>
          </a:xfrm>
          <a:prstGeom prst="rect">
            <a:avLst/>
          </a:prstGeom>
          <a:solidFill>
            <a:srgbClr val="801F18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6002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this project Mohawk Harvest sought to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-Offer local foods to other businesses/institutions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-Fill a niche market desired </a:t>
            </a:r>
            <a:r>
              <a:rPr lang="en-US" sz="3200" dirty="0" smtClean="0"/>
              <a:t>by other </a:t>
            </a:r>
            <a:r>
              <a:rPr lang="en-US" sz="3200" dirty="0" smtClean="0"/>
              <a:t>businesses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-Increase purchases of local agriculture products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aseline="0" dirty="0" smtClean="0"/>
              <a:t>-Create</a:t>
            </a:r>
            <a:r>
              <a:rPr lang="en-US" sz="3200" dirty="0" smtClean="0"/>
              <a:t> a model for other adopters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95600" y="274638"/>
            <a:ext cx="3581400" cy="1173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382000" cy="6035040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4"/>
          <p:cNvSpPr>
            <a:spLocks noChangeArrowheads="1" noChangeShapeType="1"/>
          </p:cNvSpPr>
          <p:nvPr/>
        </p:nvSpPr>
        <p:spPr bwMode="auto">
          <a:xfrm>
            <a:off x="381000" y="609600"/>
            <a:ext cx="8339866" cy="516096"/>
          </a:xfrm>
          <a:prstGeom prst="rect">
            <a:avLst/>
          </a:prstGeom>
          <a:solidFill>
            <a:srgbClr val="801F18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6002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We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established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an interest in local foods existed in our region’s food service industry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through conversations and publicity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95600" y="274638"/>
            <a:ext cx="3581400" cy="1173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Steps</a:t>
            </a:r>
          </a:p>
        </p:txBody>
      </p:sp>
      <p:pic>
        <p:nvPicPr>
          <p:cNvPr id="19458" name="Picture 2" descr="http://www.lexingtoncenter.org/2%20color%20lexington%20logo%20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5276850"/>
            <a:ext cx="3419475" cy="819150"/>
          </a:xfrm>
          <a:prstGeom prst="rect">
            <a:avLst/>
          </a:prstGeom>
          <a:noFill/>
        </p:spPr>
      </p:pic>
      <p:pic>
        <p:nvPicPr>
          <p:cNvPr id="19462" name="Picture 6" descr="Wine and Roses - Broadalbin, 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352799"/>
            <a:ext cx="1752600" cy="1752601"/>
          </a:xfrm>
          <a:prstGeom prst="rect">
            <a:avLst/>
          </a:prstGeom>
          <a:noFill/>
        </p:spPr>
      </p:pic>
      <p:pic>
        <p:nvPicPr>
          <p:cNvPr id="19464" name="Picture 8" descr="Holiday Inn">
            <a:hlinkClick r:id="rId4" tooltip="Holiday In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3429000"/>
            <a:ext cx="2828923" cy="771526"/>
          </a:xfrm>
          <a:prstGeom prst="rect">
            <a:avLst/>
          </a:prstGeom>
          <a:noFill/>
        </p:spPr>
      </p:pic>
      <p:pic>
        <p:nvPicPr>
          <p:cNvPr id="13" name="Picture 2" descr="http://www.unionhallinnrestaurant.com/images2/homecolage2.jpg"/>
          <p:cNvPicPr>
            <a:picLocks noChangeAspect="1" noChangeArrowheads="1"/>
          </p:cNvPicPr>
          <p:nvPr/>
        </p:nvPicPr>
        <p:blipFill>
          <a:blip r:embed="rId6"/>
          <a:srcRect r="59467" b="4000"/>
          <a:stretch>
            <a:fillRect/>
          </a:stretch>
        </p:blipFill>
        <p:spPr bwMode="auto">
          <a:xfrm>
            <a:off x="1143000" y="4495800"/>
            <a:ext cx="2895600" cy="1828800"/>
          </a:xfrm>
          <a:prstGeom prst="rect">
            <a:avLst/>
          </a:prstGeom>
          <a:noFill/>
        </p:spPr>
      </p:pic>
      <p:pic>
        <p:nvPicPr>
          <p:cNvPr id="19467" name="Picture 11" descr="InnDrawing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3175000"/>
            <a:ext cx="1200150" cy="9318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" y="4089400"/>
            <a:ext cx="1917700" cy="330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381000"/>
            <a:ext cx="8382000" cy="6035040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9" name="Rectangle 8"/>
          <p:cNvSpPr>
            <a:spLocks noChangeArrowheads="1" noChangeShapeType="1"/>
          </p:cNvSpPr>
          <p:nvPr/>
        </p:nvSpPr>
        <p:spPr bwMode="auto">
          <a:xfrm>
            <a:off x="381000" y="609600"/>
            <a:ext cx="8339866" cy="516096"/>
          </a:xfrm>
          <a:prstGeom prst="rect">
            <a:avLst/>
          </a:prstGeom>
          <a:solidFill>
            <a:srgbClr val="801F18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6002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895600" y="274638"/>
            <a:ext cx="3581400" cy="1173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Methods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17526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33400" y="1524000"/>
            <a:ext cx="80010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-Engaged our growers to educate them on the needs of our wholesale buyers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/>
              <a:t>-Meet with the local produce auction managers to explain our wholesale service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aseline="0" dirty="0" smtClean="0"/>
              <a:t>-Updated potential</a:t>
            </a:r>
            <a:r>
              <a:rPr lang="en-US" sz="2800" dirty="0" smtClean="0"/>
              <a:t> buyers on product availability and price levels twice weekly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lang="en-US" sz="2800" dirty="0" smtClean="0"/>
              <a:t>P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urchased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delivered and local product to match needs of wholesale buyers, invoiced weekly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aseline="0" dirty="0" smtClean="0"/>
              <a:t>-We</a:t>
            </a:r>
            <a:r>
              <a:rPr lang="en-US" sz="2800" dirty="0" smtClean="0"/>
              <a:t> t</a:t>
            </a:r>
            <a:r>
              <a:rPr lang="en-US" sz="2800" baseline="0" dirty="0" smtClean="0"/>
              <a:t>racked purchases and sales, both retail and wholesale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-Surveyed wholesale buyers and potential buyers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382000" cy="6035040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4"/>
          <p:cNvSpPr>
            <a:spLocks noChangeArrowheads="1" noChangeShapeType="1"/>
          </p:cNvSpPr>
          <p:nvPr/>
        </p:nvSpPr>
        <p:spPr bwMode="auto">
          <a:xfrm>
            <a:off x="381000" y="609600"/>
            <a:ext cx="8339866" cy="516096"/>
          </a:xfrm>
          <a:prstGeom prst="rect">
            <a:avLst/>
          </a:prstGeom>
          <a:solidFill>
            <a:srgbClr val="801F18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6002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95600" y="274638"/>
            <a:ext cx="3581400" cy="1173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Results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7526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1600201"/>
            <a:ext cx="8001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-</a:t>
            </a:r>
            <a:r>
              <a:rPr lang="en-US" sz="2800" dirty="0" smtClean="0"/>
              <a:t>Successful wholesale orders from 11 food service providers, </a:t>
            </a:r>
            <a:r>
              <a:rPr lang="en-US" sz="2800" dirty="0" smtClean="0"/>
              <a:t>48% </a:t>
            </a:r>
            <a:r>
              <a:rPr lang="en-US" sz="2800" dirty="0" smtClean="0"/>
              <a:t>of those contacted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/>
              <a:t>-Found our retail operations were assisted through our wholesale service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/>
              <a:t>-Increased purchasing of local product by 27% over previous year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/>
              <a:t>-Small accounting profit accumulated despite           de-emphasis of price over product quality and wholesale order </a:t>
            </a:r>
            <a:r>
              <a:rPr lang="en-US" sz="2800" dirty="0" smtClean="0"/>
              <a:t>fulfillment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/>
              <a:t>-Cross-promotion benefitted us and our buyers</a:t>
            </a:r>
            <a:endParaRPr lang="en-US" sz="28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425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Lessons from a Local and Seasonal Foods  Micro-Distribution System</vt:lpstr>
      <vt:lpstr>Introduction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a Food Hub  For Local Food</dc:title>
  <dc:creator>Emachine</dc:creator>
  <cp:lastModifiedBy>Emachine</cp:lastModifiedBy>
  <cp:revision>82</cp:revision>
  <dcterms:created xsi:type="dcterms:W3CDTF">2013-12-08T21:46:17Z</dcterms:created>
  <dcterms:modified xsi:type="dcterms:W3CDTF">2013-12-09T15:32:56Z</dcterms:modified>
</cp:coreProperties>
</file>