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59" r:id="rId4"/>
    <p:sldId id="260" r:id="rId5"/>
    <p:sldId id="263" r:id="rId6"/>
    <p:sldId id="262" r:id="rId7"/>
    <p:sldId id="264" r:id="rId8"/>
    <p:sldId id="265" r:id="rId9"/>
    <p:sldId id="266" r:id="rId10"/>
    <p:sldId id="270" r:id="rId11"/>
    <p:sldId id="269" r:id="rId12"/>
    <p:sldId id="271"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14" autoAdjust="0"/>
  </p:normalViewPr>
  <p:slideViewPr>
    <p:cSldViewPr snapToGrid="0" snapToObjects="1">
      <p:cViewPr varScale="1">
        <p:scale>
          <a:sx n="91" d="100"/>
          <a:sy n="91" d="100"/>
        </p:scale>
        <p:origin x="-1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86BF2-69BF-1C4D-B063-007BED3A618A}" type="datetimeFigureOut">
              <a:rPr lang="en-US" smtClean="0"/>
              <a:t>8/30/13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A2B33-5863-A843-943C-5859F5214990}" type="slidenum">
              <a:rPr lang="en-US" smtClean="0"/>
              <a:t>‹#›</a:t>
            </a:fld>
            <a:endParaRPr lang="en-US"/>
          </a:p>
        </p:txBody>
      </p:sp>
    </p:spTree>
    <p:extLst>
      <p:ext uri="{BB962C8B-B14F-4D97-AF65-F5344CB8AC3E}">
        <p14:creationId xmlns:p14="http://schemas.microsoft.com/office/powerpoint/2010/main" val="319356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100-300 </a:t>
            </a:r>
            <a:endParaRPr lang="en-US" dirty="0"/>
          </a:p>
        </p:txBody>
      </p:sp>
      <p:sp>
        <p:nvSpPr>
          <p:cNvPr id="4" name="Slide Number Placeholder 3"/>
          <p:cNvSpPr>
            <a:spLocks noGrp="1"/>
          </p:cNvSpPr>
          <p:nvPr>
            <p:ph type="sldNum" sz="quarter" idx="10"/>
          </p:nvPr>
        </p:nvSpPr>
        <p:spPr/>
        <p:txBody>
          <a:bodyPr/>
          <a:lstStyle/>
          <a:p>
            <a:fld id="{4599B5DE-B2D1-F84D-8A61-0405929D52FF}" type="slidenum">
              <a:rPr lang="en-US" smtClean="0"/>
              <a:t>3</a:t>
            </a:fld>
            <a:endParaRPr lang="en-US"/>
          </a:p>
        </p:txBody>
      </p:sp>
    </p:spTree>
    <p:extLst>
      <p:ext uri="{BB962C8B-B14F-4D97-AF65-F5344CB8AC3E}">
        <p14:creationId xmlns:p14="http://schemas.microsoft.com/office/powerpoint/2010/main" val="123667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teabags per</a:t>
            </a:r>
            <a:r>
              <a:rPr lang="en-US" baseline="0" dirty="0" smtClean="0"/>
              <a:t> </a:t>
            </a:r>
            <a:r>
              <a:rPr lang="en-US" dirty="0" smtClean="0"/>
              <a:t>3.7 liters (gallon) of sugar syrup</a:t>
            </a:r>
            <a:endParaRPr lang="en-US" dirty="0"/>
          </a:p>
        </p:txBody>
      </p:sp>
      <p:sp>
        <p:nvSpPr>
          <p:cNvPr id="4" name="Slide Number Placeholder 3"/>
          <p:cNvSpPr>
            <a:spLocks noGrp="1"/>
          </p:cNvSpPr>
          <p:nvPr>
            <p:ph type="sldNum" sz="quarter" idx="10"/>
          </p:nvPr>
        </p:nvSpPr>
        <p:spPr/>
        <p:txBody>
          <a:bodyPr/>
          <a:lstStyle/>
          <a:p>
            <a:fld id="{468A2B33-5863-A843-943C-5859F5214990}" type="slidenum">
              <a:rPr lang="en-US" smtClean="0"/>
              <a:t>7</a:t>
            </a:fld>
            <a:endParaRPr lang="en-US"/>
          </a:p>
        </p:txBody>
      </p:sp>
    </p:spTree>
    <p:extLst>
      <p:ext uri="{BB962C8B-B14F-4D97-AF65-F5344CB8AC3E}">
        <p14:creationId xmlns:p14="http://schemas.microsoft.com/office/powerpoint/2010/main" val="58962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A2B33-5863-A843-943C-5859F5214990}" type="slidenum">
              <a:rPr lang="en-US" smtClean="0"/>
              <a:t>8</a:t>
            </a:fld>
            <a:endParaRPr lang="en-US"/>
          </a:p>
        </p:txBody>
      </p:sp>
    </p:spTree>
    <p:extLst>
      <p:ext uri="{BB962C8B-B14F-4D97-AF65-F5344CB8AC3E}">
        <p14:creationId xmlns:p14="http://schemas.microsoft.com/office/powerpoint/2010/main" val="75568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14"/>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3" y="1524013"/>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5"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05"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302E5-65F3-3C46-9559-C0C2E1ADF5C6}" type="datetimeFigureOut">
              <a:rPr lang="en-US" smtClean="0"/>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7983E-0E82-AA49-BDE8-9A083B673BB2}" type="slidenum">
              <a:rPr lang="en-US" smtClean="0"/>
              <a:t>‹#›</a:t>
            </a:fld>
            <a:endParaRPr lang="en-US"/>
          </a:p>
        </p:txBody>
      </p:sp>
      <p:sp>
        <p:nvSpPr>
          <p:cNvPr id="8" name="Picture Placeholder 2"/>
          <p:cNvSpPr>
            <a:spLocks noGrp="1"/>
          </p:cNvSpPr>
          <p:nvPr>
            <p:ph type="pic" idx="1"/>
          </p:nvPr>
        </p:nvSpPr>
        <p:spPr>
          <a:xfrm>
            <a:off x="5090617" y="359406"/>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5" y="3352809"/>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45" y="4771043"/>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58"/>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19"/>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302E5-65F3-3C46-9559-C0C2E1ADF5C6}" type="datetimeFigureOut">
              <a:rPr lang="en-US" smtClean="0"/>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7"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F2302E5-65F3-3C46-9559-C0C2E1ADF5C6}" type="datetimeFigureOut">
              <a:rPr lang="en-US" smtClean="0"/>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F2302E5-65F3-3C46-9559-C0C2E1ADF5C6}" type="datetimeFigureOut">
              <a:rPr lang="en-US" smtClean="0"/>
              <a:t>8/30/13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2302E5-65F3-3C46-9559-C0C2E1ADF5C6}" type="datetimeFigureOut">
              <a:rPr lang="en-US" smtClean="0"/>
              <a:t>8/30/13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302E5-65F3-3C46-9559-C0C2E1ADF5C6}" type="datetimeFigureOut">
              <a:rPr lang="en-US" smtClean="0"/>
              <a:t>8/30/13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302E5-65F3-3C46-9559-C0C2E1ADF5C6}" type="datetimeFigureOut">
              <a:rPr lang="en-US" smtClean="0"/>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7983E-0E82-AA49-BDE8-9A083B673B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7"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7"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82"/>
            <a:ext cx="2133600" cy="365125"/>
          </a:xfrm>
          <a:prstGeom prst="rect">
            <a:avLst/>
          </a:prstGeom>
        </p:spPr>
        <p:txBody>
          <a:bodyPr vert="horz" lIns="91440" tIns="45720" rIns="91440" bIns="45720" rtlCol="0" anchor="ctr"/>
          <a:lstStyle>
            <a:lvl1pPr algn="r">
              <a:defRPr sz="1200">
                <a:solidFill>
                  <a:schemeClr val="bg1"/>
                </a:solidFill>
              </a:defRPr>
            </a:lvl1pPr>
          </a:lstStyle>
          <a:p>
            <a:fld id="{4F2302E5-65F3-3C46-9559-C0C2E1ADF5C6}" type="datetimeFigureOut">
              <a:rPr lang="en-US" smtClean="0"/>
              <a:t>8/30/13</a:t>
            </a:fld>
            <a:endParaRPr lang="en-US"/>
          </a:p>
        </p:txBody>
      </p:sp>
      <p:sp>
        <p:nvSpPr>
          <p:cNvPr id="5" name="Footer Placeholder 4"/>
          <p:cNvSpPr>
            <a:spLocks noGrp="1"/>
          </p:cNvSpPr>
          <p:nvPr>
            <p:ph type="ftr" sz="quarter" idx="3"/>
          </p:nvPr>
        </p:nvSpPr>
        <p:spPr>
          <a:xfrm>
            <a:off x="264458" y="6275682"/>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82"/>
            <a:ext cx="990600" cy="365125"/>
          </a:xfrm>
          <a:prstGeom prst="rect">
            <a:avLst/>
          </a:prstGeom>
        </p:spPr>
        <p:txBody>
          <a:bodyPr vert="horz" lIns="91440" tIns="45720" rIns="91440" bIns="45720" rtlCol="0" anchor="ctr"/>
          <a:lstStyle>
            <a:lvl1pPr algn="r">
              <a:defRPr sz="3600">
                <a:solidFill>
                  <a:schemeClr val="bg1"/>
                </a:solidFill>
              </a:defRPr>
            </a:lvl1pPr>
          </a:lstStyle>
          <a:p>
            <a:fld id="{B4D7983E-0E82-AA49-BDE8-9A083B673B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3000"/>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chemeClr val="tx2">
                    <a:lumMod val="75000"/>
                    <a:lumOff val="25000"/>
                  </a:schemeClr>
                </a:solidFill>
              </a:rPr>
              <a:t>Alternative Honeybee Nutrition</a:t>
            </a:r>
            <a:endParaRPr lang="en-US" dirty="0">
              <a:solidFill>
                <a:schemeClr val="tx2">
                  <a:lumMod val="75000"/>
                  <a:lumOff val="25000"/>
                </a:schemeClr>
              </a:solidFill>
            </a:endParaRPr>
          </a:p>
        </p:txBody>
      </p:sp>
      <p:sp>
        <p:nvSpPr>
          <p:cNvPr id="3" name="Subtitle 2"/>
          <p:cNvSpPr>
            <a:spLocks noGrp="1"/>
          </p:cNvSpPr>
          <p:nvPr>
            <p:ph type="subTitle" idx="1"/>
          </p:nvPr>
        </p:nvSpPr>
        <p:spPr/>
        <p:txBody>
          <a:bodyPr>
            <a:normAutofit/>
          </a:bodyPr>
          <a:lstStyle/>
          <a:p>
            <a:r>
              <a:rPr lang="en-US" sz="4000" dirty="0" smtClean="0">
                <a:solidFill>
                  <a:schemeClr val="bg1">
                    <a:lumMod val="50000"/>
                  </a:schemeClr>
                </a:solidFill>
              </a:rPr>
              <a:t>Beyond Sugar Syrup</a:t>
            </a:r>
            <a:endParaRPr lang="en-US" sz="4000" dirty="0">
              <a:solidFill>
                <a:schemeClr val="bg1">
                  <a:lumMod val="50000"/>
                </a:schemeClr>
              </a:solidFill>
            </a:endParaRPr>
          </a:p>
        </p:txBody>
      </p:sp>
    </p:spTree>
    <p:extLst>
      <p:ext uri="{BB962C8B-B14F-4D97-AF65-F5344CB8AC3E}">
        <p14:creationId xmlns:p14="http://schemas.microsoft.com/office/powerpoint/2010/main" val="796640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Results</a:t>
            </a:r>
            <a:endParaRPr lang="en-US" dirty="0"/>
          </a:p>
        </p:txBody>
      </p:sp>
      <p:sp>
        <p:nvSpPr>
          <p:cNvPr id="7" name="Content Placeholder 6"/>
          <p:cNvSpPr>
            <a:spLocks noGrp="1"/>
          </p:cNvSpPr>
          <p:nvPr>
            <p:ph idx="1"/>
          </p:nvPr>
        </p:nvSpPr>
        <p:spPr>
          <a:xfrm>
            <a:off x="549277" y="1600201"/>
            <a:ext cx="8042276" cy="4931560"/>
          </a:xfrm>
        </p:spPr>
        <p:txBody>
          <a:bodyPr>
            <a:normAutofit lnSpcReduction="10000"/>
          </a:bodyPr>
          <a:lstStyle/>
          <a:p>
            <a:r>
              <a:rPr lang="en-US" dirty="0" smtClean="0"/>
              <a:t>There was a non-significant trend towards fewer mites in the colonies treated with linden.</a:t>
            </a:r>
          </a:p>
          <a:p>
            <a:pPr lvl="1"/>
            <a:r>
              <a:rPr lang="en-US" dirty="0" smtClean="0"/>
              <a:t>Control – 201.3 </a:t>
            </a:r>
            <a:r>
              <a:rPr lang="en-US" u="sng" dirty="0" smtClean="0"/>
              <a:t>+</a:t>
            </a:r>
            <a:r>
              <a:rPr lang="en-US" dirty="0" smtClean="0"/>
              <a:t> 280</a:t>
            </a:r>
            <a:endParaRPr lang="en-US" u="sng" dirty="0" smtClean="0"/>
          </a:p>
          <a:p>
            <a:pPr lvl="1"/>
            <a:r>
              <a:rPr lang="en-US" dirty="0" smtClean="0"/>
              <a:t>Sugar only – 157.7 </a:t>
            </a:r>
            <a:r>
              <a:rPr lang="en-US" u="sng" dirty="0" smtClean="0"/>
              <a:t>+</a:t>
            </a:r>
            <a:r>
              <a:rPr lang="en-US" dirty="0" smtClean="0"/>
              <a:t> 121.1</a:t>
            </a:r>
          </a:p>
          <a:p>
            <a:pPr lvl="1"/>
            <a:r>
              <a:rPr lang="en-US" dirty="0" smtClean="0"/>
              <a:t>Sugar plus linden – 99.8 </a:t>
            </a:r>
            <a:r>
              <a:rPr lang="en-US" u="sng" dirty="0" smtClean="0"/>
              <a:t>+</a:t>
            </a:r>
            <a:r>
              <a:rPr lang="en-US" dirty="0" smtClean="0"/>
              <a:t> 99.7</a:t>
            </a:r>
            <a:endParaRPr lang="en-US" dirty="0"/>
          </a:p>
          <a:p>
            <a:r>
              <a:rPr lang="en-US" dirty="0"/>
              <a:t>T</a:t>
            </a:r>
            <a:r>
              <a:rPr lang="en-US" dirty="0" smtClean="0"/>
              <a:t>here was an interaction between treatment and colony strength on the number of mites (p=0.047).</a:t>
            </a:r>
          </a:p>
          <a:p>
            <a:pPr lvl="1"/>
            <a:r>
              <a:rPr lang="en-US" dirty="0" smtClean="0"/>
              <a:t>Weak colonies (those with the smallest number of bees) had fewer mites (p=0.03)</a:t>
            </a:r>
          </a:p>
          <a:p>
            <a:pPr lvl="1"/>
            <a:r>
              <a:rPr lang="en-US" dirty="0" smtClean="0"/>
              <a:t>The effect of colony strength on mite numbers was not the same across treatment. More mites were observed in the weak control colonies than in the linden or sugar only treated weak colonies.</a:t>
            </a:r>
            <a:endParaRPr lang="en-US" dirty="0" smtClean="0"/>
          </a:p>
        </p:txBody>
      </p:sp>
    </p:spTree>
    <p:extLst>
      <p:ext uri="{BB962C8B-B14F-4D97-AF65-F5344CB8AC3E}">
        <p14:creationId xmlns:p14="http://schemas.microsoft.com/office/powerpoint/2010/main" val="157788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a:t>
            </a:r>
            <a:r>
              <a:rPr lang="en-US" sz="3200" dirty="0" smtClean="0"/>
              <a:t>mount </a:t>
            </a:r>
            <a:r>
              <a:rPr lang="en-US" sz="3200" dirty="0" smtClean="0"/>
              <a:t>of sucrose </a:t>
            </a:r>
            <a:r>
              <a:rPr lang="en-US" sz="3200" dirty="0" smtClean="0"/>
              <a:t>in </a:t>
            </a:r>
            <a:r>
              <a:rPr lang="en-US" sz="3200" dirty="0" smtClean="0"/>
              <a:t>honey is greater if bees are fed sugar syrup</a:t>
            </a:r>
            <a:endParaRPr lang="en-US" sz="3200" dirty="0"/>
          </a:p>
        </p:txBody>
      </p:sp>
      <p:pic>
        <p:nvPicPr>
          <p:cNvPr id="10" name="Content Placeholder 9" descr="Screen Shot 2013-08-28 at 5.54.55 PM.png"/>
          <p:cNvPicPr>
            <a:picLocks noGrp="1" noChangeAspect="1"/>
          </p:cNvPicPr>
          <p:nvPr>
            <p:ph sz="half" idx="1"/>
          </p:nvPr>
        </p:nvPicPr>
        <p:blipFill>
          <a:blip r:embed="rId2">
            <a:extLst>
              <a:ext uri="{28A0092B-C50C-407E-A947-70E740481C1C}">
                <a14:useLocalDpi xmlns:a14="http://schemas.microsoft.com/office/drawing/2010/main" val="0"/>
              </a:ext>
            </a:extLst>
          </a:blip>
          <a:srcRect t="6689" b="6689"/>
          <a:stretch>
            <a:fillRect/>
          </a:stretch>
        </p:blipFill>
        <p:spPr>
          <a:xfrm>
            <a:off x="1079565" y="1600200"/>
            <a:ext cx="6678613" cy="4343400"/>
          </a:xfrm>
        </p:spPr>
      </p:pic>
      <p:sp>
        <p:nvSpPr>
          <p:cNvPr id="11" name="TextBox 10"/>
          <p:cNvSpPr txBox="1"/>
          <p:nvPr/>
        </p:nvSpPr>
        <p:spPr>
          <a:xfrm>
            <a:off x="2930545" y="5980992"/>
            <a:ext cx="3765048" cy="369332"/>
          </a:xfrm>
          <a:prstGeom prst="rect">
            <a:avLst/>
          </a:prstGeom>
          <a:noFill/>
        </p:spPr>
        <p:txBody>
          <a:bodyPr wrap="none" rtlCol="0">
            <a:spAutoFit/>
          </a:bodyPr>
          <a:lstStyle/>
          <a:p>
            <a:r>
              <a:rPr lang="en-US" dirty="0" smtClean="0"/>
              <a:t>Treatments (fed sucrose or not)</a:t>
            </a:r>
            <a:endParaRPr lang="en-US" dirty="0"/>
          </a:p>
        </p:txBody>
      </p:sp>
      <p:sp>
        <p:nvSpPr>
          <p:cNvPr id="12" name="TextBox 11"/>
          <p:cNvSpPr txBox="1"/>
          <p:nvPr/>
        </p:nvSpPr>
        <p:spPr>
          <a:xfrm>
            <a:off x="5647136" y="5600567"/>
            <a:ext cx="964727" cy="338554"/>
          </a:xfrm>
          <a:prstGeom prst="rect">
            <a:avLst/>
          </a:prstGeom>
          <a:solidFill>
            <a:schemeClr val="bg1"/>
          </a:solidFill>
        </p:spPr>
        <p:txBody>
          <a:bodyPr wrap="none" rtlCol="0">
            <a:spAutoFit/>
          </a:bodyPr>
          <a:lstStyle/>
          <a:p>
            <a:r>
              <a:rPr lang="en-US" sz="1600" dirty="0" smtClean="0"/>
              <a:t>Sucrose</a:t>
            </a:r>
            <a:endParaRPr lang="en-US" sz="1600" dirty="0"/>
          </a:p>
        </p:txBody>
      </p:sp>
      <p:sp>
        <p:nvSpPr>
          <p:cNvPr id="13" name="TextBox 12"/>
          <p:cNvSpPr txBox="1"/>
          <p:nvPr/>
        </p:nvSpPr>
        <p:spPr>
          <a:xfrm>
            <a:off x="2559821" y="5603352"/>
            <a:ext cx="1302360" cy="338554"/>
          </a:xfrm>
          <a:prstGeom prst="rect">
            <a:avLst/>
          </a:prstGeom>
          <a:solidFill>
            <a:schemeClr val="bg1"/>
          </a:solidFill>
        </p:spPr>
        <p:txBody>
          <a:bodyPr wrap="none" rtlCol="0">
            <a:spAutoFit/>
          </a:bodyPr>
          <a:lstStyle/>
          <a:p>
            <a:r>
              <a:rPr lang="en-US" sz="1600" dirty="0" smtClean="0"/>
              <a:t>No Sucrose</a:t>
            </a:r>
            <a:endParaRPr lang="en-US" sz="1600" dirty="0"/>
          </a:p>
        </p:txBody>
      </p:sp>
      <p:cxnSp>
        <p:nvCxnSpPr>
          <p:cNvPr id="15" name="Straight Connector 14"/>
          <p:cNvCxnSpPr/>
          <p:nvPr/>
        </p:nvCxnSpPr>
        <p:spPr>
          <a:xfrm>
            <a:off x="1729440" y="5659180"/>
            <a:ext cx="5876024" cy="0"/>
          </a:xfrm>
          <a:prstGeom prst="line">
            <a:avLst/>
          </a:prstGeom>
          <a:ln w="19050" cmpd="sng">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30417" y="1716678"/>
            <a:ext cx="1274245" cy="646331"/>
          </a:xfrm>
          <a:prstGeom prst="rect">
            <a:avLst/>
          </a:prstGeom>
          <a:solidFill>
            <a:srgbClr val="FFFFFF"/>
          </a:solidFill>
        </p:spPr>
        <p:txBody>
          <a:bodyPr wrap="none" rtlCol="0">
            <a:spAutoFit/>
          </a:bodyPr>
          <a:lstStyle/>
          <a:p>
            <a:r>
              <a:rPr lang="en-US" dirty="0" smtClean="0"/>
              <a:t>F = 4.85</a:t>
            </a:r>
          </a:p>
          <a:p>
            <a:r>
              <a:rPr lang="en-US" dirty="0"/>
              <a:t>p</a:t>
            </a:r>
            <a:r>
              <a:rPr lang="en-US" dirty="0" smtClean="0"/>
              <a:t> = 0.059</a:t>
            </a:r>
            <a:endParaRPr lang="en-US" dirty="0"/>
          </a:p>
        </p:txBody>
      </p:sp>
      <p:sp>
        <p:nvSpPr>
          <p:cNvPr id="18" name="Rectangle 17"/>
          <p:cNvSpPr/>
          <p:nvPr/>
        </p:nvSpPr>
        <p:spPr>
          <a:xfrm>
            <a:off x="6597908" y="1716678"/>
            <a:ext cx="993601" cy="334965"/>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455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normAutofit lnSpcReduction="10000"/>
          </a:bodyPr>
          <a:lstStyle/>
          <a:p>
            <a:r>
              <a:rPr lang="en-US" dirty="0" smtClean="0"/>
              <a:t>While linden-infused sucrose syrup may have a positive impact on colony health and survivorship, a larger sample size would have been required to determine if the impact was statistically significant.</a:t>
            </a:r>
          </a:p>
          <a:p>
            <a:r>
              <a:rPr lang="en-US" dirty="0" smtClean="0"/>
              <a:t>The quantity of sugar syrup provided to colonies was substantially less than the amount used by some American beekeepers.</a:t>
            </a:r>
          </a:p>
          <a:p>
            <a:r>
              <a:rPr lang="en-US" dirty="0" smtClean="0"/>
              <a:t>Nearly all colonies dying overwinter contained sufficient quantities of honey that starvation was not the primary cause of death.</a:t>
            </a:r>
            <a:endParaRPr lang="en-US" dirty="0"/>
          </a:p>
        </p:txBody>
      </p:sp>
    </p:spTree>
    <p:extLst>
      <p:ext uri="{BB962C8B-B14F-4D97-AF65-F5344CB8AC3E}">
        <p14:creationId xmlns:p14="http://schemas.microsoft.com/office/powerpoint/2010/main" val="26057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ax-bee-Debbe-Krape-800px.jpg"/>
          <p:cNvPicPr>
            <a:picLocks noGrp="1" noChangeAspect="1"/>
          </p:cNvPicPr>
          <p:nvPr>
            <p:ph type="pic" idx="1"/>
          </p:nvPr>
        </p:nvPicPr>
        <p:blipFill>
          <a:blip r:embed="rId2">
            <a:extLst>
              <a:ext uri="{28A0092B-C50C-407E-A947-70E740481C1C}">
                <a14:useLocalDpi xmlns:a14="http://schemas.microsoft.com/office/drawing/2010/main" val="0"/>
              </a:ext>
            </a:extLst>
          </a:blip>
          <a:srcRect l="5583" r="5583"/>
          <a:stretch>
            <a:fillRect/>
          </a:stretch>
        </p:blipFill>
        <p:spPr>
          <a:xfrm rot="10800000">
            <a:off x="1085337" y="1130495"/>
            <a:ext cx="6773678" cy="5080258"/>
          </a:xfrm>
        </p:spPr>
      </p:pic>
      <p:sp>
        <p:nvSpPr>
          <p:cNvPr id="6" name="Text Placeholder 5"/>
          <p:cNvSpPr>
            <a:spLocks noGrp="1"/>
          </p:cNvSpPr>
          <p:nvPr>
            <p:ph type="body" sz="half" idx="2"/>
          </p:nvPr>
        </p:nvSpPr>
        <p:spPr>
          <a:xfrm>
            <a:off x="1566073" y="1229585"/>
            <a:ext cx="4079545" cy="3720152"/>
          </a:xfrm>
        </p:spPr>
        <p:txBody>
          <a:bodyPr/>
          <a:lstStyle/>
          <a:p>
            <a:pPr algn="ctr">
              <a:defRPr/>
            </a:pPr>
            <a:r>
              <a:rPr lang="en-US" sz="3600" dirty="0" smtClean="0"/>
              <a:t>THE END</a:t>
            </a:r>
            <a:endParaRPr lang="en-US" sz="3600" dirty="0"/>
          </a:p>
        </p:txBody>
      </p:sp>
    </p:spTree>
    <p:extLst>
      <p:ext uri="{BB962C8B-B14F-4D97-AF65-F5344CB8AC3E}">
        <p14:creationId xmlns:p14="http://schemas.microsoft.com/office/powerpoint/2010/main" val="16171507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65000"/>
          </a:blip>
          <a:stretch>
            <a:fillRect/>
          </a:stretch>
        </p:blipFill>
        <p:spPr>
          <a:xfrm>
            <a:off x="0" y="0"/>
            <a:ext cx="9144000" cy="6858000"/>
          </a:xfrm>
          <a:prstGeom prst="rect">
            <a:avLst/>
          </a:prstGeom>
        </p:spPr>
      </p:pic>
      <p:sp>
        <p:nvSpPr>
          <p:cNvPr id="2" name="Title 1"/>
          <p:cNvSpPr>
            <a:spLocks noGrp="1"/>
          </p:cNvSpPr>
          <p:nvPr>
            <p:ph type="title"/>
          </p:nvPr>
        </p:nvSpPr>
        <p:spPr>
          <a:xfrm>
            <a:off x="628650" y="365134"/>
            <a:ext cx="7886700" cy="3654411"/>
          </a:xfrm>
        </p:spPr>
        <p:txBody>
          <a:bodyPr>
            <a:noAutofit/>
          </a:bodyPr>
          <a:lstStyle/>
          <a:p>
            <a:r>
              <a:rPr lang="en-US" sz="2800" dirty="0" smtClean="0"/>
              <a:t>Primary Investigator: Petrusia </a:t>
            </a:r>
            <a:r>
              <a:rPr lang="en-US" sz="2800" dirty="0" err="1" smtClean="0"/>
              <a:t>Kotlar</a:t>
            </a:r>
            <a:r>
              <a:rPr lang="en-US" sz="2800" dirty="0" smtClean="0"/>
              <a:t> DC</a:t>
            </a:r>
            <a:br>
              <a:rPr lang="en-US" sz="2800" dirty="0" smtClean="0"/>
            </a:br>
            <a:r>
              <a:rPr lang="en-US" sz="2800" dirty="0" smtClean="0"/>
              <a:t>Linden Hill Farm and Apiary, Towaco NJ USA</a:t>
            </a:r>
            <a:br>
              <a:rPr lang="en-US" sz="2800" dirty="0" smtClean="0"/>
            </a:br>
            <a:r>
              <a:rPr lang="en-US" sz="2800" dirty="0"/>
              <a:t/>
            </a:r>
            <a:br>
              <a:rPr lang="en-US" sz="2800" dirty="0"/>
            </a:br>
            <a:r>
              <a:rPr lang="en-US" sz="2800" dirty="0" smtClean="0"/>
              <a:t>Technical Advisor:  Nancy Ostiguy PhD.</a:t>
            </a:r>
            <a:br>
              <a:rPr lang="en-US" sz="2800" dirty="0" smtClean="0"/>
            </a:br>
            <a:r>
              <a:rPr lang="en-US" sz="2800" dirty="0" smtClean="0"/>
              <a:t>Associate Professor of Entomology,</a:t>
            </a:r>
            <a:br>
              <a:rPr lang="en-US" sz="2800" dirty="0" smtClean="0"/>
            </a:br>
            <a:r>
              <a:rPr lang="en-US" sz="2800" dirty="0" smtClean="0"/>
              <a:t>Pennsylvania State University, University Park, PA</a:t>
            </a:r>
            <a:r>
              <a:rPr lang="en-US" sz="2800" dirty="0"/>
              <a:t> </a:t>
            </a:r>
            <a:r>
              <a:rPr lang="en-US" sz="2800" dirty="0" smtClean="0"/>
              <a:t>USA</a:t>
            </a:r>
            <a:endParaRPr lang="en-US" sz="2800" dirty="0"/>
          </a:p>
        </p:txBody>
      </p:sp>
      <p:sp>
        <p:nvSpPr>
          <p:cNvPr id="3" name="Content Placeholder 2"/>
          <p:cNvSpPr>
            <a:spLocks noGrp="1"/>
          </p:cNvSpPr>
          <p:nvPr>
            <p:ph idx="1"/>
          </p:nvPr>
        </p:nvSpPr>
        <p:spPr>
          <a:xfrm>
            <a:off x="1917120" y="5868596"/>
            <a:ext cx="5244952" cy="840061"/>
          </a:xfrm>
        </p:spPr>
        <p:txBody>
          <a:bodyPr>
            <a:normAutofit fontScale="85000" lnSpcReduction="20000"/>
          </a:bodyPr>
          <a:lstStyle/>
          <a:p>
            <a:pPr marL="0" indent="0">
              <a:buNone/>
              <a:tabLst>
                <a:tab pos="1479550" algn="l"/>
              </a:tabLst>
            </a:pPr>
            <a:r>
              <a:rPr lang="en-US" dirty="0" smtClean="0">
                <a:solidFill>
                  <a:schemeClr val="tx1">
                    <a:lumMod val="75000"/>
                    <a:lumOff val="25000"/>
                  </a:schemeClr>
                </a:solidFill>
              </a:rPr>
              <a:t>Funded by:	Northeast Sustainable 	Agriculture, Research and 	Education Program, USDA</a:t>
            </a:r>
          </a:p>
        </p:txBody>
      </p:sp>
    </p:spTree>
    <p:extLst>
      <p:ext uri="{BB962C8B-B14F-4D97-AF65-F5344CB8AC3E}">
        <p14:creationId xmlns:p14="http://schemas.microsoft.com/office/powerpoint/2010/main" val="29734682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164" y="1405449"/>
            <a:ext cx="7768988" cy="4832092"/>
          </a:xfrm>
          <a:prstGeom prst="rect">
            <a:avLst/>
          </a:prstGeom>
        </p:spPr>
        <p:txBody>
          <a:bodyPr wrap="square">
            <a:spAutoFit/>
          </a:bodyPr>
          <a:lstStyle/>
          <a:p>
            <a:pPr marL="457200" indent="-457200">
              <a:buFont typeface="Arial"/>
              <a:buChar char="•"/>
            </a:pPr>
            <a:r>
              <a:rPr lang="en-US" sz="2800" b="0" i="0" dirty="0" smtClean="0">
                <a:solidFill>
                  <a:srgbClr val="000000"/>
                </a:solidFill>
                <a:effectLst/>
                <a:latin typeface="Tahoma" panose="020B0604030504040204" pitchFamily="34" charset="0"/>
              </a:rPr>
              <a:t>Lack of adequate natural forage</a:t>
            </a:r>
          </a:p>
          <a:p>
            <a:pPr marL="914400" lvl="1" indent="-457200">
              <a:buFont typeface="Arial"/>
              <a:buChar char="•"/>
            </a:pPr>
            <a:r>
              <a:rPr lang="en-US" sz="2400" dirty="0" smtClean="0">
                <a:solidFill>
                  <a:srgbClr val="000000"/>
                </a:solidFill>
                <a:latin typeface="Tahoma" panose="020B0604030504040204" pitchFamily="34" charset="0"/>
              </a:rPr>
              <a:t>Monoculture farming</a:t>
            </a:r>
          </a:p>
          <a:p>
            <a:pPr marL="914400" lvl="1" indent="-457200">
              <a:buFont typeface="Arial"/>
              <a:buChar char="•"/>
            </a:pPr>
            <a:r>
              <a:rPr lang="en-US" sz="2400" b="0" i="0" dirty="0" smtClean="0">
                <a:solidFill>
                  <a:srgbClr val="000000"/>
                </a:solidFill>
                <a:effectLst/>
                <a:latin typeface="Tahoma" panose="020B0604030504040204" pitchFamily="34" charset="0"/>
              </a:rPr>
              <a:t>Weather</a:t>
            </a:r>
          </a:p>
          <a:p>
            <a:pPr marL="457200" indent="-457200">
              <a:buFont typeface="Arial"/>
              <a:buChar char="•"/>
            </a:pPr>
            <a:r>
              <a:rPr lang="en-US" sz="2800" dirty="0">
                <a:solidFill>
                  <a:srgbClr val="000000"/>
                </a:solidFill>
                <a:latin typeface="Tahoma" panose="020B0604030504040204" pitchFamily="34" charset="0"/>
              </a:rPr>
              <a:t>F</a:t>
            </a:r>
            <a:r>
              <a:rPr lang="en-US" sz="2800" b="0" i="0" dirty="0" smtClean="0">
                <a:solidFill>
                  <a:srgbClr val="000000"/>
                </a:solidFill>
                <a:effectLst/>
                <a:latin typeface="Tahoma" panose="020B0604030504040204" pitchFamily="34" charset="0"/>
              </a:rPr>
              <a:t>eeding honeybees syrup &amp; artificial pollen – economic but…</a:t>
            </a:r>
          </a:p>
          <a:p>
            <a:pPr marL="914400" lvl="1" indent="-457200">
              <a:buFont typeface="Arial"/>
              <a:buChar char="•"/>
            </a:pPr>
            <a:r>
              <a:rPr lang="en-US" sz="2400" b="0" i="0" dirty="0" smtClean="0">
                <a:solidFill>
                  <a:srgbClr val="000000"/>
                </a:solidFill>
                <a:effectLst/>
                <a:latin typeface="Tahoma" panose="020B0604030504040204" pitchFamily="34" charset="0"/>
              </a:rPr>
              <a:t>refined sugar cane</a:t>
            </a:r>
          </a:p>
          <a:p>
            <a:pPr marL="914400" lvl="1" indent="-457200">
              <a:buFont typeface="Arial"/>
              <a:buChar char="•"/>
            </a:pPr>
            <a:r>
              <a:rPr lang="en-US" sz="2400" b="0" i="0" dirty="0" smtClean="0">
                <a:solidFill>
                  <a:srgbClr val="000000"/>
                </a:solidFill>
                <a:effectLst/>
                <a:latin typeface="Tahoma" panose="020B0604030504040204" pitchFamily="34" charset="0"/>
              </a:rPr>
              <a:t>beet sugar</a:t>
            </a:r>
          </a:p>
          <a:p>
            <a:pPr marL="914400" lvl="1" indent="-457200">
              <a:buFont typeface="Arial"/>
              <a:buChar char="•"/>
            </a:pPr>
            <a:r>
              <a:rPr lang="en-US" sz="2400" dirty="0" smtClean="0">
                <a:solidFill>
                  <a:srgbClr val="000000"/>
                </a:solidFill>
                <a:latin typeface="Tahoma" panose="020B0604030504040204" pitchFamily="34" charset="0"/>
              </a:rPr>
              <a:t>HFCS (high fructose corn syrup)</a:t>
            </a:r>
            <a:r>
              <a:rPr lang="en-US" sz="2400" b="0" i="0" dirty="0" smtClean="0">
                <a:solidFill>
                  <a:srgbClr val="000000"/>
                </a:solidFill>
                <a:effectLst/>
                <a:latin typeface="Tahoma" panose="020B0604030504040204" pitchFamily="34" charset="0"/>
              </a:rPr>
              <a:t> </a:t>
            </a:r>
            <a:endParaRPr lang="en-US" sz="2800" dirty="0">
              <a:solidFill>
                <a:srgbClr val="000000"/>
              </a:solidFill>
              <a:latin typeface="Tahoma" panose="020B0604030504040204" pitchFamily="34" charset="0"/>
            </a:endParaRPr>
          </a:p>
          <a:p>
            <a:pPr marL="457200" indent="-457200">
              <a:buFont typeface="Arial"/>
              <a:buChar char="•"/>
            </a:pPr>
            <a:r>
              <a:rPr lang="en-US" sz="2800" dirty="0">
                <a:solidFill>
                  <a:srgbClr val="000000"/>
                </a:solidFill>
                <a:latin typeface="Tahoma" panose="020B0604030504040204" pitchFamily="34" charset="0"/>
              </a:rPr>
              <a:t>F</a:t>
            </a:r>
            <a:r>
              <a:rPr lang="en-US" sz="2800" b="0" i="0" dirty="0" smtClean="0">
                <a:solidFill>
                  <a:srgbClr val="000000"/>
                </a:solidFill>
                <a:effectLst/>
                <a:latin typeface="Tahoma" panose="020B0604030504040204" pitchFamily="34" charset="0"/>
              </a:rPr>
              <a:t>eeding of artificial syrup, candy and </a:t>
            </a:r>
            <a:r>
              <a:rPr lang="en-US" sz="2800" dirty="0" smtClean="0">
                <a:solidFill>
                  <a:srgbClr val="000000"/>
                </a:solidFill>
                <a:latin typeface="Tahoma" panose="020B0604030504040204" pitchFamily="34" charset="0"/>
              </a:rPr>
              <a:t>pollen </a:t>
            </a:r>
            <a:r>
              <a:rPr lang="en-US" sz="2800" b="0" i="0" dirty="0" smtClean="0">
                <a:solidFill>
                  <a:srgbClr val="000000"/>
                </a:solidFill>
                <a:effectLst/>
                <a:latin typeface="Tahoma" panose="020B0604030504040204" pitchFamily="34" charset="0"/>
              </a:rPr>
              <a:t>widely taught to novice beekeepers (U.S.A.)</a:t>
            </a:r>
            <a:endParaRPr lang="en-US" sz="2800" dirty="0">
              <a:solidFill>
                <a:srgbClr val="000000"/>
              </a:solidFill>
              <a:latin typeface="Tahoma" panose="020B0604030504040204" pitchFamily="34" charset="0"/>
            </a:endParaRPr>
          </a:p>
          <a:p>
            <a:pPr marL="914400" lvl="1" indent="-457200">
              <a:buFont typeface="Arial"/>
              <a:buChar char="•"/>
            </a:pPr>
            <a:r>
              <a:rPr lang="en-US" sz="2400" b="0" i="0" dirty="0" smtClean="0">
                <a:solidFill>
                  <a:srgbClr val="000000"/>
                </a:solidFill>
                <a:effectLst/>
                <a:latin typeface="Tahoma" panose="020B0604030504040204" pitchFamily="34" charset="0"/>
              </a:rPr>
              <a:t>Widely practiced by experienced beekeepers too</a:t>
            </a:r>
          </a:p>
          <a:p>
            <a:pPr marL="914400" lvl="1" indent="-457200">
              <a:buFont typeface="Arial"/>
              <a:buChar char="•"/>
            </a:pPr>
            <a:r>
              <a:rPr lang="en-US" sz="2400" dirty="0" smtClean="0">
                <a:solidFill>
                  <a:srgbClr val="000000"/>
                </a:solidFill>
                <a:latin typeface="Tahoma" panose="020B0604030504040204" pitchFamily="34" charset="0"/>
              </a:rPr>
              <a:t>Recommendations can be 45-136 kg/colony</a:t>
            </a:r>
            <a:endParaRPr lang="en-US" dirty="0"/>
          </a:p>
        </p:txBody>
      </p:sp>
      <p:sp>
        <p:nvSpPr>
          <p:cNvPr id="3" name="Title 2"/>
          <p:cNvSpPr>
            <a:spLocks noGrp="1"/>
          </p:cNvSpPr>
          <p:nvPr>
            <p:ph type="title"/>
          </p:nvPr>
        </p:nvSpPr>
        <p:spPr>
          <a:xfrm>
            <a:off x="549277" y="107576"/>
            <a:ext cx="8042276" cy="985524"/>
          </a:xfrm>
        </p:spPr>
        <p:txBody>
          <a:bodyPr/>
          <a:lstStyle/>
          <a:p>
            <a:r>
              <a:rPr lang="en-US" sz="4000" dirty="0" smtClean="0"/>
              <a:t>Honey </a:t>
            </a:r>
            <a:r>
              <a:rPr lang="en-US" sz="4000" dirty="0"/>
              <a:t>B</a:t>
            </a:r>
            <a:r>
              <a:rPr lang="en-US" sz="4000" dirty="0" smtClean="0"/>
              <a:t>ee Nutrition</a:t>
            </a:r>
            <a:endParaRPr lang="en-US" sz="4000" dirty="0"/>
          </a:p>
        </p:txBody>
      </p:sp>
    </p:spTree>
    <p:extLst>
      <p:ext uri="{BB962C8B-B14F-4D97-AF65-F5344CB8AC3E}">
        <p14:creationId xmlns:p14="http://schemas.microsoft.com/office/powerpoint/2010/main" val="31691703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52" y="413351"/>
            <a:ext cx="4747712" cy="985176"/>
          </a:xfrm>
        </p:spPr>
        <p:txBody>
          <a:bodyPr/>
          <a:lstStyle/>
          <a:p>
            <a:r>
              <a:rPr lang="en-US" dirty="0" smtClean="0"/>
              <a:t>METHODS</a:t>
            </a:r>
            <a:endParaRPr lang="en-US" dirty="0"/>
          </a:p>
        </p:txBody>
      </p:sp>
      <p:sp>
        <p:nvSpPr>
          <p:cNvPr id="3" name="Content Placeholder 2"/>
          <p:cNvSpPr>
            <a:spLocks noGrp="1"/>
          </p:cNvSpPr>
          <p:nvPr>
            <p:ph idx="1"/>
          </p:nvPr>
        </p:nvSpPr>
        <p:spPr>
          <a:xfrm>
            <a:off x="628475" y="1521286"/>
            <a:ext cx="7978527" cy="4655677"/>
          </a:xfrm>
        </p:spPr>
        <p:txBody>
          <a:bodyPr>
            <a:normAutofit fontScale="85000" lnSpcReduction="20000"/>
          </a:bodyPr>
          <a:lstStyle/>
          <a:p>
            <a:r>
              <a:rPr lang="en-US" dirty="0" smtClean="0"/>
              <a:t>Twelve honeybee colonies starting with 1.3 kg (3 </a:t>
            </a:r>
            <a:r>
              <a:rPr lang="en-US" dirty="0" err="1" smtClean="0"/>
              <a:t>lbs</a:t>
            </a:r>
            <a:r>
              <a:rPr lang="en-US" dirty="0" smtClean="0"/>
              <a:t>) of bees</a:t>
            </a:r>
          </a:p>
          <a:p>
            <a:r>
              <a:rPr lang="en-US" dirty="0" smtClean="0"/>
              <a:t>Upon installation of packages, 50 bees per colony analyzed to determine varroa mite, tracheal mite, and Nosema levels</a:t>
            </a:r>
            <a:endParaRPr lang="en-US" dirty="0"/>
          </a:p>
          <a:p>
            <a:r>
              <a:rPr lang="en-US" dirty="0" smtClean="0"/>
              <a:t>Random assignment of treatments</a:t>
            </a:r>
          </a:p>
          <a:p>
            <a:pPr lvl="1"/>
            <a:r>
              <a:rPr lang="en-US" dirty="0" smtClean="0"/>
              <a:t>Treatment groups: No supplemental carbohydrates, sugar syrup, sugar syrup w/ Linden</a:t>
            </a:r>
          </a:p>
          <a:p>
            <a:pPr lvl="1"/>
            <a:r>
              <a:rPr lang="en-US" dirty="0" smtClean="0"/>
              <a:t>Syrup applied: April, May (3), June, July, August, October (2)</a:t>
            </a:r>
          </a:p>
          <a:p>
            <a:r>
              <a:rPr lang="en-US" dirty="0" smtClean="0"/>
              <a:t>Varroa and general health parameters monitored from </a:t>
            </a:r>
            <a:r>
              <a:rPr lang="en-US" dirty="0"/>
              <a:t>April 2012 until February 2013 </a:t>
            </a:r>
            <a:r>
              <a:rPr lang="en-US" dirty="0" smtClean="0"/>
              <a:t>(sole remaining colony continues to be monitored) </a:t>
            </a:r>
          </a:p>
          <a:p>
            <a:r>
              <a:rPr lang="en-US" dirty="0" smtClean="0"/>
              <a:t>Upon death, Nosema &amp; tracheal mites were determined from a sample of 50 bees</a:t>
            </a:r>
            <a:endParaRPr lang="en-US" b="1" dirty="0"/>
          </a:p>
          <a:p>
            <a:r>
              <a:rPr lang="en-US" dirty="0" smtClean="0"/>
              <a:t>Comparison of a </a:t>
            </a:r>
            <a:r>
              <a:rPr lang="en-US" dirty="0"/>
              <a:t>s</a:t>
            </a:r>
            <a:r>
              <a:rPr lang="en-US" dirty="0" smtClean="0"/>
              <a:t>ample of honey (</a:t>
            </a:r>
            <a:r>
              <a:rPr lang="en-US" dirty="0"/>
              <a:t>J</a:t>
            </a:r>
            <a:r>
              <a:rPr lang="en-US" dirty="0" smtClean="0"/>
              <a:t>uly) from each colony</a:t>
            </a:r>
          </a:p>
        </p:txBody>
      </p:sp>
    </p:spTree>
    <p:extLst>
      <p:ext uri="{BB962C8B-B14F-4D97-AF65-F5344CB8AC3E}">
        <p14:creationId xmlns:p14="http://schemas.microsoft.com/office/powerpoint/2010/main" val="3322419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15422"/>
            <a:ext cx="4079545" cy="1162050"/>
          </a:xfrm>
        </p:spPr>
        <p:txBody>
          <a:bodyPr/>
          <a:lstStyle/>
          <a:p>
            <a:r>
              <a:rPr lang="en-US" dirty="0" smtClean="0"/>
              <a:t>Initial Hive Parameters</a:t>
            </a:r>
            <a:endParaRPr lang="en-US" dirty="0"/>
          </a:p>
        </p:txBody>
      </p:sp>
      <p:sp>
        <p:nvSpPr>
          <p:cNvPr id="4" name="Text Placeholder 3"/>
          <p:cNvSpPr>
            <a:spLocks noGrp="1"/>
          </p:cNvSpPr>
          <p:nvPr>
            <p:ph type="body" sz="half" idx="2"/>
          </p:nvPr>
        </p:nvSpPr>
        <p:spPr>
          <a:xfrm>
            <a:off x="533405" y="1787855"/>
            <a:ext cx="4079545" cy="4261587"/>
          </a:xfrm>
        </p:spPr>
        <p:txBody>
          <a:bodyPr>
            <a:normAutofit lnSpcReduction="10000"/>
          </a:bodyPr>
          <a:lstStyle/>
          <a:p>
            <a:pPr marL="342900" indent="-342900" algn="l">
              <a:buFont typeface="Arial"/>
              <a:buChar char="•"/>
            </a:pPr>
            <a:r>
              <a:rPr lang="en-US" sz="2800" dirty="0" smtClean="0"/>
              <a:t>Brood: </a:t>
            </a:r>
            <a:r>
              <a:rPr lang="en-US" sz="2800" dirty="0" smtClean="0"/>
              <a:t>10 </a:t>
            </a:r>
            <a:r>
              <a:rPr lang="en-US" sz="2800" dirty="0" smtClean="0"/>
              <a:t>frame deep</a:t>
            </a:r>
          </a:p>
          <a:p>
            <a:pPr marL="800100" lvl="1" indent="-342900">
              <a:buFont typeface="Arial"/>
              <a:buChar char="•"/>
            </a:pPr>
            <a:r>
              <a:rPr lang="en-US" sz="2200" dirty="0" smtClean="0"/>
              <a:t>1 </a:t>
            </a:r>
            <a:r>
              <a:rPr lang="en-US" sz="2200" dirty="0" smtClean="0"/>
              <a:t>frame of drawn comb</a:t>
            </a:r>
          </a:p>
          <a:p>
            <a:pPr marL="342900" indent="-342900" algn="l">
              <a:buFont typeface="Arial"/>
              <a:buChar char="•"/>
            </a:pPr>
            <a:r>
              <a:rPr lang="en-US" sz="2800" dirty="0" smtClean="0"/>
              <a:t>Super: 10 frame medium</a:t>
            </a:r>
          </a:p>
          <a:p>
            <a:pPr marL="342900" indent="-342900" algn="l">
              <a:buFont typeface="Arial"/>
              <a:buChar char="•"/>
            </a:pPr>
            <a:r>
              <a:rPr lang="en-US" sz="2800" dirty="0" smtClean="0"/>
              <a:t>Foundation: beeswax coated plastic</a:t>
            </a:r>
          </a:p>
          <a:p>
            <a:pPr marL="342900" indent="-342900" algn="l">
              <a:buFont typeface="Arial"/>
              <a:buChar char="•"/>
            </a:pPr>
            <a:r>
              <a:rPr lang="en-US" sz="2800" dirty="0" smtClean="0"/>
              <a:t>Screened bottoms</a:t>
            </a:r>
          </a:p>
          <a:p>
            <a:pPr marL="800100" lvl="1" indent="-342900">
              <a:buFont typeface="Arial"/>
              <a:buChar char="•"/>
            </a:pPr>
            <a:r>
              <a:rPr lang="en-US" sz="2200" dirty="0" smtClean="0"/>
              <a:t>Mite board tray</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619" r="15619"/>
          <a:stretch>
            <a:fillRect/>
          </a:stretch>
        </p:blipFill>
        <p:spPr/>
      </p:pic>
    </p:spTree>
    <p:extLst>
      <p:ext uri="{BB962C8B-B14F-4D97-AF65-F5344CB8AC3E}">
        <p14:creationId xmlns:p14="http://schemas.microsoft.com/office/powerpoint/2010/main" val="4227854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5" y="611872"/>
            <a:ext cx="4079545" cy="776096"/>
          </a:xfrm>
        </p:spPr>
        <p:txBody>
          <a:bodyPr/>
          <a:lstStyle/>
          <a:p>
            <a:r>
              <a:rPr lang="en-US" dirty="0" smtClean="0"/>
              <a:t>Study Location</a:t>
            </a:r>
            <a:endParaRPr lang="en-US" dirty="0"/>
          </a:p>
        </p:txBody>
      </p:sp>
      <p:sp>
        <p:nvSpPr>
          <p:cNvPr id="6" name="Text Placeholder 5"/>
          <p:cNvSpPr>
            <a:spLocks noGrp="1"/>
          </p:cNvSpPr>
          <p:nvPr>
            <p:ph type="body" sz="half" idx="2"/>
          </p:nvPr>
        </p:nvSpPr>
        <p:spPr/>
        <p:txBody>
          <a:bodyPr>
            <a:normAutofit fontScale="77500" lnSpcReduction="20000"/>
          </a:bodyPr>
          <a:lstStyle/>
          <a:p>
            <a:pPr marL="342900" indent="-342900" algn="l">
              <a:buFont typeface="Arial"/>
              <a:buChar char="•"/>
            </a:pPr>
            <a:r>
              <a:rPr lang="en-US" sz="3300" dirty="0" smtClean="0"/>
              <a:t>New Jersey (east coast of USA)</a:t>
            </a:r>
          </a:p>
          <a:p>
            <a:pPr marL="800100" lvl="1" indent="-342900">
              <a:buFont typeface="Arial"/>
              <a:buChar char="•"/>
            </a:pPr>
            <a:r>
              <a:rPr lang="en-US" sz="2700" dirty="0" smtClean="0"/>
              <a:t>Suburban area</a:t>
            </a:r>
          </a:p>
          <a:p>
            <a:pPr marL="342900" indent="-342900" algn="l">
              <a:buFont typeface="Arial"/>
              <a:buChar char="•"/>
            </a:pPr>
            <a:r>
              <a:rPr lang="en-US" sz="3300" dirty="0" smtClean="0"/>
              <a:t>Bee house</a:t>
            </a:r>
          </a:p>
          <a:p>
            <a:pPr marL="800100" lvl="1" indent="-342900">
              <a:buFont typeface="Arial"/>
              <a:buChar char="•"/>
            </a:pPr>
            <a:r>
              <a:rPr lang="en-US" sz="3100" dirty="0" smtClean="0"/>
              <a:t>No electric fencing required</a:t>
            </a:r>
          </a:p>
          <a:p>
            <a:pPr marL="800100" lvl="1" indent="-342900">
              <a:buFont typeface="Arial"/>
              <a:buChar char="•"/>
            </a:pPr>
            <a:r>
              <a:rPr lang="en-US" sz="3100" dirty="0" smtClean="0"/>
              <a:t>Distinctive entrances for each colony</a:t>
            </a:r>
          </a:p>
          <a:p>
            <a:pPr marL="800100" lvl="1" indent="-342900">
              <a:buFont typeface="Arial"/>
              <a:buChar char="•"/>
            </a:pPr>
            <a:endParaRPr lang="en-US" dirty="0" smtClean="0"/>
          </a:p>
          <a:p>
            <a:pPr marL="342900" indent="-342900" algn="l">
              <a:buFont typeface="Arial"/>
              <a:buChar char="•"/>
            </a:pPr>
            <a:r>
              <a:rPr lang="en-US" sz="3300" dirty="0" smtClean="0"/>
              <a:t>South, </a:t>
            </a:r>
            <a:r>
              <a:rPr lang="en-US" sz="3300" dirty="0" smtClean="0"/>
              <a:t>west</a:t>
            </a:r>
            <a:r>
              <a:rPr lang="en-US" sz="3300" dirty="0" smtClean="0"/>
              <a:t>, &amp; north facing entrances</a:t>
            </a:r>
          </a:p>
          <a:p>
            <a:pPr algn="l"/>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619" r="15619"/>
          <a:stretch>
            <a:fillRect/>
          </a:stretch>
        </p:blipFill>
        <p:spPr/>
      </p:pic>
      <p:pic>
        <p:nvPicPr>
          <p:cNvPr id="2" name="Picture 1"/>
          <p:cNvPicPr>
            <a:picLocks noChangeAspect="1"/>
          </p:cNvPicPr>
          <p:nvPr/>
        </p:nvPicPr>
        <p:blipFill>
          <a:blip r:embed="rId3"/>
          <a:stretch>
            <a:fillRect/>
          </a:stretch>
        </p:blipFill>
        <p:spPr>
          <a:xfrm>
            <a:off x="5090617" y="193479"/>
            <a:ext cx="3810000" cy="2857500"/>
          </a:xfrm>
          <a:prstGeom prst="rect">
            <a:avLst/>
          </a:prstGeom>
        </p:spPr>
      </p:pic>
    </p:spTree>
    <p:extLst>
      <p:ext uri="{BB962C8B-B14F-4D97-AF65-F5344CB8AC3E}">
        <p14:creationId xmlns:p14="http://schemas.microsoft.com/office/powerpoint/2010/main" val="355002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5" y="611872"/>
            <a:ext cx="4079545" cy="797760"/>
          </a:xfrm>
        </p:spPr>
        <p:txBody>
          <a:bodyPr/>
          <a:lstStyle/>
          <a:p>
            <a:r>
              <a:rPr lang="en-US" dirty="0" smtClean="0"/>
              <a:t>TEST GROUPS</a:t>
            </a:r>
            <a:endParaRPr lang="en-US" dirty="0"/>
          </a:p>
        </p:txBody>
      </p:sp>
      <p:sp>
        <p:nvSpPr>
          <p:cNvPr id="7" name="Text Placeholder 6"/>
          <p:cNvSpPr>
            <a:spLocks noGrp="1"/>
          </p:cNvSpPr>
          <p:nvPr>
            <p:ph type="body" sz="half" idx="2"/>
          </p:nvPr>
        </p:nvSpPr>
        <p:spPr>
          <a:xfrm>
            <a:off x="629840" y="1605027"/>
            <a:ext cx="4226493" cy="4823069"/>
          </a:xfrm>
        </p:spPr>
        <p:txBody>
          <a:bodyPr>
            <a:noAutofit/>
          </a:bodyPr>
          <a:lstStyle/>
          <a:p>
            <a:pPr marL="285750" indent="-285750" algn="l">
              <a:buFont typeface="Arial"/>
              <a:buChar char="•"/>
            </a:pPr>
            <a:r>
              <a:rPr lang="en-US" sz="2000" dirty="0"/>
              <a:t>Four colonies </a:t>
            </a:r>
            <a:r>
              <a:rPr lang="en-US" sz="2000" dirty="0" smtClean="0"/>
              <a:t>per treatment</a:t>
            </a:r>
          </a:p>
          <a:p>
            <a:pPr marL="285750" indent="-285750" algn="l">
              <a:buFont typeface="Arial"/>
              <a:buChar char="•"/>
            </a:pPr>
            <a:r>
              <a:rPr lang="en-US" sz="2000" dirty="0" smtClean="0"/>
              <a:t>1:1 sugar syrup April-August, 2:1 Sept &amp; Oct.</a:t>
            </a:r>
          </a:p>
          <a:p>
            <a:pPr marL="285750" indent="-285750" algn="l">
              <a:buFont typeface="Arial"/>
              <a:buChar char="•"/>
            </a:pPr>
            <a:r>
              <a:rPr lang="en-US" sz="2000" dirty="0" smtClean="0"/>
              <a:t>2 </a:t>
            </a:r>
            <a:r>
              <a:rPr lang="en-US" sz="2000" dirty="0"/>
              <a:t>gallon feeder pails placed directly onto </a:t>
            </a:r>
            <a:r>
              <a:rPr lang="en-US" sz="2000" dirty="0" smtClean="0"/>
              <a:t>frames</a:t>
            </a:r>
            <a:r>
              <a:rPr lang="en-US" sz="2000" dirty="0"/>
              <a:t> </a:t>
            </a:r>
            <a:endParaRPr lang="en-US" sz="2000" dirty="0" smtClean="0"/>
          </a:p>
          <a:p>
            <a:pPr marL="285750" indent="-285750" algn="l">
              <a:buFont typeface="Arial"/>
              <a:buChar char="•"/>
            </a:pPr>
            <a:r>
              <a:rPr lang="en-US" sz="2000" dirty="0" smtClean="0"/>
              <a:t>TEST </a:t>
            </a:r>
            <a:r>
              <a:rPr lang="en-US" sz="2000" dirty="0"/>
              <a:t>GROUP </a:t>
            </a:r>
            <a:r>
              <a:rPr lang="en-US" sz="2000" dirty="0" smtClean="0"/>
              <a:t>1: </a:t>
            </a:r>
          </a:p>
          <a:p>
            <a:pPr marL="742950" lvl="1" indent="-285750">
              <a:buFont typeface="Arial"/>
              <a:buChar char="•"/>
            </a:pPr>
            <a:r>
              <a:rPr lang="en-US" sz="2000" dirty="0" smtClean="0"/>
              <a:t>plus concentrated </a:t>
            </a:r>
            <a:r>
              <a:rPr lang="en-US" sz="2000" dirty="0"/>
              <a:t>infusion of linden flowers and leaves (</a:t>
            </a:r>
            <a:r>
              <a:rPr lang="en-US" sz="2000" dirty="0" err="1"/>
              <a:t>Tilia</a:t>
            </a:r>
            <a:r>
              <a:rPr lang="en-US" sz="2000" dirty="0"/>
              <a:t> sp.) </a:t>
            </a:r>
            <a:endParaRPr lang="en-US" sz="2000" dirty="0" smtClean="0"/>
          </a:p>
          <a:p>
            <a:pPr marL="285750" indent="-285750" algn="l">
              <a:buFont typeface="Arial"/>
              <a:buChar char="•"/>
            </a:pPr>
            <a:r>
              <a:rPr lang="en-US" sz="2000" dirty="0" smtClean="0"/>
              <a:t>TEST </a:t>
            </a:r>
            <a:r>
              <a:rPr lang="en-US" sz="2000" dirty="0"/>
              <a:t>GROUP </a:t>
            </a:r>
            <a:r>
              <a:rPr lang="en-US" sz="2000" dirty="0" smtClean="0"/>
              <a:t>2</a:t>
            </a:r>
            <a:endParaRPr lang="en-US" sz="2000" dirty="0"/>
          </a:p>
          <a:p>
            <a:pPr marL="742950" lvl="1" indent="-285750">
              <a:buFont typeface="Arial"/>
              <a:buChar char="•"/>
            </a:pPr>
            <a:r>
              <a:rPr lang="en-US" sz="2000" dirty="0" smtClean="0"/>
              <a:t>sugar </a:t>
            </a:r>
            <a:r>
              <a:rPr lang="en-US" sz="2000" dirty="0"/>
              <a:t>syrup </a:t>
            </a:r>
            <a:r>
              <a:rPr lang="en-US" sz="2000" dirty="0" smtClean="0"/>
              <a:t>only</a:t>
            </a:r>
          </a:p>
          <a:p>
            <a:pPr marL="285750" indent="-285750" algn="l">
              <a:buFont typeface="Arial"/>
              <a:buChar char="•"/>
            </a:pPr>
            <a:r>
              <a:rPr lang="en-US" sz="2000" dirty="0" smtClean="0"/>
              <a:t>TEST </a:t>
            </a:r>
            <a:r>
              <a:rPr lang="en-US" sz="2000" dirty="0"/>
              <a:t>GROUP 3- </a:t>
            </a:r>
            <a:r>
              <a:rPr lang="en-US" sz="2000" dirty="0" smtClean="0"/>
              <a:t>controls.</a:t>
            </a:r>
            <a:r>
              <a:rPr lang="en-US" sz="2000" dirty="0"/>
              <a:t> </a:t>
            </a:r>
          </a:p>
        </p:txBody>
      </p:sp>
      <p:pic>
        <p:nvPicPr>
          <p:cNvPr id="2" name="Picture 1"/>
          <p:cNvPicPr>
            <a:picLocks noChangeAspect="1"/>
          </p:cNvPicPr>
          <p:nvPr/>
        </p:nvPicPr>
        <p:blipFill>
          <a:blip r:embed="rId3"/>
          <a:stretch>
            <a:fillRect/>
          </a:stretch>
        </p:blipFill>
        <p:spPr>
          <a:xfrm>
            <a:off x="5082243" y="1605027"/>
            <a:ext cx="3665973" cy="2749480"/>
          </a:xfrm>
          <a:prstGeom prst="rect">
            <a:avLst/>
          </a:prstGeom>
        </p:spPr>
      </p:pic>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2508" r="2508"/>
          <a:stretch>
            <a:fillRect/>
          </a:stretch>
        </p:blipFill>
        <p:spPr>
          <a:xfrm>
            <a:off x="5090617" y="1605027"/>
            <a:ext cx="3657600" cy="3849148"/>
          </a:xfrm>
        </p:spPr>
      </p:pic>
    </p:spTree>
    <p:extLst>
      <p:ext uri="{BB962C8B-B14F-4D97-AF65-F5344CB8AC3E}">
        <p14:creationId xmlns:p14="http://schemas.microsoft.com/office/powerpoint/2010/main" val="1990296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7" y="442544"/>
            <a:ext cx="8042276" cy="1336956"/>
          </a:xfrm>
        </p:spPr>
        <p:txBody>
          <a:bodyPr/>
          <a:lstStyle/>
          <a:p>
            <a:r>
              <a:rPr lang="en-US" dirty="0" smtClean="0"/>
              <a:t>Chemical Composition of Linden Infusion </a:t>
            </a:r>
            <a:endParaRPr lang="en-US" dirty="0"/>
          </a:p>
        </p:txBody>
      </p:sp>
      <p:sp>
        <p:nvSpPr>
          <p:cNvPr id="3" name="Content Placeholder 2"/>
          <p:cNvSpPr>
            <a:spLocks noGrp="1"/>
          </p:cNvSpPr>
          <p:nvPr>
            <p:ph idx="1"/>
          </p:nvPr>
        </p:nvSpPr>
        <p:spPr>
          <a:xfrm>
            <a:off x="549277" y="1898121"/>
            <a:ext cx="8042276" cy="4212964"/>
          </a:xfrm>
        </p:spPr>
        <p:txBody>
          <a:bodyPr>
            <a:normAutofit lnSpcReduction="10000"/>
          </a:bodyPr>
          <a:lstStyle/>
          <a:p>
            <a:r>
              <a:rPr lang="en-US" dirty="0" smtClean="0"/>
              <a:t>Linden </a:t>
            </a:r>
            <a:r>
              <a:rPr lang="en-US" dirty="0"/>
              <a:t>flowers and leaves </a:t>
            </a:r>
            <a:r>
              <a:rPr lang="en-US" dirty="0" smtClean="0"/>
              <a:t>of </a:t>
            </a:r>
            <a:r>
              <a:rPr lang="en-US" i="1" dirty="0" err="1" smtClean="0"/>
              <a:t>Tilia</a:t>
            </a:r>
            <a:r>
              <a:rPr lang="en-US" i="1" dirty="0" smtClean="0"/>
              <a:t> </a:t>
            </a:r>
            <a:r>
              <a:rPr lang="en-US" i="1" dirty="0" err="1" smtClean="0"/>
              <a:t>cordata</a:t>
            </a:r>
            <a:r>
              <a:rPr lang="en-US" i="1" dirty="0" smtClean="0"/>
              <a:t> </a:t>
            </a:r>
            <a:endParaRPr lang="en-US" i="1" dirty="0"/>
          </a:p>
          <a:p>
            <a:r>
              <a:rPr lang="en-US" dirty="0"/>
              <a:t>C</a:t>
            </a:r>
            <a:r>
              <a:rPr lang="en-US" dirty="0" smtClean="0"/>
              <a:t>ontains </a:t>
            </a:r>
            <a:r>
              <a:rPr lang="en-US" b="1" dirty="0" err="1"/>
              <a:t>Farnesol</a:t>
            </a:r>
            <a:r>
              <a:rPr lang="en-US" dirty="0"/>
              <a:t>, a volatile oil which gives Linden flowers its characteristic smell. </a:t>
            </a:r>
            <a:endParaRPr lang="en-US" dirty="0" smtClean="0"/>
          </a:p>
          <a:p>
            <a:r>
              <a:rPr lang="en-US" dirty="0" smtClean="0"/>
              <a:t>Antibacterial </a:t>
            </a:r>
            <a:r>
              <a:rPr lang="en-US" dirty="0"/>
              <a:t>and </a:t>
            </a:r>
            <a:r>
              <a:rPr lang="en-US" smtClean="0"/>
              <a:t>natural pesticide/miticide</a:t>
            </a:r>
            <a:r>
              <a:rPr lang="en-US" dirty="0" smtClean="0"/>
              <a:t>. </a:t>
            </a:r>
            <a:endParaRPr lang="en-US" dirty="0"/>
          </a:p>
          <a:p>
            <a:pPr lvl="1"/>
            <a:r>
              <a:rPr lang="en-US" dirty="0"/>
              <a:t>C</a:t>
            </a:r>
            <a:r>
              <a:rPr lang="en-US" dirty="0" smtClean="0"/>
              <a:t>ontains </a:t>
            </a:r>
            <a:r>
              <a:rPr lang="en-US" dirty="0"/>
              <a:t>flavonoid </a:t>
            </a:r>
            <a:r>
              <a:rPr lang="en-US" dirty="0" err="1"/>
              <a:t>glycocides</a:t>
            </a:r>
            <a:r>
              <a:rPr lang="en-US" dirty="0"/>
              <a:t> including hesperidin and </a:t>
            </a:r>
            <a:r>
              <a:rPr lang="en-US" dirty="0" err="1" smtClean="0"/>
              <a:t>quercitin</a:t>
            </a:r>
            <a:endParaRPr lang="en-US" dirty="0"/>
          </a:p>
          <a:p>
            <a:pPr lvl="1"/>
            <a:r>
              <a:rPr lang="en-US" dirty="0" smtClean="0"/>
              <a:t>Other flavonoids include </a:t>
            </a:r>
            <a:r>
              <a:rPr lang="en-US" dirty="0" err="1"/>
              <a:t>astragalin</a:t>
            </a:r>
            <a:r>
              <a:rPr lang="en-US" dirty="0"/>
              <a:t>, </a:t>
            </a:r>
            <a:r>
              <a:rPr lang="en-US" dirty="0" err="1"/>
              <a:t>isoquercitin</a:t>
            </a:r>
            <a:r>
              <a:rPr lang="en-US" dirty="0"/>
              <a:t>, </a:t>
            </a:r>
            <a:r>
              <a:rPr lang="en-US" dirty="0" err="1"/>
              <a:t>kempferitin</a:t>
            </a:r>
            <a:r>
              <a:rPr lang="en-US" dirty="0"/>
              <a:t>, </a:t>
            </a:r>
            <a:r>
              <a:rPr lang="en-US" dirty="0" err="1"/>
              <a:t>quercitin</a:t>
            </a:r>
            <a:r>
              <a:rPr lang="en-US" dirty="0"/>
              <a:t>, </a:t>
            </a:r>
            <a:r>
              <a:rPr lang="en-US" dirty="0" err="1"/>
              <a:t>tiliroside</a:t>
            </a:r>
            <a:r>
              <a:rPr lang="en-US" dirty="0"/>
              <a:t>, </a:t>
            </a:r>
            <a:r>
              <a:rPr lang="en-US" dirty="0" err="1" smtClean="0"/>
              <a:t>hydroxycoumarins</a:t>
            </a:r>
            <a:endParaRPr lang="en-US" dirty="0" smtClean="0"/>
          </a:p>
          <a:p>
            <a:pPr lvl="1"/>
            <a:r>
              <a:rPr lang="en-US" dirty="0" smtClean="0"/>
              <a:t>Other compounds include </a:t>
            </a:r>
            <a:r>
              <a:rPr lang="en-US" dirty="0" err="1" smtClean="0"/>
              <a:t>saponins</a:t>
            </a:r>
            <a:r>
              <a:rPr lang="en-US" dirty="0"/>
              <a:t>, condensed tannins, mucilage, manganese salts. </a:t>
            </a:r>
          </a:p>
        </p:txBody>
      </p:sp>
    </p:spTree>
    <p:extLst>
      <p:ext uri="{BB962C8B-B14F-4D97-AF65-F5344CB8AC3E}">
        <p14:creationId xmlns:p14="http://schemas.microsoft.com/office/powerpoint/2010/main" val="2124585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Nosema disappear over time (Colonies were not treated.)</a:t>
            </a:r>
          </a:p>
          <a:p>
            <a:r>
              <a:rPr lang="en-US" dirty="0" smtClean="0"/>
              <a:t>No tracheal mites</a:t>
            </a:r>
          </a:p>
          <a:p>
            <a:r>
              <a:rPr lang="en-US" dirty="0" smtClean="0"/>
              <a:t>Survivorship until November was not impacted significantly by treatment (p=0.71)</a:t>
            </a:r>
          </a:p>
          <a:p>
            <a:pPr lvl="1"/>
            <a:r>
              <a:rPr lang="en-US" dirty="0" smtClean="0"/>
              <a:t>50% of controls were dead</a:t>
            </a:r>
          </a:p>
          <a:p>
            <a:pPr lvl="1"/>
            <a:r>
              <a:rPr lang="en-US" dirty="0" smtClean="0"/>
              <a:t>15% of sucrose fed were dead</a:t>
            </a:r>
          </a:p>
          <a:p>
            <a:pPr lvl="1"/>
            <a:r>
              <a:rPr lang="en-US" dirty="0" smtClean="0"/>
              <a:t>None of sucrose/Linden fed were dead</a:t>
            </a:r>
          </a:p>
          <a:p>
            <a:r>
              <a:rPr lang="en-US" dirty="0" smtClean="0"/>
              <a:t>One colony (Linden treated) survived winter</a:t>
            </a:r>
          </a:p>
        </p:txBody>
      </p:sp>
    </p:spTree>
    <p:extLst>
      <p:ext uri="{BB962C8B-B14F-4D97-AF65-F5344CB8AC3E}">
        <p14:creationId xmlns:p14="http://schemas.microsoft.com/office/powerpoint/2010/main" val="27320497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1846</TotalTime>
  <Words>667</Words>
  <Application>Microsoft Macintosh PowerPoint</Application>
  <PresentationFormat>On-screen Show (4:3)</PresentationFormat>
  <Paragraphs>87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Alternative Honeybee Nutrition</vt:lpstr>
      <vt:lpstr>Primary Investigator: Petrusia Kotlar DC Linden Hill Farm and Apiary, Towaco NJ USA  Technical Advisor:  Nancy Ostiguy PhD. Associate Professor of Entomology, Pennsylvania State University, University Park, PA USA</vt:lpstr>
      <vt:lpstr>Honey Bee Nutrition</vt:lpstr>
      <vt:lpstr>METHODS</vt:lpstr>
      <vt:lpstr>Initial Hive Parameters</vt:lpstr>
      <vt:lpstr>Study Location</vt:lpstr>
      <vt:lpstr>TEST GROUPS</vt:lpstr>
      <vt:lpstr>Chemical Composition of Linden Infusion </vt:lpstr>
      <vt:lpstr>Results</vt:lpstr>
      <vt:lpstr>Results</vt:lpstr>
      <vt:lpstr>The amount of sucrose in honey is greater if bees are fed sugar syrup</vt:lpstr>
      <vt:lpstr>Conclusions</vt:lpstr>
      <vt:lpstr>PowerPoint Presentation</vt:lpstr>
    </vt:vector>
  </TitlesOfParts>
  <Company>Penn State/Entomology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Honeybee Nutrition</dc:title>
  <dc:creator>Nancy Ostiguy</dc:creator>
  <cp:lastModifiedBy>Nancy Ostiguy</cp:lastModifiedBy>
  <cp:revision>19</cp:revision>
  <dcterms:created xsi:type="dcterms:W3CDTF">2013-08-28T16:17:30Z</dcterms:created>
  <dcterms:modified xsi:type="dcterms:W3CDTF">2013-08-30T23:02:39Z</dcterms:modified>
</cp:coreProperties>
</file>