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257" r:id="rId3"/>
    <p:sldId id="258" r:id="rId4"/>
    <p:sldId id="259" r:id="rId5"/>
    <p:sldId id="260" r:id="rId6"/>
    <p:sldId id="275" r:id="rId7"/>
    <p:sldId id="262" r:id="rId8"/>
    <p:sldId id="264" r:id="rId9"/>
    <p:sldId id="261" r:id="rId10"/>
    <p:sldId id="266" r:id="rId11"/>
    <p:sldId id="286" r:id="rId12"/>
    <p:sldId id="267" r:id="rId13"/>
    <p:sldId id="288" r:id="rId14"/>
    <p:sldId id="268" r:id="rId15"/>
    <p:sldId id="287" r:id="rId16"/>
    <p:sldId id="280" r:id="rId17"/>
    <p:sldId id="289" r:id="rId18"/>
    <p:sldId id="269" r:id="rId19"/>
    <p:sldId id="290" r:id="rId20"/>
    <p:sldId id="270" r:id="rId21"/>
    <p:sldId id="291" r:id="rId22"/>
    <p:sldId id="271" r:id="rId23"/>
    <p:sldId id="302" r:id="rId24"/>
    <p:sldId id="272" r:id="rId25"/>
    <p:sldId id="293" r:id="rId26"/>
    <p:sldId id="273" r:id="rId27"/>
    <p:sldId id="295" r:id="rId28"/>
    <p:sldId id="276" r:id="rId29"/>
    <p:sldId id="294" r:id="rId30"/>
    <p:sldId id="274" r:id="rId31"/>
    <p:sldId id="296" r:id="rId32"/>
    <p:sldId id="277" r:id="rId33"/>
    <p:sldId id="298" r:id="rId34"/>
    <p:sldId id="278" r:id="rId35"/>
    <p:sldId id="297" r:id="rId36"/>
    <p:sldId id="279" r:id="rId37"/>
    <p:sldId id="300" r:id="rId38"/>
    <p:sldId id="285" r:id="rId39"/>
    <p:sldId id="299" r:id="rId40"/>
    <p:sldId id="284" r:id="rId41"/>
    <p:sldId id="301" r:id="rId42"/>
    <p:sldId id="304" r:id="rId43"/>
    <p:sldId id="281" r:id="rId44"/>
    <p:sldId id="282" r:id="rId45"/>
    <p:sldId id="283"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2"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82D72-3FB8-48AE-BB97-4917ABD24BED}" type="datetimeFigureOut">
              <a:rPr lang="en-US" smtClean="0"/>
              <a:t>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88250-7B02-4210-869B-7EEAA8B37A6C}" type="slidenum">
              <a:rPr lang="en-US" smtClean="0"/>
              <a:t>‹#›</a:t>
            </a:fld>
            <a:endParaRPr lang="en-US"/>
          </a:p>
        </p:txBody>
      </p:sp>
    </p:spTree>
    <p:extLst>
      <p:ext uri="{BB962C8B-B14F-4D97-AF65-F5344CB8AC3E}">
        <p14:creationId xmlns:p14="http://schemas.microsoft.com/office/powerpoint/2010/main" val="147935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88250-7B02-4210-869B-7EEAA8B37A6C}" type="slidenum">
              <a:rPr lang="en-US" smtClean="0"/>
              <a:t>1</a:t>
            </a:fld>
            <a:endParaRPr lang="en-US"/>
          </a:p>
        </p:txBody>
      </p:sp>
    </p:spTree>
    <p:extLst>
      <p:ext uri="{BB962C8B-B14F-4D97-AF65-F5344CB8AC3E}">
        <p14:creationId xmlns:p14="http://schemas.microsoft.com/office/powerpoint/2010/main" val="85094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88250-7B02-4210-869B-7EEAA8B37A6C}" type="slidenum">
              <a:rPr lang="en-US" smtClean="0"/>
              <a:t>46</a:t>
            </a:fld>
            <a:endParaRPr lang="en-US"/>
          </a:p>
        </p:txBody>
      </p:sp>
    </p:spTree>
    <p:extLst>
      <p:ext uri="{BB962C8B-B14F-4D97-AF65-F5344CB8AC3E}">
        <p14:creationId xmlns:p14="http://schemas.microsoft.com/office/powerpoint/2010/main" val="344105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5BEE4120-2ED0-4A93-A12C-D4B7AF4D38A5}" type="datetimeFigureOut">
              <a:rPr lang="en-US" smtClean="0"/>
              <a:t>1/2/2014</a:t>
            </a:fld>
            <a:endParaRPr lang="en-US" dirty="0"/>
          </a:p>
        </p:txBody>
      </p:sp>
      <p:sp>
        <p:nvSpPr>
          <p:cNvPr id="23" name="Slide Number Placeholder 22"/>
          <p:cNvSpPr>
            <a:spLocks noGrp="1"/>
          </p:cNvSpPr>
          <p:nvPr>
            <p:ph type="sldNum" sz="quarter" idx="11"/>
          </p:nvPr>
        </p:nvSpPr>
        <p:spPr/>
        <p:txBody>
          <a:bodyPr/>
          <a:lstStyle/>
          <a:p>
            <a:fld id="{B423992D-6C21-45A6-83A7-43F7ADADC0B1}" type="slidenum">
              <a:rPr lang="en-US" smtClean="0"/>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E4120-2ED0-4A93-A12C-D4B7AF4D38A5}" type="datetimeFigureOut">
              <a:rPr lang="en-US" smtClean="0"/>
              <a:t>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23992D-6C21-45A6-83A7-43F7ADADC0B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E4120-2ED0-4A93-A12C-D4B7AF4D38A5}" type="datetimeFigureOut">
              <a:rPr lang="en-US" smtClean="0"/>
              <a:t>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23992D-6C21-45A6-83A7-43F7ADADC0B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5BEE4120-2ED0-4A93-A12C-D4B7AF4D38A5}" type="datetimeFigureOut">
              <a:rPr lang="en-US" smtClean="0"/>
              <a:t>1/2/2014</a:t>
            </a:fld>
            <a:endParaRPr lang="en-US" dirty="0"/>
          </a:p>
        </p:txBody>
      </p:sp>
      <p:sp>
        <p:nvSpPr>
          <p:cNvPr id="19" name="Slide Number Placeholder 18"/>
          <p:cNvSpPr>
            <a:spLocks noGrp="1"/>
          </p:cNvSpPr>
          <p:nvPr>
            <p:ph type="sldNum" sz="quarter" idx="15"/>
          </p:nvPr>
        </p:nvSpPr>
        <p:spPr/>
        <p:txBody>
          <a:bodyPr/>
          <a:lstStyle/>
          <a:p>
            <a:fld id="{B423992D-6C21-45A6-83A7-43F7ADADC0B1}"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5BEE4120-2ED0-4A93-A12C-D4B7AF4D38A5}" type="datetimeFigureOut">
              <a:rPr lang="en-US" smtClean="0"/>
              <a:t>1/2/2014</a:t>
            </a:fld>
            <a:endParaRPr lang="en-US" dirty="0"/>
          </a:p>
        </p:txBody>
      </p:sp>
      <p:sp>
        <p:nvSpPr>
          <p:cNvPr id="20" name="Slide Number Placeholder 19"/>
          <p:cNvSpPr>
            <a:spLocks noGrp="1"/>
          </p:cNvSpPr>
          <p:nvPr>
            <p:ph type="sldNum" sz="quarter" idx="11"/>
          </p:nvPr>
        </p:nvSpPr>
        <p:spPr/>
        <p:txBody>
          <a:bodyPr/>
          <a:lstStyle/>
          <a:p>
            <a:fld id="{B423992D-6C21-45A6-83A7-43F7ADADC0B1}" type="slidenum">
              <a:rPr lang="en-US" smtClean="0"/>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5BEE4120-2ED0-4A93-A12C-D4B7AF4D38A5}" type="datetimeFigureOut">
              <a:rPr lang="en-US" smtClean="0"/>
              <a:t>1/2/2014</a:t>
            </a:fld>
            <a:endParaRPr lang="en-US" dirty="0"/>
          </a:p>
        </p:txBody>
      </p:sp>
      <p:sp>
        <p:nvSpPr>
          <p:cNvPr id="25" name="Slide Number Placeholder 24"/>
          <p:cNvSpPr>
            <a:spLocks noGrp="1"/>
          </p:cNvSpPr>
          <p:nvPr>
            <p:ph type="sldNum" sz="quarter" idx="16"/>
          </p:nvPr>
        </p:nvSpPr>
        <p:spPr/>
        <p:txBody>
          <a:bodyPr/>
          <a:lstStyle/>
          <a:p>
            <a:fld id="{B423992D-6C21-45A6-83A7-43F7ADADC0B1}" type="slidenum">
              <a:rPr lang="en-US" smtClean="0"/>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5BEE4120-2ED0-4A93-A12C-D4B7AF4D38A5}" type="datetimeFigureOut">
              <a:rPr lang="en-US" smtClean="0"/>
              <a:t>1/2/2014</a:t>
            </a:fld>
            <a:endParaRPr lang="en-US" dirty="0"/>
          </a:p>
        </p:txBody>
      </p:sp>
      <p:sp>
        <p:nvSpPr>
          <p:cNvPr id="24" name="Slide Number Placeholder 23"/>
          <p:cNvSpPr>
            <a:spLocks noGrp="1"/>
          </p:cNvSpPr>
          <p:nvPr>
            <p:ph type="sldNum" sz="quarter" idx="17"/>
          </p:nvPr>
        </p:nvSpPr>
        <p:spPr/>
        <p:txBody>
          <a:bodyPr/>
          <a:lstStyle/>
          <a:p>
            <a:fld id="{B423992D-6C21-45A6-83A7-43F7ADADC0B1}" type="slidenum">
              <a:rPr lang="en-US" smtClean="0"/>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5BEE4120-2ED0-4A93-A12C-D4B7AF4D38A5}" type="datetimeFigureOut">
              <a:rPr lang="en-US" smtClean="0"/>
              <a:t>1/2/2014</a:t>
            </a:fld>
            <a:endParaRPr lang="en-US" dirty="0"/>
          </a:p>
        </p:txBody>
      </p:sp>
      <p:sp>
        <p:nvSpPr>
          <p:cNvPr id="14" name="Slide Number Placeholder 13"/>
          <p:cNvSpPr>
            <a:spLocks noGrp="1"/>
          </p:cNvSpPr>
          <p:nvPr>
            <p:ph type="sldNum" sz="quarter" idx="11"/>
          </p:nvPr>
        </p:nvSpPr>
        <p:spPr/>
        <p:txBody>
          <a:bodyPr/>
          <a:lstStyle/>
          <a:p>
            <a:fld id="{B423992D-6C21-45A6-83A7-43F7ADADC0B1}"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5BEE4120-2ED0-4A93-A12C-D4B7AF4D38A5}" type="datetimeFigureOut">
              <a:rPr lang="en-US" smtClean="0"/>
              <a:t>1/2/2014</a:t>
            </a:fld>
            <a:endParaRPr lang="en-US" dirty="0"/>
          </a:p>
        </p:txBody>
      </p:sp>
      <p:sp>
        <p:nvSpPr>
          <p:cNvPr id="12" name="Slide Number Placeholder 11"/>
          <p:cNvSpPr>
            <a:spLocks noGrp="1"/>
          </p:cNvSpPr>
          <p:nvPr>
            <p:ph type="sldNum" sz="quarter" idx="11"/>
          </p:nvPr>
        </p:nvSpPr>
        <p:spPr/>
        <p:txBody>
          <a:bodyPr/>
          <a:lstStyle/>
          <a:p>
            <a:fld id="{B423992D-6C21-45A6-83A7-43F7ADADC0B1}" type="slidenum">
              <a:rPr lang="en-US" smtClean="0"/>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5BEE4120-2ED0-4A93-A12C-D4B7AF4D38A5}" type="datetimeFigureOut">
              <a:rPr lang="en-US" smtClean="0"/>
              <a:t>1/2/2014</a:t>
            </a:fld>
            <a:endParaRPr lang="en-US" dirty="0"/>
          </a:p>
        </p:txBody>
      </p:sp>
      <p:sp>
        <p:nvSpPr>
          <p:cNvPr id="18" name="Slide Number Placeholder 17"/>
          <p:cNvSpPr>
            <a:spLocks noGrp="1"/>
          </p:cNvSpPr>
          <p:nvPr>
            <p:ph type="sldNum" sz="quarter" idx="16"/>
          </p:nvPr>
        </p:nvSpPr>
        <p:spPr/>
        <p:txBody>
          <a:bodyPr/>
          <a:lstStyle/>
          <a:p>
            <a:fld id="{B423992D-6C21-45A6-83A7-43F7ADADC0B1}" type="slidenum">
              <a:rPr lang="en-US" smtClean="0"/>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5BEE4120-2ED0-4A93-A12C-D4B7AF4D38A5}" type="datetimeFigureOut">
              <a:rPr lang="en-US" smtClean="0"/>
              <a:t>1/2/2014</a:t>
            </a:fld>
            <a:endParaRPr lang="en-US" dirty="0"/>
          </a:p>
        </p:txBody>
      </p:sp>
      <p:sp>
        <p:nvSpPr>
          <p:cNvPr id="20" name="Slide Number Placeholder 19"/>
          <p:cNvSpPr>
            <a:spLocks noGrp="1"/>
          </p:cNvSpPr>
          <p:nvPr>
            <p:ph type="sldNum" sz="quarter" idx="15"/>
          </p:nvPr>
        </p:nvSpPr>
        <p:spPr/>
        <p:txBody>
          <a:bodyPr/>
          <a:lstStyle/>
          <a:p>
            <a:fld id="{B423992D-6C21-45A6-83A7-43F7ADADC0B1}"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5BEE4120-2ED0-4A93-A12C-D4B7AF4D38A5}" type="datetimeFigureOut">
              <a:rPr lang="en-US" smtClean="0"/>
              <a:t>1/2/2014</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423992D-6C21-45A6-83A7-43F7ADADC0B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91" y="4800600"/>
            <a:ext cx="4572000" cy="2057400"/>
          </a:xfrm>
        </p:spPr>
        <p:txBody>
          <a:bodyPr>
            <a:normAutofit/>
          </a:bodyPr>
          <a:lstStyle/>
          <a:p>
            <a:r>
              <a:rPr lang="en-US" b="1" i="0" dirty="0" smtClean="0">
                <a:solidFill>
                  <a:schemeClr val="bg1"/>
                </a:solidFill>
              </a:rPr>
              <a:t>John Lastowka</a:t>
            </a:r>
          </a:p>
          <a:p>
            <a:r>
              <a:rPr lang="en-US" b="1" i="0" dirty="0" smtClean="0">
                <a:solidFill>
                  <a:schemeClr val="bg1"/>
                </a:solidFill>
              </a:rPr>
              <a:t>Lastowka's Maple Gate Farm</a:t>
            </a:r>
          </a:p>
          <a:p>
            <a:r>
              <a:rPr lang="en-US" b="1" i="0" dirty="0" smtClean="0">
                <a:solidFill>
                  <a:schemeClr val="bg1"/>
                </a:solidFill>
              </a:rPr>
              <a:t>183 Amherst Rd</a:t>
            </a:r>
          </a:p>
          <a:p>
            <a:r>
              <a:rPr lang="en-US" b="1" i="0" dirty="0" smtClean="0">
                <a:solidFill>
                  <a:schemeClr val="bg1"/>
                </a:solidFill>
              </a:rPr>
              <a:t>Merrimack, NH 03054</a:t>
            </a:r>
          </a:p>
          <a:p>
            <a:endParaRPr lang="en-US" b="1" dirty="0">
              <a:solidFill>
                <a:schemeClr val="tx1"/>
              </a:solidFill>
            </a:endParaRPr>
          </a:p>
        </p:txBody>
      </p:sp>
      <p:sp>
        <p:nvSpPr>
          <p:cNvPr id="2" name="Title 1"/>
          <p:cNvSpPr>
            <a:spLocks noGrp="1"/>
          </p:cNvSpPr>
          <p:nvPr>
            <p:ph type="title"/>
          </p:nvPr>
        </p:nvSpPr>
        <p:spPr>
          <a:xfrm>
            <a:off x="457200" y="228600"/>
            <a:ext cx="8305800" cy="4114800"/>
          </a:xfrm>
        </p:spPr>
        <p:txBody>
          <a:bodyPr>
            <a:normAutofit fontScale="90000"/>
          </a:bodyPr>
          <a:lstStyle/>
          <a:p>
            <a:r>
              <a:rPr lang="en-US" b="1" dirty="0" smtClean="0">
                <a:solidFill>
                  <a:schemeClr val="tx1"/>
                </a:solidFill>
              </a:rPr>
              <a:t>Seedless Table Grape Cultivar Evaluation Grown on Vertical Shoot Positioned (VSP)  Training System</a:t>
            </a:r>
            <a:endParaRPr lang="en-US" b="1"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4902178"/>
            <a:ext cx="2743690" cy="1829912"/>
          </a:xfrm>
          <a:prstGeom prst="rect">
            <a:avLst/>
          </a:prstGeom>
        </p:spPr>
      </p:pic>
    </p:spTree>
    <p:extLst>
      <p:ext uri="{BB962C8B-B14F-4D97-AF65-F5344CB8AC3E}">
        <p14:creationId xmlns:p14="http://schemas.microsoft.com/office/powerpoint/2010/main" val="288551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1371600"/>
            <a:ext cx="3886200" cy="509587"/>
          </a:xfrm>
        </p:spPr>
        <p:txBody>
          <a:bodyPr>
            <a:noAutofit/>
          </a:bodyPr>
          <a:lstStyle/>
          <a:p>
            <a:r>
              <a:rPr lang="en-US" sz="4000" u="sng" dirty="0" smtClean="0"/>
              <a:t>Canadice</a:t>
            </a:r>
            <a:endParaRPr lang="en-US" sz="4000" u="sng" dirty="0"/>
          </a:p>
        </p:txBody>
      </p:sp>
      <p:sp>
        <p:nvSpPr>
          <p:cNvPr id="5" name="Content Placeholder 4"/>
          <p:cNvSpPr>
            <a:spLocks noGrp="1"/>
          </p:cNvSpPr>
          <p:nvPr>
            <p:ph sz="quarter" idx="13"/>
          </p:nvPr>
        </p:nvSpPr>
        <p:spPr>
          <a:xfrm>
            <a:off x="914400" y="2240280"/>
            <a:ext cx="4876800" cy="4541520"/>
          </a:xfrm>
        </p:spPr>
        <p:txBody>
          <a:bodyPr>
            <a:normAutofit/>
          </a:bodyPr>
          <a:lstStyle/>
          <a:p>
            <a:pPr>
              <a:spcBef>
                <a:spcPts val="600"/>
              </a:spcBef>
              <a:spcAft>
                <a:spcPts val="600"/>
              </a:spcAft>
            </a:pPr>
            <a:r>
              <a:rPr lang="en-US" sz="1700" dirty="0" smtClean="0"/>
              <a:t>Cornell – 1978</a:t>
            </a:r>
          </a:p>
          <a:p>
            <a:pPr>
              <a:spcBef>
                <a:spcPts val="600"/>
              </a:spcBef>
              <a:spcAft>
                <a:spcPts val="600"/>
              </a:spcAft>
            </a:pPr>
            <a:r>
              <a:rPr lang="en-US" sz="1700" dirty="0" smtClean="0"/>
              <a:t>Color: Red</a:t>
            </a:r>
          </a:p>
          <a:p>
            <a:pPr>
              <a:spcBef>
                <a:spcPts val="600"/>
              </a:spcBef>
              <a:spcAft>
                <a:spcPts val="600"/>
              </a:spcAft>
            </a:pPr>
            <a:r>
              <a:rPr lang="en-US" sz="1700" dirty="0"/>
              <a:t>Harvest: Early</a:t>
            </a:r>
          </a:p>
          <a:p>
            <a:pPr>
              <a:spcBef>
                <a:spcPts val="600"/>
              </a:spcBef>
              <a:spcAft>
                <a:spcPts val="600"/>
              </a:spcAft>
            </a:pPr>
            <a:r>
              <a:rPr lang="en-US" sz="1700" dirty="0" smtClean="0"/>
              <a:t>Growth: </a:t>
            </a:r>
            <a:r>
              <a:rPr lang="en-US" sz="1700" dirty="0"/>
              <a:t>Weak, Semi Upright</a:t>
            </a:r>
            <a:endParaRPr lang="en-US" sz="1700" dirty="0" smtClean="0"/>
          </a:p>
          <a:p>
            <a:pPr>
              <a:spcBef>
                <a:spcPts val="600"/>
              </a:spcBef>
              <a:spcAft>
                <a:spcPts val="600"/>
              </a:spcAft>
            </a:pPr>
            <a:r>
              <a:rPr lang="en-US" sz="1700" dirty="0"/>
              <a:t>Cold Hardy: </a:t>
            </a:r>
            <a:r>
              <a:rPr lang="en-US" sz="1700" dirty="0" smtClean="0"/>
              <a:t>Hardy, 5a </a:t>
            </a:r>
            <a:r>
              <a:rPr lang="en-US" sz="1700" dirty="0"/>
              <a:t>Zone USDA Winter Hardiness</a:t>
            </a:r>
          </a:p>
          <a:p>
            <a:pPr>
              <a:spcBef>
                <a:spcPts val="600"/>
              </a:spcBef>
              <a:spcAft>
                <a:spcPts val="600"/>
              </a:spcAft>
            </a:pPr>
            <a:r>
              <a:rPr lang="en-US" sz="1700" dirty="0"/>
              <a:t>Disease:  </a:t>
            </a:r>
            <a:r>
              <a:rPr lang="en-US" sz="1700" dirty="0" smtClean="0"/>
              <a:t>Slightly Susceptible to Susceptible</a:t>
            </a:r>
            <a:endParaRPr lang="en-US" sz="1700" dirty="0"/>
          </a:p>
          <a:p>
            <a:pPr>
              <a:spcBef>
                <a:spcPts val="600"/>
              </a:spcBef>
              <a:spcAft>
                <a:spcPts val="600"/>
              </a:spcAft>
            </a:pPr>
            <a:r>
              <a:rPr lang="en-US" sz="1700" dirty="0" smtClean="0"/>
              <a:t>Flavor: Sweet, American</a:t>
            </a:r>
          </a:p>
          <a:p>
            <a:pPr>
              <a:spcBef>
                <a:spcPts val="600"/>
              </a:spcBef>
              <a:spcAft>
                <a:spcPts val="600"/>
              </a:spcAft>
            </a:pPr>
            <a:r>
              <a:rPr lang="en-US" sz="1700" dirty="0" smtClean="0"/>
              <a:t>Texture: Crisp to Soft Once Ripe</a:t>
            </a:r>
            <a:r>
              <a:rPr lang="en-US" sz="1700" dirty="0"/>
              <a:t>, </a:t>
            </a:r>
            <a:r>
              <a:rPr lang="en-US" sz="1700" dirty="0" smtClean="0"/>
              <a:t>Slip-Skin Variety</a:t>
            </a:r>
          </a:p>
          <a:p>
            <a:pPr>
              <a:spcBef>
                <a:spcPts val="600"/>
              </a:spcBef>
              <a:spcAft>
                <a:spcPts val="600"/>
              </a:spcAft>
            </a:pPr>
            <a:r>
              <a:rPr lang="en-US" sz="1700" dirty="0" smtClean="0"/>
              <a:t>Cluster: 130 grams, Open and Full Clusters </a:t>
            </a:r>
          </a:p>
          <a:p>
            <a:pPr>
              <a:spcBef>
                <a:spcPts val="600"/>
              </a:spcBef>
              <a:spcAft>
                <a:spcPts val="600"/>
              </a:spcAft>
            </a:pPr>
            <a:r>
              <a:rPr lang="en-US" sz="1700" dirty="0" smtClean="0"/>
              <a:t>Berry: 1.8 grams</a:t>
            </a:r>
          </a:p>
          <a:p>
            <a:endParaRPr lang="en-US" dirty="0"/>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652631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a:off x="4343400" y="3657600"/>
            <a:ext cx="3886200" cy="2902655"/>
          </a:xfrm>
        </p:spPr>
      </p:pic>
      <p:pic>
        <p:nvPicPr>
          <p:cNvPr id="5" name="Content Placeholder 4"/>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09600" y="1600200"/>
            <a:ext cx="3202644" cy="4287838"/>
          </a:xfrm>
        </p:spPr>
      </p:pic>
      <p:sp>
        <p:nvSpPr>
          <p:cNvPr id="4" name="Title 3"/>
          <p:cNvSpPr>
            <a:spLocks noGrp="1"/>
          </p:cNvSpPr>
          <p:nvPr>
            <p:ph type="title"/>
          </p:nvPr>
        </p:nvSpPr>
        <p:spPr>
          <a:xfrm>
            <a:off x="320040" y="-228600"/>
            <a:ext cx="7680960" cy="1066800"/>
          </a:xfrm>
        </p:spPr>
        <p:txBody>
          <a:bodyPr>
            <a:noAutofit/>
          </a:bodyPr>
          <a:lstStyle/>
          <a:p>
            <a:pPr algn="ctr"/>
            <a:r>
              <a:rPr lang="en-US" sz="5400" u="sng" dirty="0" smtClean="0"/>
              <a:t>Canadice</a:t>
            </a:r>
            <a:endParaRPr lang="en-US" sz="5400" dirty="0"/>
          </a:p>
        </p:txBody>
      </p:sp>
      <p:pic>
        <p:nvPicPr>
          <p:cNvPr id="1843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0658" y="914400"/>
            <a:ext cx="388422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12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Einset</a:t>
            </a:r>
            <a:endParaRPr lang="en-US" sz="4000" u="sng" dirty="0"/>
          </a:p>
        </p:txBody>
      </p:sp>
      <p:sp>
        <p:nvSpPr>
          <p:cNvPr id="5" name="Content Placeholder 4"/>
          <p:cNvSpPr>
            <a:spLocks noGrp="1"/>
          </p:cNvSpPr>
          <p:nvPr>
            <p:ph sz="quarter" idx="13"/>
          </p:nvPr>
        </p:nvSpPr>
        <p:spPr>
          <a:xfrm>
            <a:off x="914400" y="2251075"/>
            <a:ext cx="5257800" cy="4302125"/>
          </a:xfrm>
        </p:spPr>
        <p:txBody>
          <a:bodyPr>
            <a:noAutofit/>
          </a:bodyPr>
          <a:lstStyle/>
          <a:p>
            <a:pPr>
              <a:spcBef>
                <a:spcPts val="600"/>
              </a:spcBef>
              <a:spcAft>
                <a:spcPts val="600"/>
              </a:spcAft>
            </a:pPr>
            <a:r>
              <a:rPr lang="en-US" sz="1700" dirty="0" smtClean="0"/>
              <a:t>Cornell – 1985</a:t>
            </a:r>
          </a:p>
          <a:p>
            <a:pPr>
              <a:spcBef>
                <a:spcPts val="600"/>
              </a:spcBef>
              <a:spcAft>
                <a:spcPts val="600"/>
              </a:spcAft>
            </a:pPr>
            <a:r>
              <a:rPr lang="en-US" sz="1700" dirty="0" smtClean="0"/>
              <a:t>Color: Red</a:t>
            </a:r>
          </a:p>
          <a:p>
            <a:pPr>
              <a:spcBef>
                <a:spcPts val="600"/>
              </a:spcBef>
              <a:spcAft>
                <a:spcPts val="600"/>
              </a:spcAft>
            </a:pPr>
            <a:r>
              <a:rPr lang="en-US" sz="1700" dirty="0"/>
              <a:t>Harvest: Early</a:t>
            </a:r>
          </a:p>
          <a:p>
            <a:pPr>
              <a:spcBef>
                <a:spcPts val="600"/>
              </a:spcBef>
              <a:spcAft>
                <a:spcPts val="600"/>
              </a:spcAft>
            </a:pPr>
            <a:r>
              <a:rPr lang="en-US" sz="1700" dirty="0" smtClean="0"/>
              <a:t>Growth: Very </a:t>
            </a:r>
            <a:r>
              <a:rPr lang="en-US" sz="1700" dirty="0"/>
              <a:t>Weak, Semi Upright</a:t>
            </a:r>
            <a:endParaRPr lang="en-US" sz="1700" dirty="0" smtClean="0"/>
          </a:p>
          <a:p>
            <a:pPr>
              <a:spcBef>
                <a:spcPts val="600"/>
              </a:spcBef>
              <a:spcAft>
                <a:spcPts val="600"/>
              </a:spcAft>
            </a:pPr>
            <a:r>
              <a:rPr lang="en-US" sz="1700" dirty="0"/>
              <a:t>Cold Hardy: Not </a:t>
            </a:r>
            <a:r>
              <a:rPr lang="en-US" sz="1700" dirty="0" smtClean="0"/>
              <a:t>Hardy, 5a </a:t>
            </a:r>
            <a:r>
              <a:rPr lang="en-US" sz="1700" dirty="0"/>
              <a:t>Zone USDA Winter Hardiness</a:t>
            </a:r>
          </a:p>
          <a:p>
            <a:pPr>
              <a:spcBef>
                <a:spcPts val="600"/>
              </a:spcBef>
              <a:spcAft>
                <a:spcPts val="600"/>
              </a:spcAft>
            </a:pPr>
            <a:r>
              <a:rPr lang="en-US" sz="1700" dirty="0"/>
              <a:t>Disease: M</a:t>
            </a:r>
            <a:r>
              <a:rPr lang="en-US" sz="1700" dirty="0" smtClean="0"/>
              <a:t>oderately Susceptible </a:t>
            </a:r>
            <a:r>
              <a:rPr lang="en-US" sz="1700" dirty="0"/>
              <a:t>or </a:t>
            </a:r>
            <a:r>
              <a:rPr lang="en-US" sz="1700" dirty="0" smtClean="0"/>
              <a:t>Sensitive</a:t>
            </a:r>
          </a:p>
          <a:p>
            <a:pPr>
              <a:spcBef>
                <a:spcPts val="600"/>
              </a:spcBef>
              <a:spcAft>
                <a:spcPts val="600"/>
              </a:spcAft>
            </a:pPr>
            <a:r>
              <a:rPr lang="en-US" sz="1700" dirty="0" smtClean="0"/>
              <a:t>Flavor: ?, (Distinctive Strawberry Jam Flavor) </a:t>
            </a:r>
          </a:p>
          <a:p>
            <a:pPr>
              <a:spcBef>
                <a:spcPts val="600"/>
              </a:spcBef>
              <a:spcAft>
                <a:spcPts val="600"/>
              </a:spcAft>
            </a:pPr>
            <a:r>
              <a:rPr lang="en-US" sz="1700" dirty="0" smtClean="0"/>
              <a:t>Texture: ? (</a:t>
            </a:r>
            <a:r>
              <a:rPr lang="en-US" sz="1700" dirty="0"/>
              <a:t>firm, slightly tough skin)</a:t>
            </a:r>
            <a:endParaRPr lang="en-US" sz="1700" dirty="0" smtClean="0"/>
          </a:p>
          <a:p>
            <a:pPr>
              <a:spcBef>
                <a:spcPts val="600"/>
              </a:spcBef>
              <a:spcAft>
                <a:spcPts val="600"/>
              </a:spcAft>
            </a:pPr>
            <a:r>
              <a:rPr lang="en-US" sz="1700" dirty="0" smtClean="0"/>
              <a:t>Cluster: ? </a:t>
            </a:r>
          </a:p>
          <a:p>
            <a:pPr>
              <a:spcBef>
                <a:spcPts val="600"/>
              </a:spcBef>
              <a:spcAft>
                <a:spcPts val="600"/>
              </a:spcAft>
            </a:pPr>
            <a:r>
              <a:rPr lang="en-US" sz="1700" dirty="0" smtClean="0"/>
              <a:t>Berry: ? (small to medium)</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740344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a:off x="5242391" y="1463675"/>
            <a:ext cx="3202644" cy="4287838"/>
          </a:xfrm>
        </p:spPr>
      </p:pic>
      <p:sp>
        <p:nvSpPr>
          <p:cNvPr id="4" name="Title 3"/>
          <p:cNvSpPr>
            <a:spLocks noGrp="1"/>
          </p:cNvSpPr>
          <p:nvPr>
            <p:ph type="title"/>
          </p:nvPr>
        </p:nvSpPr>
        <p:spPr/>
        <p:txBody>
          <a:bodyPr>
            <a:normAutofit/>
          </a:bodyPr>
          <a:lstStyle/>
          <a:p>
            <a:pPr algn="ctr"/>
            <a:r>
              <a:rPr lang="en-US" sz="5400" u="sng" dirty="0" smtClean="0"/>
              <a:t>Einset</a:t>
            </a:r>
            <a:endParaRPr lang="en-US" sz="5400" u="sng" dirty="0"/>
          </a:p>
        </p:txBody>
      </p:sp>
      <p:pic>
        <p:nvPicPr>
          <p:cNvPr id="7" name="Content Placeholder 6"/>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52425" y="2317254"/>
            <a:ext cx="3886200" cy="2580679"/>
          </a:xfrm>
        </p:spPr>
      </p:pic>
    </p:spTree>
    <p:extLst>
      <p:ext uri="{BB962C8B-B14F-4D97-AF65-F5344CB8AC3E}">
        <p14:creationId xmlns:p14="http://schemas.microsoft.com/office/powerpoint/2010/main" val="247503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Reliance</a:t>
            </a:r>
            <a:endParaRPr lang="en-US" sz="4000" u="sng" dirty="0"/>
          </a:p>
        </p:txBody>
      </p:sp>
      <p:sp>
        <p:nvSpPr>
          <p:cNvPr id="5" name="Content Placeholder 4"/>
          <p:cNvSpPr>
            <a:spLocks noGrp="1"/>
          </p:cNvSpPr>
          <p:nvPr>
            <p:ph sz="quarter" idx="13"/>
          </p:nvPr>
        </p:nvSpPr>
        <p:spPr>
          <a:xfrm>
            <a:off x="914400" y="2286000"/>
            <a:ext cx="7315200" cy="4378325"/>
          </a:xfrm>
        </p:spPr>
        <p:txBody>
          <a:bodyPr>
            <a:normAutofit lnSpcReduction="10000"/>
          </a:bodyPr>
          <a:lstStyle/>
          <a:p>
            <a:pPr>
              <a:spcBef>
                <a:spcPts val="600"/>
              </a:spcBef>
              <a:spcAft>
                <a:spcPts val="600"/>
              </a:spcAft>
            </a:pPr>
            <a:r>
              <a:rPr lang="en-US" sz="1700" dirty="0" smtClean="0"/>
              <a:t>Arkansas – </a:t>
            </a:r>
            <a:r>
              <a:rPr lang="en-US" sz="1700" dirty="0"/>
              <a:t>1982 – Interspecific hybrid (includes V. labrusca and V. vinifera) </a:t>
            </a:r>
            <a:endParaRPr lang="en-US" sz="1700" dirty="0" smtClean="0"/>
          </a:p>
          <a:p>
            <a:pPr>
              <a:spcBef>
                <a:spcPts val="600"/>
              </a:spcBef>
              <a:spcAft>
                <a:spcPts val="600"/>
              </a:spcAft>
            </a:pPr>
            <a:r>
              <a:rPr lang="en-US" sz="1700" dirty="0" smtClean="0"/>
              <a:t>Color: Red</a:t>
            </a:r>
          </a:p>
          <a:p>
            <a:pPr>
              <a:spcBef>
                <a:spcPts val="600"/>
              </a:spcBef>
              <a:spcAft>
                <a:spcPts val="600"/>
              </a:spcAft>
            </a:pPr>
            <a:r>
              <a:rPr lang="en-US" sz="1700" dirty="0"/>
              <a:t>Harvest: Early</a:t>
            </a:r>
          </a:p>
          <a:p>
            <a:pPr>
              <a:spcBef>
                <a:spcPts val="600"/>
              </a:spcBef>
              <a:spcAft>
                <a:spcPts val="600"/>
              </a:spcAft>
            </a:pPr>
            <a:r>
              <a:rPr lang="en-US" sz="1700" dirty="0" smtClean="0"/>
              <a:t>Growth: Excellent but </a:t>
            </a:r>
            <a:r>
              <a:rPr lang="en-US" sz="1700" dirty="0"/>
              <a:t>Balance, Trailing </a:t>
            </a:r>
            <a:endParaRPr lang="en-US" sz="1700" dirty="0" smtClean="0"/>
          </a:p>
          <a:p>
            <a:pPr>
              <a:spcBef>
                <a:spcPts val="600"/>
              </a:spcBef>
              <a:spcAft>
                <a:spcPts val="600"/>
              </a:spcAft>
            </a:pPr>
            <a:r>
              <a:rPr lang="en-US" sz="1700" dirty="0"/>
              <a:t>Cold Hardy: Hardy, 5a Zone USDA Winter Hardiness</a:t>
            </a:r>
          </a:p>
          <a:p>
            <a:pPr>
              <a:spcBef>
                <a:spcPts val="600"/>
              </a:spcBef>
              <a:spcAft>
                <a:spcPts val="600"/>
              </a:spcAft>
            </a:pPr>
            <a:r>
              <a:rPr lang="en-US" sz="1700" dirty="0"/>
              <a:t>Disease: </a:t>
            </a:r>
            <a:r>
              <a:rPr lang="en-US" sz="1700" dirty="0" smtClean="0"/>
              <a:t>Susceptible or Sensitive</a:t>
            </a:r>
            <a:endParaRPr lang="en-US" sz="1700" dirty="0"/>
          </a:p>
          <a:p>
            <a:pPr>
              <a:spcBef>
                <a:spcPts val="600"/>
              </a:spcBef>
              <a:spcAft>
                <a:spcPts val="600"/>
              </a:spcAft>
            </a:pPr>
            <a:r>
              <a:rPr lang="en-US" sz="1700" dirty="0" smtClean="0"/>
              <a:t>Flavor: Sweet</a:t>
            </a:r>
          </a:p>
          <a:p>
            <a:pPr>
              <a:spcBef>
                <a:spcPts val="600"/>
              </a:spcBef>
              <a:spcAft>
                <a:spcPts val="600"/>
              </a:spcAft>
            </a:pPr>
            <a:r>
              <a:rPr lang="en-US" sz="1700" dirty="0" smtClean="0"/>
              <a:t>Texture: Crisp to Soften Once Ripe</a:t>
            </a:r>
            <a:r>
              <a:rPr lang="en-US" sz="1700" dirty="0"/>
              <a:t>, with </a:t>
            </a:r>
            <a:r>
              <a:rPr lang="en-US" sz="1700" dirty="0" smtClean="0"/>
              <a:t>Tender Skin</a:t>
            </a:r>
          </a:p>
          <a:p>
            <a:pPr>
              <a:spcBef>
                <a:spcPts val="600"/>
              </a:spcBef>
              <a:spcAft>
                <a:spcPts val="600"/>
              </a:spcAft>
            </a:pPr>
            <a:r>
              <a:rPr lang="en-US" sz="1700" dirty="0" smtClean="0"/>
              <a:t>Cluster: 191 grams, Open and Full Clusters </a:t>
            </a:r>
          </a:p>
          <a:p>
            <a:pPr>
              <a:spcBef>
                <a:spcPts val="600"/>
              </a:spcBef>
              <a:spcAft>
                <a:spcPts val="600"/>
              </a:spcAft>
            </a:pPr>
            <a:r>
              <a:rPr lang="en-US" sz="1700" dirty="0" smtClean="0"/>
              <a:t>Berry: 2.3 grams </a:t>
            </a:r>
          </a:p>
          <a:p>
            <a:pPr>
              <a:spcBef>
                <a:spcPts val="600"/>
              </a:spcBef>
              <a:spcAft>
                <a:spcPts val="600"/>
              </a:spcAft>
            </a:pPr>
            <a:r>
              <a:rPr lang="en-US" sz="1700" dirty="0"/>
              <a:t>Other: Fruit </a:t>
            </a:r>
            <a:r>
              <a:rPr lang="en-US" sz="1700" dirty="0" smtClean="0"/>
              <a:t>Does Not Always Color Well</a:t>
            </a:r>
          </a:p>
          <a:p>
            <a:endParaRPr lang="en-US" sz="1700" dirty="0"/>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800126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426" y="-228600"/>
            <a:ext cx="7680960" cy="1066800"/>
          </a:xfrm>
        </p:spPr>
        <p:txBody>
          <a:bodyPr>
            <a:normAutofit/>
          </a:bodyPr>
          <a:lstStyle/>
          <a:p>
            <a:pPr algn="ctr"/>
            <a:r>
              <a:rPr lang="en-US" sz="4400" u="sng" dirty="0" smtClean="0"/>
              <a:t>Reliance</a:t>
            </a:r>
            <a:endParaRPr lang="en-US" sz="4400" dirty="0"/>
          </a:p>
        </p:txBody>
      </p:sp>
      <p:pic>
        <p:nvPicPr>
          <p:cNvPr id="3075" name="Picture 3"/>
          <p:cNvPicPr>
            <a:picLocks noGrp="1" noChangeAspect="1" noChangeArrowheads="1"/>
          </p:cNvPicPr>
          <p:nvPr>
            <p:ph sz="quarter" idx="14"/>
          </p:nvPr>
        </p:nvPicPr>
        <p:blipFill>
          <a:blip r:embed="rId2" cstate="email">
            <a:extLst>
              <a:ext uri="{28A0092B-C50C-407E-A947-70E740481C1C}">
                <a14:useLocalDpi xmlns:a14="http://schemas.microsoft.com/office/drawing/2010/main"/>
              </a:ext>
            </a:extLst>
          </a:blip>
          <a:srcRect/>
          <a:stretch>
            <a:fillRect/>
          </a:stretch>
        </p:blipFill>
        <p:spPr bwMode="auto">
          <a:xfrm>
            <a:off x="5477948" y="2971800"/>
            <a:ext cx="2737131" cy="366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740" y="256712"/>
            <a:ext cx="1737339" cy="2601981"/>
          </a:xfrm>
          <a:prstGeom prst="rect">
            <a:avLst/>
          </a:prstGeom>
        </p:spPr>
      </p:pic>
      <p:pic>
        <p:nvPicPr>
          <p:cNvPr id="15" name="Content Placeholder 14"/>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914400" y="3048000"/>
            <a:ext cx="2690411" cy="3602038"/>
          </a:xfrm>
        </p:spPr>
      </p:pic>
    </p:spTree>
    <p:extLst>
      <p:ext uri="{BB962C8B-B14F-4D97-AF65-F5344CB8AC3E}">
        <p14:creationId xmlns:p14="http://schemas.microsoft.com/office/powerpoint/2010/main" val="4247176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a:t>Somerset Seedless</a:t>
            </a:r>
          </a:p>
        </p:txBody>
      </p:sp>
      <p:sp>
        <p:nvSpPr>
          <p:cNvPr id="5" name="Content Placeholder 4"/>
          <p:cNvSpPr>
            <a:spLocks noGrp="1"/>
          </p:cNvSpPr>
          <p:nvPr>
            <p:ph sz="quarter" idx="13"/>
          </p:nvPr>
        </p:nvSpPr>
        <p:spPr>
          <a:xfrm>
            <a:off x="914400" y="2251075"/>
            <a:ext cx="7391400" cy="4606925"/>
          </a:xfrm>
        </p:spPr>
        <p:txBody>
          <a:bodyPr>
            <a:noAutofit/>
          </a:bodyPr>
          <a:lstStyle/>
          <a:p>
            <a:pPr>
              <a:spcBef>
                <a:spcPts val="600"/>
              </a:spcBef>
              <a:spcAft>
                <a:spcPts val="600"/>
              </a:spcAft>
            </a:pPr>
            <a:r>
              <a:rPr lang="en-US" sz="1700" dirty="0"/>
              <a:t>Wisconsin. Bred by Elmer Swenson – 2002 </a:t>
            </a:r>
            <a:r>
              <a:rPr lang="en-US" sz="1700" dirty="0" smtClean="0"/>
              <a:t>– </a:t>
            </a:r>
            <a:r>
              <a:rPr lang="en-US" sz="1700" dirty="0"/>
              <a:t>Interspecific Hybrid </a:t>
            </a:r>
            <a:r>
              <a:rPr lang="en-US" sz="1700" dirty="0" smtClean="0"/>
              <a:t>(</a:t>
            </a:r>
            <a:r>
              <a:rPr lang="en-US" sz="1700" i="1" dirty="0" smtClean="0"/>
              <a:t>V</a:t>
            </a:r>
            <a:r>
              <a:rPr lang="en-US" sz="1700" i="1" dirty="0"/>
              <a:t>. labrusca</a:t>
            </a:r>
            <a:r>
              <a:rPr lang="en-US" sz="1700" dirty="0"/>
              <a:t>;</a:t>
            </a:r>
          </a:p>
          <a:p>
            <a:pPr>
              <a:spcBef>
                <a:spcPts val="600"/>
              </a:spcBef>
              <a:spcAft>
                <a:spcPts val="600"/>
              </a:spcAft>
            </a:pPr>
            <a:r>
              <a:rPr lang="en-US" sz="1700" i="1" dirty="0"/>
              <a:t>V. riparia</a:t>
            </a:r>
            <a:r>
              <a:rPr lang="en-US" sz="1700" dirty="0"/>
              <a:t>; and </a:t>
            </a:r>
            <a:r>
              <a:rPr lang="en-US" sz="1700" i="1" dirty="0"/>
              <a:t>V. vinifera </a:t>
            </a:r>
            <a:r>
              <a:rPr lang="en-US" sz="1700" dirty="0"/>
              <a:t>and other small amounts of American </a:t>
            </a:r>
            <a:r>
              <a:rPr lang="en-US" sz="1700" i="1" dirty="0"/>
              <a:t>Vitis</a:t>
            </a:r>
            <a:r>
              <a:rPr lang="en-US" sz="1700" dirty="0"/>
              <a:t> </a:t>
            </a:r>
            <a:r>
              <a:rPr lang="en-US" sz="1700" dirty="0" smtClean="0"/>
              <a:t>species)</a:t>
            </a:r>
          </a:p>
          <a:p>
            <a:pPr>
              <a:spcBef>
                <a:spcPts val="600"/>
              </a:spcBef>
              <a:spcAft>
                <a:spcPts val="600"/>
              </a:spcAft>
            </a:pPr>
            <a:r>
              <a:rPr lang="en-US" sz="1700" dirty="0" smtClean="0"/>
              <a:t>Color: Red</a:t>
            </a:r>
          </a:p>
          <a:p>
            <a:pPr>
              <a:spcBef>
                <a:spcPts val="600"/>
              </a:spcBef>
              <a:spcAft>
                <a:spcPts val="600"/>
              </a:spcAft>
            </a:pPr>
            <a:r>
              <a:rPr lang="en-US" sz="1700" dirty="0"/>
              <a:t>Harvest: </a:t>
            </a:r>
            <a:r>
              <a:rPr lang="en-US" sz="1700" dirty="0" smtClean="0"/>
              <a:t>Early</a:t>
            </a:r>
            <a:endParaRPr lang="en-US" sz="1700" dirty="0"/>
          </a:p>
          <a:p>
            <a:pPr>
              <a:spcBef>
                <a:spcPts val="600"/>
              </a:spcBef>
              <a:spcAft>
                <a:spcPts val="600"/>
              </a:spcAft>
            </a:pPr>
            <a:r>
              <a:rPr lang="en-US" sz="1700" dirty="0" smtClean="0"/>
              <a:t>Growth: Weak to Medium, Trailing</a:t>
            </a:r>
          </a:p>
          <a:p>
            <a:pPr>
              <a:spcBef>
                <a:spcPts val="600"/>
              </a:spcBef>
              <a:spcAft>
                <a:spcPts val="600"/>
              </a:spcAft>
            </a:pPr>
            <a:r>
              <a:rPr lang="en-US" sz="1700" dirty="0"/>
              <a:t>Cold Hardy: </a:t>
            </a:r>
            <a:r>
              <a:rPr lang="en-US" sz="1700" dirty="0" smtClean="0"/>
              <a:t>4a Zone </a:t>
            </a:r>
            <a:r>
              <a:rPr lang="en-US" sz="1700" dirty="0"/>
              <a:t>USDA Winter Hardiness</a:t>
            </a:r>
          </a:p>
          <a:p>
            <a:pPr>
              <a:spcBef>
                <a:spcPts val="600"/>
              </a:spcBef>
              <a:spcAft>
                <a:spcPts val="600"/>
              </a:spcAft>
            </a:pPr>
            <a:r>
              <a:rPr lang="en-US" sz="1700" dirty="0"/>
              <a:t>Disease: </a:t>
            </a:r>
            <a:r>
              <a:rPr lang="en-US" sz="1700" dirty="0" smtClean="0"/>
              <a:t>Some Resistant, Downy Mildew Susceptible </a:t>
            </a:r>
          </a:p>
          <a:p>
            <a:pPr>
              <a:spcBef>
                <a:spcPts val="600"/>
              </a:spcBef>
              <a:spcAft>
                <a:spcPts val="600"/>
              </a:spcAft>
            </a:pPr>
            <a:r>
              <a:rPr lang="en-US" sz="1700" dirty="0" smtClean="0"/>
              <a:t>Flavor: ? (strawberry like)</a:t>
            </a:r>
          </a:p>
          <a:p>
            <a:pPr>
              <a:spcBef>
                <a:spcPts val="600"/>
              </a:spcBef>
              <a:spcAft>
                <a:spcPts val="600"/>
              </a:spcAft>
            </a:pPr>
            <a:r>
              <a:rPr lang="en-US" sz="1700" dirty="0" smtClean="0"/>
              <a:t>Texture: ?</a:t>
            </a:r>
          </a:p>
          <a:p>
            <a:pPr>
              <a:spcBef>
                <a:spcPts val="600"/>
              </a:spcBef>
              <a:spcAft>
                <a:spcPts val="600"/>
              </a:spcAft>
            </a:pPr>
            <a:r>
              <a:rPr lang="en-US" sz="1700" dirty="0" smtClean="0"/>
              <a:t>Cluster: ? (small)</a:t>
            </a:r>
          </a:p>
          <a:p>
            <a:pPr>
              <a:spcBef>
                <a:spcPts val="600"/>
              </a:spcBef>
              <a:spcAft>
                <a:spcPts val="600"/>
              </a:spcAft>
            </a:pPr>
            <a:r>
              <a:rPr lang="en-US" sz="1700" dirty="0" smtClean="0"/>
              <a:t>Berry: ? </a:t>
            </a:r>
            <a:r>
              <a:rPr lang="en-US" sz="1700" dirty="0"/>
              <a:t>(medium, adherent </a:t>
            </a:r>
            <a:r>
              <a:rPr lang="en-US" sz="1700" dirty="0" smtClean="0"/>
              <a:t>skin)</a:t>
            </a:r>
          </a:p>
          <a:p>
            <a:pPr>
              <a:spcBef>
                <a:spcPts val="600"/>
              </a:spcBef>
              <a:spcAft>
                <a:spcPts val="600"/>
              </a:spcAft>
            </a:pPr>
            <a:endParaRPr lang="en-US" sz="1700" dirty="0" smtClean="0"/>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227483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12156" y="1655762"/>
            <a:ext cx="3202644" cy="4287838"/>
          </a:xfrm>
        </p:spPr>
      </p:pic>
      <p:sp>
        <p:nvSpPr>
          <p:cNvPr id="6" name="Title 5"/>
          <p:cNvSpPr>
            <a:spLocks noGrp="1"/>
          </p:cNvSpPr>
          <p:nvPr>
            <p:ph type="title"/>
          </p:nvPr>
        </p:nvSpPr>
        <p:spPr/>
        <p:txBody>
          <a:bodyPr>
            <a:normAutofit/>
          </a:bodyPr>
          <a:lstStyle/>
          <a:p>
            <a:pPr algn="ctr"/>
            <a:r>
              <a:rPr lang="en-US" sz="5400" u="sng" dirty="0"/>
              <a:t>Somerset </a:t>
            </a:r>
            <a:r>
              <a:rPr lang="en-US" sz="5400" u="sng" dirty="0" smtClean="0"/>
              <a:t>Seedless</a:t>
            </a:r>
            <a:endParaRPr lang="en-US" sz="5400" dirty="0"/>
          </a:p>
        </p:txBody>
      </p:sp>
      <p:pic>
        <p:nvPicPr>
          <p:cNvPr id="14" name="Content Placeholder 13"/>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4572896" y="4191000"/>
            <a:ext cx="3656703" cy="2428279"/>
          </a:xfr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845909" y="1774090"/>
            <a:ext cx="2849884" cy="1892501"/>
          </a:xfrm>
          <a:prstGeom prst="rect">
            <a:avLst/>
          </a:prstGeom>
        </p:spPr>
      </p:pic>
    </p:spTree>
    <p:extLst>
      <p:ext uri="{BB962C8B-B14F-4D97-AF65-F5344CB8AC3E}">
        <p14:creationId xmlns:p14="http://schemas.microsoft.com/office/powerpoint/2010/main" val="3194856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Suffolk Red</a:t>
            </a:r>
            <a:endParaRPr lang="en-US" sz="4000" u="sng" dirty="0"/>
          </a:p>
        </p:txBody>
      </p:sp>
      <p:sp>
        <p:nvSpPr>
          <p:cNvPr id="5" name="Content Placeholder 4"/>
          <p:cNvSpPr>
            <a:spLocks noGrp="1"/>
          </p:cNvSpPr>
          <p:nvPr>
            <p:ph sz="quarter" idx="13"/>
          </p:nvPr>
        </p:nvSpPr>
        <p:spPr>
          <a:xfrm>
            <a:off x="923278" y="2254188"/>
            <a:ext cx="5562600" cy="4495800"/>
          </a:xfrm>
        </p:spPr>
        <p:txBody>
          <a:bodyPr>
            <a:normAutofit/>
          </a:bodyPr>
          <a:lstStyle/>
          <a:p>
            <a:pPr>
              <a:spcBef>
                <a:spcPts val="600"/>
              </a:spcBef>
              <a:spcAft>
                <a:spcPts val="600"/>
              </a:spcAft>
            </a:pPr>
            <a:r>
              <a:rPr lang="en-US" sz="1700" dirty="0" smtClean="0"/>
              <a:t>Cornell – 1972</a:t>
            </a:r>
          </a:p>
          <a:p>
            <a:pPr>
              <a:spcBef>
                <a:spcPts val="600"/>
              </a:spcBef>
              <a:spcAft>
                <a:spcPts val="600"/>
              </a:spcAft>
            </a:pPr>
            <a:r>
              <a:rPr lang="en-US" sz="1700" dirty="0" smtClean="0"/>
              <a:t>Color: Red</a:t>
            </a:r>
          </a:p>
          <a:p>
            <a:pPr>
              <a:spcBef>
                <a:spcPts val="600"/>
              </a:spcBef>
              <a:spcAft>
                <a:spcPts val="600"/>
              </a:spcAft>
            </a:pPr>
            <a:r>
              <a:rPr lang="en-US" sz="1700" dirty="0"/>
              <a:t>Harvest: Midseason</a:t>
            </a:r>
          </a:p>
          <a:p>
            <a:pPr>
              <a:spcBef>
                <a:spcPts val="600"/>
              </a:spcBef>
              <a:spcAft>
                <a:spcPts val="600"/>
              </a:spcAft>
            </a:pPr>
            <a:r>
              <a:rPr lang="en-US" sz="1700" dirty="0" smtClean="0"/>
              <a:t>Growth: Very </a:t>
            </a:r>
            <a:r>
              <a:rPr lang="en-US" sz="1700" dirty="0"/>
              <a:t>Weak, Semi Trailing</a:t>
            </a:r>
            <a:endParaRPr lang="en-US" sz="1700" dirty="0" smtClean="0"/>
          </a:p>
          <a:p>
            <a:pPr>
              <a:spcBef>
                <a:spcPts val="600"/>
              </a:spcBef>
              <a:spcAft>
                <a:spcPts val="600"/>
              </a:spcAft>
            </a:pPr>
            <a:r>
              <a:rPr lang="en-US" sz="1700" dirty="0"/>
              <a:t>Cold Hardy: NOT </a:t>
            </a:r>
            <a:r>
              <a:rPr lang="en-US" sz="1700" dirty="0" smtClean="0"/>
              <a:t>HARDY, </a:t>
            </a:r>
            <a:r>
              <a:rPr lang="en-US" sz="1700" dirty="0"/>
              <a:t>5a Zone USDA Winter Hardiness</a:t>
            </a:r>
          </a:p>
          <a:p>
            <a:pPr>
              <a:spcBef>
                <a:spcPts val="600"/>
              </a:spcBef>
              <a:spcAft>
                <a:spcPts val="600"/>
              </a:spcAft>
            </a:pPr>
            <a:r>
              <a:rPr lang="en-US" sz="1700" dirty="0"/>
              <a:t>Disease: Susceptible</a:t>
            </a:r>
          </a:p>
          <a:p>
            <a:pPr>
              <a:spcBef>
                <a:spcPts val="600"/>
              </a:spcBef>
              <a:spcAft>
                <a:spcPts val="600"/>
              </a:spcAft>
            </a:pPr>
            <a:r>
              <a:rPr lang="en-US" sz="1700" dirty="0" smtClean="0"/>
              <a:t>Flavor: ? (mild, distinctive)</a:t>
            </a:r>
          </a:p>
          <a:p>
            <a:pPr>
              <a:spcBef>
                <a:spcPts val="600"/>
              </a:spcBef>
              <a:spcAft>
                <a:spcPts val="600"/>
              </a:spcAft>
            </a:pPr>
            <a:r>
              <a:rPr lang="en-US" sz="1700" dirty="0" smtClean="0"/>
              <a:t>Texture: ? (meaty)</a:t>
            </a:r>
          </a:p>
          <a:p>
            <a:pPr>
              <a:spcBef>
                <a:spcPts val="600"/>
              </a:spcBef>
              <a:spcAft>
                <a:spcPts val="600"/>
              </a:spcAft>
            </a:pPr>
            <a:r>
              <a:rPr lang="en-US" sz="1700" dirty="0" smtClean="0"/>
              <a:t>Cluster: ? (tight and full clusters)</a:t>
            </a:r>
          </a:p>
          <a:p>
            <a:pPr>
              <a:spcBef>
                <a:spcPts val="600"/>
              </a:spcBef>
              <a:spcAft>
                <a:spcPts val="600"/>
              </a:spcAft>
            </a:pPr>
            <a:r>
              <a:rPr lang="en-US" sz="1700" dirty="0" smtClean="0"/>
              <a:t>Berry: ? (large)</a:t>
            </a:r>
          </a:p>
          <a:p>
            <a:pPr>
              <a:spcBef>
                <a:spcPts val="600"/>
              </a:spcBef>
              <a:spcAft>
                <a:spcPts val="600"/>
              </a:spcAft>
            </a:pPr>
            <a:r>
              <a:rPr lang="en-US" sz="1700" dirty="0"/>
              <a:t>Problems: Winter </a:t>
            </a:r>
            <a:r>
              <a:rPr lang="en-US" sz="1700" dirty="0" smtClean="0"/>
              <a:t>Damage </a:t>
            </a:r>
            <a:r>
              <a:rPr lang="en-US" sz="1700" dirty="0"/>
              <a:t>and </a:t>
            </a:r>
            <a:r>
              <a:rPr lang="en-US" sz="1700" dirty="0" smtClean="0"/>
              <a:t>Poor Fruit Set </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3797623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6200000">
            <a:off x="4900613" y="2156266"/>
            <a:ext cx="3886200" cy="2902655"/>
          </a:xfrm>
        </p:spPr>
      </p:pic>
      <p:pic>
        <p:nvPicPr>
          <p:cNvPr id="9" name="Content Placeholder 8"/>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rot="16200000">
            <a:off x="352425" y="2156266"/>
            <a:ext cx="3886200" cy="2902655"/>
          </a:xfrm>
        </p:spPr>
      </p:pic>
      <p:sp>
        <p:nvSpPr>
          <p:cNvPr id="6" name="Title 5"/>
          <p:cNvSpPr>
            <a:spLocks noGrp="1"/>
          </p:cNvSpPr>
          <p:nvPr>
            <p:ph type="title"/>
          </p:nvPr>
        </p:nvSpPr>
        <p:spPr/>
        <p:txBody>
          <a:bodyPr>
            <a:normAutofit/>
          </a:bodyPr>
          <a:lstStyle/>
          <a:p>
            <a:pPr algn="ctr"/>
            <a:r>
              <a:rPr lang="en-US" sz="5400" u="sng" dirty="0"/>
              <a:t>Suffolk </a:t>
            </a:r>
            <a:r>
              <a:rPr lang="en-US" sz="5400" u="sng" dirty="0" smtClean="0"/>
              <a:t>Red</a:t>
            </a:r>
            <a:endParaRPr lang="en-US" sz="5400" dirty="0"/>
          </a:p>
        </p:txBody>
      </p:sp>
    </p:spTree>
    <p:extLst>
      <p:ext uri="{BB962C8B-B14F-4D97-AF65-F5344CB8AC3E}">
        <p14:creationId xmlns:p14="http://schemas.microsoft.com/office/powerpoint/2010/main" val="177932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535113"/>
            <a:ext cx="8229600" cy="950912"/>
          </a:xfrm>
        </p:spPr>
        <p:txBody>
          <a:bodyPr>
            <a:normAutofit/>
          </a:bodyPr>
          <a:lstStyle/>
          <a:p>
            <a:pPr>
              <a:spcBef>
                <a:spcPts val="0"/>
              </a:spcBef>
            </a:pPr>
            <a:r>
              <a:rPr lang="en-US" sz="2800" dirty="0" smtClean="0"/>
              <a:t>Supported  by the following funding sources:</a:t>
            </a:r>
            <a:endParaRPr lang="en-US" sz="2800" dirty="0"/>
          </a:p>
        </p:txBody>
      </p:sp>
      <p:sp>
        <p:nvSpPr>
          <p:cNvPr id="10" name="Content Placeholder 9"/>
          <p:cNvSpPr>
            <a:spLocks noGrp="1"/>
          </p:cNvSpPr>
          <p:nvPr>
            <p:ph sz="quarter" idx="14"/>
          </p:nvPr>
        </p:nvSpPr>
        <p:spPr>
          <a:xfrm>
            <a:off x="4645025" y="2743199"/>
            <a:ext cx="4041775" cy="3382963"/>
          </a:xfrm>
        </p:spPr>
        <p:txBody>
          <a:bodyPr>
            <a:normAutofit/>
          </a:bodyPr>
          <a:lstStyle/>
          <a:p>
            <a:pPr marL="0" indent="0">
              <a:buNone/>
            </a:pPr>
            <a:r>
              <a:rPr lang="en-US" sz="2200" dirty="0" smtClean="0"/>
              <a:t>New England Vegetable and Berry Growers Association – 2010 Research Grant</a:t>
            </a:r>
            <a:endParaRPr lang="en-US" sz="2200" dirty="0"/>
          </a:p>
        </p:txBody>
      </p:sp>
      <p:sp>
        <p:nvSpPr>
          <p:cNvPr id="11" name="Content Placeholder 10"/>
          <p:cNvSpPr>
            <a:spLocks noGrp="1"/>
          </p:cNvSpPr>
          <p:nvPr>
            <p:ph sz="quarter" idx="13"/>
          </p:nvPr>
        </p:nvSpPr>
        <p:spPr>
          <a:xfrm>
            <a:off x="457200" y="2743199"/>
            <a:ext cx="4040188" cy="3382963"/>
          </a:xfrm>
        </p:spPr>
        <p:txBody>
          <a:bodyPr>
            <a:normAutofit/>
          </a:bodyPr>
          <a:lstStyle/>
          <a:p>
            <a:pPr marL="0" indent="0">
              <a:spcBef>
                <a:spcPts val="0"/>
              </a:spcBef>
              <a:buNone/>
            </a:pPr>
            <a:r>
              <a:rPr lang="en-US" sz="2200" dirty="0" smtClean="0"/>
              <a:t>Type : Farmer/Rancher Project</a:t>
            </a:r>
          </a:p>
          <a:p>
            <a:pPr marL="0" indent="0">
              <a:spcBef>
                <a:spcPts val="0"/>
              </a:spcBef>
              <a:buNone/>
            </a:pPr>
            <a:r>
              <a:rPr lang="en-US" sz="2200" dirty="0" smtClean="0"/>
              <a:t>Region : Northeast</a:t>
            </a:r>
          </a:p>
          <a:p>
            <a:pPr marL="0" indent="0">
              <a:spcBef>
                <a:spcPts val="0"/>
              </a:spcBef>
              <a:buNone/>
            </a:pPr>
            <a:r>
              <a:rPr lang="en-US" sz="2200" dirty="0" smtClean="0"/>
              <a:t>Project Number : FNE10-692</a:t>
            </a:r>
          </a:p>
          <a:p>
            <a:pPr marL="0" indent="0">
              <a:spcBef>
                <a:spcPts val="0"/>
              </a:spcBef>
              <a:buNone/>
            </a:pPr>
            <a:r>
              <a:rPr lang="en-US" sz="2200" dirty="0" smtClean="0"/>
              <a:t>2010 -2013</a:t>
            </a:r>
            <a:endParaRPr lang="en-US" sz="2200" dirty="0"/>
          </a:p>
        </p:txBody>
      </p:sp>
      <p:sp>
        <p:nvSpPr>
          <p:cNvPr id="2" name="Title 1"/>
          <p:cNvSpPr>
            <a:spLocks noGrp="1"/>
          </p:cNvSpPr>
          <p:nvPr>
            <p:ph type="title"/>
          </p:nvPr>
        </p:nvSpPr>
        <p:spPr>
          <a:xfrm>
            <a:off x="304800" y="274638"/>
            <a:ext cx="8534400" cy="1143000"/>
          </a:xfrm>
        </p:spPr>
        <p:txBody>
          <a:bodyPr>
            <a:noAutofit/>
          </a:bodyPr>
          <a:lstStyle/>
          <a:p>
            <a:r>
              <a:rPr lang="en-US" sz="2800" b="1" dirty="0" smtClean="0"/>
              <a:t>Seedless Table Grape Cultivar Evaluation Grown on Vertical Shoot Positioned (VSP) Training System</a:t>
            </a:r>
            <a:endParaRPr lang="en-US" sz="2800" b="1"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5553075"/>
            <a:ext cx="9525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5257800"/>
            <a:ext cx="12192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4343400"/>
            <a:ext cx="3429490" cy="2287308"/>
          </a:xfrm>
          <a:prstGeom prst="rect">
            <a:avLst/>
          </a:prstGeom>
        </p:spPr>
      </p:pic>
    </p:spTree>
    <p:extLst>
      <p:ext uri="{BB962C8B-B14F-4D97-AF65-F5344CB8AC3E}">
        <p14:creationId xmlns:p14="http://schemas.microsoft.com/office/powerpoint/2010/main" val="711888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Vanessa</a:t>
            </a:r>
            <a:endParaRPr lang="en-US" sz="4000" u="sng" dirty="0"/>
          </a:p>
        </p:txBody>
      </p:sp>
      <p:sp>
        <p:nvSpPr>
          <p:cNvPr id="5" name="Content Placeholder 4"/>
          <p:cNvSpPr>
            <a:spLocks noGrp="1"/>
          </p:cNvSpPr>
          <p:nvPr>
            <p:ph sz="quarter" idx="13"/>
          </p:nvPr>
        </p:nvSpPr>
        <p:spPr>
          <a:xfrm>
            <a:off x="914400" y="2234229"/>
            <a:ext cx="7696200" cy="4637088"/>
          </a:xfrm>
        </p:spPr>
        <p:txBody>
          <a:bodyPr>
            <a:normAutofit/>
          </a:bodyPr>
          <a:lstStyle/>
          <a:p>
            <a:pPr>
              <a:spcBef>
                <a:spcPts val="600"/>
              </a:spcBef>
              <a:spcAft>
                <a:spcPts val="600"/>
              </a:spcAft>
            </a:pPr>
            <a:r>
              <a:rPr lang="en-US" sz="1700" dirty="0" smtClean="0"/>
              <a:t>Ontario – </a:t>
            </a:r>
            <a:r>
              <a:rPr lang="en-US" sz="1700" dirty="0"/>
              <a:t>1984 – Interspecific hybrid (includes V. labrusca and V. vinifera) </a:t>
            </a:r>
            <a:endParaRPr lang="en-US" sz="1700" dirty="0" smtClean="0"/>
          </a:p>
          <a:p>
            <a:pPr>
              <a:spcBef>
                <a:spcPts val="600"/>
              </a:spcBef>
              <a:spcAft>
                <a:spcPts val="600"/>
              </a:spcAft>
            </a:pPr>
            <a:r>
              <a:rPr lang="en-US" sz="1700" dirty="0" smtClean="0"/>
              <a:t>Color: Red</a:t>
            </a:r>
          </a:p>
          <a:p>
            <a:pPr>
              <a:spcBef>
                <a:spcPts val="600"/>
              </a:spcBef>
              <a:spcAft>
                <a:spcPts val="600"/>
              </a:spcAft>
            </a:pPr>
            <a:r>
              <a:rPr lang="en-US" sz="1700" dirty="0"/>
              <a:t>Harvest: Early-Midseason</a:t>
            </a:r>
          </a:p>
          <a:p>
            <a:pPr>
              <a:spcBef>
                <a:spcPts val="600"/>
              </a:spcBef>
              <a:spcAft>
                <a:spcPts val="600"/>
              </a:spcAft>
            </a:pPr>
            <a:r>
              <a:rPr lang="en-US" sz="1700" dirty="0" smtClean="0"/>
              <a:t>Growth: Weak to Little </a:t>
            </a:r>
            <a:r>
              <a:rPr lang="en-US" sz="1700" dirty="0"/>
              <a:t>Average, Trailing </a:t>
            </a:r>
            <a:endParaRPr lang="en-US" sz="1700" dirty="0" smtClean="0"/>
          </a:p>
          <a:p>
            <a:pPr>
              <a:spcBef>
                <a:spcPts val="600"/>
              </a:spcBef>
              <a:spcAft>
                <a:spcPts val="600"/>
              </a:spcAft>
            </a:pPr>
            <a:r>
              <a:rPr lang="en-US" sz="1700" dirty="0"/>
              <a:t>Cold Hardy: </a:t>
            </a:r>
            <a:r>
              <a:rPr lang="en-US" sz="1700" dirty="0" smtClean="0"/>
              <a:t>Hardy , </a:t>
            </a:r>
            <a:r>
              <a:rPr lang="en-US" sz="1700" dirty="0"/>
              <a:t>5a Zone USDA Winter </a:t>
            </a:r>
            <a:r>
              <a:rPr lang="en-US" sz="1700" dirty="0" smtClean="0"/>
              <a:t>Hardiness</a:t>
            </a:r>
          </a:p>
          <a:p>
            <a:pPr>
              <a:spcBef>
                <a:spcPts val="600"/>
              </a:spcBef>
              <a:spcAft>
                <a:spcPts val="600"/>
              </a:spcAft>
            </a:pPr>
            <a:r>
              <a:rPr lang="en-US" sz="1700" dirty="0"/>
              <a:t>Disease: </a:t>
            </a:r>
            <a:r>
              <a:rPr lang="en-US" sz="1700" dirty="0" smtClean="0"/>
              <a:t>Susceptible or Sensitive</a:t>
            </a:r>
            <a:endParaRPr lang="en-US" sz="1700" dirty="0"/>
          </a:p>
          <a:p>
            <a:pPr>
              <a:spcBef>
                <a:spcPts val="600"/>
              </a:spcBef>
              <a:spcAft>
                <a:spcPts val="600"/>
              </a:spcAft>
            </a:pPr>
            <a:r>
              <a:rPr lang="en-US" sz="1700" dirty="0" smtClean="0"/>
              <a:t>Flavor: Mild and Fruity</a:t>
            </a:r>
          </a:p>
          <a:p>
            <a:pPr>
              <a:spcBef>
                <a:spcPts val="600"/>
              </a:spcBef>
              <a:spcAft>
                <a:spcPts val="600"/>
              </a:spcAft>
            </a:pPr>
            <a:r>
              <a:rPr lang="en-US" sz="1700" dirty="0" smtClean="0"/>
              <a:t>Texture: Crisp to Semi Crisp </a:t>
            </a:r>
          </a:p>
          <a:p>
            <a:pPr>
              <a:spcBef>
                <a:spcPts val="600"/>
              </a:spcBef>
              <a:spcAft>
                <a:spcPts val="600"/>
              </a:spcAft>
            </a:pPr>
            <a:r>
              <a:rPr lang="en-US" sz="1700" dirty="0" smtClean="0"/>
              <a:t>Cluster: 66 grams, Open</a:t>
            </a:r>
          </a:p>
          <a:p>
            <a:pPr>
              <a:spcBef>
                <a:spcPts val="600"/>
              </a:spcBef>
              <a:spcAft>
                <a:spcPts val="600"/>
              </a:spcAft>
            </a:pPr>
            <a:r>
              <a:rPr lang="en-US" sz="1700" dirty="0" smtClean="0"/>
              <a:t>Berry: 1.5 grams, Semi-oval</a:t>
            </a:r>
          </a:p>
          <a:p>
            <a:endParaRPr lang="en-US" sz="1700" dirty="0"/>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3480623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0800000">
            <a:off x="4658904" y="3962400"/>
            <a:ext cx="3570694" cy="2666999"/>
          </a:xfrm>
        </p:spPr>
      </p:pic>
      <p:pic>
        <p:nvPicPr>
          <p:cNvPr id="10" name="Content Placeholder 9"/>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rot="10800000">
            <a:off x="4648199" y="1029171"/>
            <a:ext cx="3621075" cy="2704630"/>
          </a:xfrm>
        </p:spPr>
      </p:pic>
      <p:sp>
        <p:nvSpPr>
          <p:cNvPr id="7" name="Title 6"/>
          <p:cNvSpPr>
            <a:spLocks noGrp="1"/>
          </p:cNvSpPr>
          <p:nvPr>
            <p:ph type="title"/>
          </p:nvPr>
        </p:nvSpPr>
        <p:spPr>
          <a:xfrm>
            <a:off x="352426" y="-228600"/>
            <a:ext cx="7680960" cy="1066800"/>
          </a:xfrm>
        </p:spPr>
        <p:txBody>
          <a:bodyPr>
            <a:normAutofit/>
          </a:bodyPr>
          <a:lstStyle/>
          <a:p>
            <a:pPr algn="ctr"/>
            <a:r>
              <a:rPr lang="en-US" sz="5400" u="sng" dirty="0" smtClean="0"/>
              <a:t>Vanessa</a:t>
            </a:r>
            <a:endParaRPr lang="en-US" sz="5400" u="sng"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962400"/>
            <a:ext cx="1992018" cy="2667000"/>
          </a:xfrm>
          <a:prstGeom prst="rect">
            <a:avLst/>
          </a:prstGeom>
        </p:spPr>
      </p:pic>
    </p:spTree>
    <p:extLst>
      <p:ext uri="{BB962C8B-B14F-4D97-AF65-F5344CB8AC3E}">
        <p14:creationId xmlns:p14="http://schemas.microsoft.com/office/powerpoint/2010/main" val="4012012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417638"/>
            <a:ext cx="4040188" cy="639762"/>
          </a:xfrm>
        </p:spPr>
        <p:txBody>
          <a:bodyPr>
            <a:noAutofit/>
          </a:bodyPr>
          <a:lstStyle/>
          <a:p>
            <a:r>
              <a:rPr lang="en-US" sz="4000" u="sng" dirty="0" smtClean="0"/>
              <a:t>Himrod</a:t>
            </a:r>
            <a:endParaRPr lang="en-US" sz="4000" u="sng" dirty="0"/>
          </a:p>
        </p:txBody>
      </p:sp>
      <p:sp>
        <p:nvSpPr>
          <p:cNvPr id="5" name="Content Placeholder 4"/>
          <p:cNvSpPr>
            <a:spLocks noGrp="1"/>
          </p:cNvSpPr>
          <p:nvPr>
            <p:ph sz="quarter" idx="13"/>
          </p:nvPr>
        </p:nvSpPr>
        <p:spPr>
          <a:xfrm>
            <a:off x="914400" y="2251075"/>
            <a:ext cx="5791200" cy="4530725"/>
          </a:xfrm>
        </p:spPr>
        <p:txBody>
          <a:bodyPr>
            <a:normAutofit/>
          </a:bodyPr>
          <a:lstStyle/>
          <a:p>
            <a:pPr>
              <a:spcBef>
                <a:spcPts val="600"/>
              </a:spcBef>
              <a:spcAft>
                <a:spcPts val="600"/>
              </a:spcAft>
            </a:pPr>
            <a:r>
              <a:rPr lang="en-US" sz="1700" dirty="0" smtClean="0"/>
              <a:t>Cornell – 1952</a:t>
            </a:r>
            <a:endParaRPr lang="en-US" sz="1700" dirty="0"/>
          </a:p>
          <a:p>
            <a:pPr>
              <a:spcBef>
                <a:spcPts val="600"/>
              </a:spcBef>
              <a:spcAft>
                <a:spcPts val="600"/>
              </a:spcAft>
            </a:pPr>
            <a:r>
              <a:rPr lang="en-US" sz="1700" dirty="0" smtClean="0"/>
              <a:t>Color: White</a:t>
            </a:r>
          </a:p>
          <a:p>
            <a:pPr>
              <a:spcBef>
                <a:spcPts val="600"/>
              </a:spcBef>
              <a:spcAft>
                <a:spcPts val="600"/>
              </a:spcAft>
            </a:pPr>
            <a:r>
              <a:rPr lang="en-US" sz="1700" dirty="0"/>
              <a:t>Harvest: Early</a:t>
            </a:r>
          </a:p>
          <a:p>
            <a:pPr>
              <a:spcBef>
                <a:spcPts val="600"/>
              </a:spcBef>
              <a:spcAft>
                <a:spcPts val="600"/>
              </a:spcAft>
            </a:pPr>
            <a:r>
              <a:rPr lang="en-US" sz="1700" dirty="0" smtClean="0"/>
              <a:t>Growth: Excellent but </a:t>
            </a:r>
            <a:r>
              <a:rPr lang="en-US" sz="1700" dirty="0"/>
              <a:t>Balance, Semi Upright</a:t>
            </a:r>
            <a:endParaRPr lang="en-US" sz="1700" dirty="0" smtClean="0"/>
          </a:p>
          <a:p>
            <a:pPr>
              <a:spcBef>
                <a:spcPts val="600"/>
              </a:spcBef>
              <a:spcAft>
                <a:spcPts val="600"/>
              </a:spcAft>
            </a:pPr>
            <a:r>
              <a:rPr lang="en-US" sz="1700" dirty="0"/>
              <a:t>Cold Hardy: </a:t>
            </a:r>
            <a:r>
              <a:rPr lang="en-US" sz="1700" dirty="0" smtClean="0"/>
              <a:t>Moderate, </a:t>
            </a:r>
            <a:r>
              <a:rPr lang="en-US" sz="1700" dirty="0"/>
              <a:t>5a Zone USDA Winter Hardiness</a:t>
            </a:r>
          </a:p>
          <a:p>
            <a:pPr>
              <a:spcBef>
                <a:spcPts val="600"/>
              </a:spcBef>
              <a:spcAft>
                <a:spcPts val="600"/>
              </a:spcAft>
            </a:pPr>
            <a:r>
              <a:rPr lang="en-US" sz="1700" dirty="0"/>
              <a:t>Disease: Susceptible</a:t>
            </a:r>
          </a:p>
          <a:p>
            <a:pPr>
              <a:spcBef>
                <a:spcPts val="600"/>
              </a:spcBef>
              <a:spcAft>
                <a:spcPts val="600"/>
              </a:spcAft>
            </a:pPr>
            <a:r>
              <a:rPr lang="en-US" sz="1700" dirty="0" smtClean="0"/>
              <a:t>Flavor: Honey-Like</a:t>
            </a:r>
          </a:p>
          <a:p>
            <a:pPr>
              <a:spcBef>
                <a:spcPts val="600"/>
              </a:spcBef>
              <a:spcAft>
                <a:spcPts val="600"/>
              </a:spcAft>
            </a:pPr>
            <a:r>
              <a:rPr lang="en-US" sz="1700" dirty="0" smtClean="0"/>
              <a:t>Texture: Soft - Melting</a:t>
            </a:r>
          </a:p>
          <a:p>
            <a:pPr>
              <a:spcBef>
                <a:spcPts val="600"/>
              </a:spcBef>
              <a:spcAft>
                <a:spcPts val="600"/>
              </a:spcAft>
            </a:pPr>
            <a:r>
              <a:rPr lang="en-US" sz="1700" dirty="0" smtClean="0"/>
              <a:t>Cluster: 70 Grams, Open Cluster</a:t>
            </a:r>
          </a:p>
          <a:p>
            <a:pPr>
              <a:spcBef>
                <a:spcPts val="600"/>
              </a:spcBef>
              <a:spcAft>
                <a:spcPts val="600"/>
              </a:spcAft>
            </a:pPr>
            <a:r>
              <a:rPr lang="en-US" sz="1700" dirty="0" smtClean="0"/>
              <a:t>Berry: 2.4 Grams, Shell Berries, Shot Berries</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355814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426" y="-228600"/>
            <a:ext cx="7680960" cy="1066800"/>
          </a:xfrm>
        </p:spPr>
        <p:txBody>
          <a:bodyPr>
            <a:normAutofit/>
          </a:bodyPr>
          <a:lstStyle/>
          <a:p>
            <a:pPr algn="ctr"/>
            <a:r>
              <a:rPr lang="en-US" sz="5400" u="sng" dirty="0" smtClean="0"/>
              <a:t>Himrod</a:t>
            </a:r>
            <a:endParaRPr lang="en-US" sz="5400" dirty="0"/>
          </a:p>
        </p:txBody>
      </p:sp>
      <p:pic>
        <p:nvPicPr>
          <p:cNvPr id="23" name="Content Placeholder 22"/>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rot="16200000">
            <a:off x="5757556" y="1100446"/>
            <a:ext cx="2922240" cy="1940549"/>
          </a:xfrm>
        </p:spPr>
      </p:pic>
      <p:pic>
        <p:nvPicPr>
          <p:cNvPr id="22" name="Content Placeholder 21"/>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rot="10800000">
            <a:off x="4343401" y="3726744"/>
            <a:ext cx="3886200" cy="2902655"/>
          </a:xfrm>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733799"/>
            <a:ext cx="2160553" cy="2892641"/>
          </a:xfrm>
          <a:prstGeom prst="rect">
            <a:avLst/>
          </a:prstGeom>
        </p:spPr>
      </p:pic>
    </p:spTree>
    <p:extLst>
      <p:ext uri="{BB962C8B-B14F-4D97-AF65-F5344CB8AC3E}">
        <p14:creationId xmlns:p14="http://schemas.microsoft.com/office/powerpoint/2010/main" val="1405447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Interlaken</a:t>
            </a:r>
            <a:endParaRPr lang="en-US" sz="4000" u="sng" dirty="0"/>
          </a:p>
        </p:txBody>
      </p:sp>
      <p:sp>
        <p:nvSpPr>
          <p:cNvPr id="5" name="Content Placeholder 4"/>
          <p:cNvSpPr>
            <a:spLocks noGrp="1"/>
          </p:cNvSpPr>
          <p:nvPr>
            <p:ph sz="quarter" idx="13"/>
          </p:nvPr>
        </p:nvSpPr>
        <p:spPr>
          <a:xfrm>
            <a:off x="914400" y="2286000"/>
            <a:ext cx="5105400" cy="4530726"/>
          </a:xfrm>
        </p:spPr>
        <p:txBody>
          <a:bodyPr>
            <a:normAutofit lnSpcReduction="10000"/>
          </a:bodyPr>
          <a:lstStyle/>
          <a:p>
            <a:pPr>
              <a:spcBef>
                <a:spcPts val="600"/>
              </a:spcBef>
              <a:spcAft>
                <a:spcPts val="600"/>
              </a:spcAft>
            </a:pPr>
            <a:r>
              <a:rPr lang="en-US" sz="1700" dirty="0" smtClean="0"/>
              <a:t>Cornell – 1947</a:t>
            </a:r>
          </a:p>
          <a:p>
            <a:pPr>
              <a:spcBef>
                <a:spcPts val="600"/>
              </a:spcBef>
              <a:spcAft>
                <a:spcPts val="600"/>
              </a:spcAft>
            </a:pPr>
            <a:r>
              <a:rPr lang="en-US" sz="1700" dirty="0" smtClean="0"/>
              <a:t>Color: White</a:t>
            </a:r>
          </a:p>
          <a:p>
            <a:pPr>
              <a:spcBef>
                <a:spcPts val="600"/>
              </a:spcBef>
              <a:spcAft>
                <a:spcPts val="600"/>
              </a:spcAft>
            </a:pPr>
            <a:r>
              <a:rPr lang="en-US" sz="1700" dirty="0"/>
              <a:t>Harvest: Early</a:t>
            </a:r>
          </a:p>
          <a:p>
            <a:pPr>
              <a:spcBef>
                <a:spcPts val="600"/>
              </a:spcBef>
              <a:spcAft>
                <a:spcPts val="600"/>
              </a:spcAft>
            </a:pPr>
            <a:r>
              <a:rPr lang="en-US" sz="1700" dirty="0" smtClean="0"/>
              <a:t>Growth: </a:t>
            </a:r>
            <a:r>
              <a:rPr lang="en-US" sz="1700" dirty="0"/>
              <a:t>Medium to Good Vigor, Semi </a:t>
            </a:r>
            <a:r>
              <a:rPr lang="en-US" sz="1700" dirty="0" smtClean="0"/>
              <a:t>Upright</a:t>
            </a:r>
          </a:p>
          <a:p>
            <a:pPr>
              <a:spcBef>
                <a:spcPts val="600"/>
              </a:spcBef>
              <a:spcAft>
                <a:spcPts val="600"/>
              </a:spcAft>
            </a:pPr>
            <a:r>
              <a:rPr lang="en-US" sz="1700" dirty="0"/>
              <a:t>Cold Hardy: 6a Zone USDA Winter Hardiness</a:t>
            </a:r>
          </a:p>
          <a:p>
            <a:pPr>
              <a:spcBef>
                <a:spcPts val="600"/>
              </a:spcBef>
              <a:spcAft>
                <a:spcPts val="600"/>
              </a:spcAft>
            </a:pPr>
            <a:r>
              <a:rPr lang="en-US" sz="1700" dirty="0"/>
              <a:t>Disease: </a:t>
            </a:r>
            <a:r>
              <a:rPr lang="en-US" sz="1700" dirty="0" smtClean="0"/>
              <a:t>Highly Susceptible </a:t>
            </a:r>
            <a:r>
              <a:rPr lang="en-US" sz="1700" dirty="0"/>
              <a:t>or </a:t>
            </a:r>
            <a:r>
              <a:rPr lang="en-US" sz="1700" dirty="0" smtClean="0"/>
              <a:t>Sensitive</a:t>
            </a:r>
          </a:p>
          <a:p>
            <a:pPr>
              <a:spcBef>
                <a:spcPts val="600"/>
              </a:spcBef>
              <a:spcAft>
                <a:spcPts val="600"/>
              </a:spcAft>
            </a:pPr>
            <a:r>
              <a:rPr lang="en-US" sz="1700" dirty="0" smtClean="0"/>
              <a:t>Flavor: Fresh</a:t>
            </a:r>
          </a:p>
          <a:p>
            <a:pPr>
              <a:spcBef>
                <a:spcPts val="600"/>
              </a:spcBef>
              <a:spcAft>
                <a:spcPts val="600"/>
              </a:spcAft>
            </a:pPr>
            <a:r>
              <a:rPr lang="en-US" sz="1700" dirty="0" smtClean="0"/>
              <a:t>Texture: Crisp to Soft Once Ripe</a:t>
            </a:r>
          </a:p>
          <a:p>
            <a:pPr>
              <a:spcBef>
                <a:spcPts val="600"/>
              </a:spcBef>
              <a:spcAft>
                <a:spcPts val="600"/>
              </a:spcAft>
            </a:pPr>
            <a:r>
              <a:rPr lang="en-US" sz="1700" dirty="0" smtClean="0"/>
              <a:t>Cluster: 115 Grams, Full and Open Cluster</a:t>
            </a:r>
          </a:p>
          <a:p>
            <a:pPr>
              <a:spcBef>
                <a:spcPts val="600"/>
              </a:spcBef>
              <a:spcAft>
                <a:spcPts val="600"/>
              </a:spcAft>
            </a:pPr>
            <a:r>
              <a:rPr lang="en-US" sz="1700" dirty="0" smtClean="0"/>
              <a:t>Berry: 2.5 Grams, Shell Berries, Shot </a:t>
            </a:r>
            <a:r>
              <a:rPr lang="en-US" sz="1700" dirty="0"/>
              <a:t>Berries</a:t>
            </a:r>
          </a:p>
          <a:p>
            <a:pPr>
              <a:spcBef>
                <a:spcPts val="600"/>
              </a:spcBef>
              <a:spcAft>
                <a:spcPts val="600"/>
              </a:spcAft>
            </a:pPr>
            <a:r>
              <a:rPr lang="en-US" sz="1700" dirty="0" smtClean="0"/>
              <a:t>Other: Phylloxera </a:t>
            </a:r>
            <a:r>
              <a:rPr lang="en-US" sz="1700" dirty="0"/>
              <a:t>problem</a:t>
            </a:r>
          </a:p>
          <a:p>
            <a:endParaRPr lang="en-US" sz="1700" dirty="0" smtClean="0"/>
          </a:p>
          <a:p>
            <a:endParaRPr lang="en-US" sz="1700" dirty="0" smtClean="0"/>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980321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0800000">
            <a:off x="4343400" y="3733800"/>
            <a:ext cx="3886200" cy="2902655"/>
          </a:xfrm>
        </p:spPr>
      </p:pic>
      <p:pic>
        <p:nvPicPr>
          <p:cNvPr id="10" name="Content Placeholder 9"/>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096000" y="658722"/>
            <a:ext cx="2144247" cy="2870810"/>
          </a:xfrm>
        </p:spPr>
      </p:pic>
      <p:sp>
        <p:nvSpPr>
          <p:cNvPr id="6" name="Title 5"/>
          <p:cNvSpPr>
            <a:spLocks noGrp="1"/>
          </p:cNvSpPr>
          <p:nvPr>
            <p:ph type="title"/>
          </p:nvPr>
        </p:nvSpPr>
        <p:spPr>
          <a:xfrm>
            <a:off x="352426" y="-228600"/>
            <a:ext cx="7680960" cy="1066800"/>
          </a:xfrm>
        </p:spPr>
        <p:txBody>
          <a:bodyPr>
            <a:normAutofit/>
          </a:bodyPr>
          <a:lstStyle/>
          <a:p>
            <a:pPr algn="ctr"/>
            <a:r>
              <a:rPr lang="en-US" sz="5400" u="sng" dirty="0" smtClean="0"/>
              <a:t>Interlaken</a:t>
            </a:r>
            <a:endParaRPr lang="en-US" sz="5400" u="sng"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16532" y="4193122"/>
            <a:ext cx="2964054" cy="1968317"/>
          </a:xfrm>
          <a:prstGeom prst="rect">
            <a:avLst/>
          </a:prstGeom>
        </p:spPr>
      </p:pic>
    </p:spTree>
    <p:extLst>
      <p:ext uri="{BB962C8B-B14F-4D97-AF65-F5344CB8AC3E}">
        <p14:creationId xmlns:p14="http://schemas.microsoft.com/office/powerpoint/2010/main" val="662713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Lakemont</a:t>
            </a:r>
            <a:endParaRPr lang="en-US" sz="4000" u="sng" dirty="0"/>
          </a:p>
        </p:txBody>
      </p:sp>
      <p:sp>
        <p:nvSpPr>
          <p:cNvPr id="5" name="Content Placeholder 4"/>
          <p:cNvSpPr>
            <a:spLocks noGrp="1"/>
          </p:cNvSpPr>
          <p:nvPr>
            <p:ph sz="quarter" idx="13"/>
          </p:nvPr>
        </p:nvSpPr>
        <p:spPr>
          <a:xfrm>
            <a:off x="914400" y="2297112"/>
            <a:ext cx="5105400" cy="3951288"/>
          </a:xfrm>
        </p:spPr>
        <p:txBody>
          <a:bodyPr>
            <a:normAutofit fontScale="85000" lnSpcReduction="20000"/>
          </a:bodyPr>
          <a:lstStyle/>
          <a:p>
            <a:pPr>
              <a:spcBef>
                <a:spcPts val="600"/>
              </a:spcBef>
              <a:spcAft>
                <a:spcPts val="600"/>
              </a:spcAft>
            </a:pPr>
            <a:r>
              <a:rPr lang="en-US" sz="2000" dirty="0" smtClean="0"/>
              <a:t>Cornell </a:t>
            </a:r>
            <a:r>
              <a:rPr lang="en-US" sz="2000" dirty="0"/>
              <a:t>– </a:t>
            </a:r>
            <a:r>
              <a:rPr lang="en-US" sz="2000" dirty="0" smtClean="0"/>
              <a:t>1972</a:t>
            </a:r>
          </a:p>
          <a:p>
            <a:pPr>
              <a:spcBef>
                <a:spcPts val="600"/>
              </a:spcBef>
              <a:spcAft>
                <a:spcPts val="600"/>
              </a:spcAft>
            </a:pPr>
            <a:r>
              <a:rPr lang="en-US" sz="2000" dirty="0" smtClean="0"/>
              <a:t>Color: White (Fruit yellow-green color)</a:t>
            </a:r>
          </a:p>
          <a:p>
            <a:pPr>
              <a:lnSpc>
                <a:spcPct val="120000"/>
              </a:lnSpc>
              <a:spcBef>
                <a:spcPts val="600"/>
              </a:spcBef>
              <a:spcAft>
                <a:spcPts val="600"/>
              </a:spcAft>
            </a:pPr>
            <a:r>
              <a:rPr lang="en-US" sz="2000" dirty="0"/>
              <a:t>Harvest: Midseason</a:t>
            </a:r>
          </a:p>
          <a:p>
            <a:pPr>
              <a:spcBef>
                <a:spcPts val="600"/>
              </a:spcBef>
              <a:spcAft>
                <a:spcPts val="600"/>
              </a:spcAft>
            </a:pPr>
            <a:r>
              <a:rPr lang="en-US" sz="2000" dirty="0" smtClean="0"/>
              <a:t>Growth: Reliable to Average, Semi </a:t>
            </a:r>
            <a:r>
              <a:rPr lang="en-US" sz="2000" dirty="0"/>
              <a:t>Upright</a:t>
            </a:r>
            <a:endParaRPr lang="en-US" sz="2000" dirty="0" smtClean="0"/>
          </a:p>
          <a:p>
            <a:pPr>
              <a:spcBef>
                <a:spcPts val="600"/>
              </a:spcBef>
              <a:spcAft>
                <a:spcPts val="600"/>
              </a:spcAft>
            </a:pPr>
            <a:r>
              <a:rPr lang="en-US" sz="2000" dirty="0"/>
              <a:t>Cold Hardy: Medium, </a:t>
            </a:r>
            <a:r>
              <a:rPr lang="en-US" sz="2000" dirty="0" smtClean="0"/>
              <a:t>6a </a:t>
            </a:r>
            <a:r>
              <a:rPr lang="en-US" sz="2000" dirty="0"/>
              <a:t>Zone USDA Winter Hardiness</a:t>
            </a:r>
          </a:p>
          <a:p>
            <a:pPr>
              <a:spcBef>
                <a:spcPts val="600"/>
              </a:spcBef>
              <a:spcAft>
                <a:spcPts val="600"/>
              </a:spcAft>
            </a:pPr>
            <a:r>
              <a:rPr lang="en-US" sz="2000" dirty="0"/>
              <a:t>Disease: Susceptible</a:t>
            </a:r>
          </a:p>
          <a:p>
            <a:pPr>
              <a:spcBef>
                <a:spcPts val="600"/>
              </a:spcBef>
              <a:spcAft>
                <a:spcPts val="600"/>
              </a:spcAft>
            </a:pPr>
            <a:r>
              <a:rPr lang="en-US" sz="2000" dirty="0" smtClean="0"/>
              <a:t>Flavor: Mild, Clean Taste</a:t>
            </a:r>
          </a:p>
          <a:p>
            <a:pPr>
              <a:spcBef>
                <a:spcPts val="600"/>
              </a:spcBef>
              <a:spcAft>
                <a:spcPts val="600"/>
              </a:spcAft>
            </a:pPr>
            <a:r>
              <a:rPr lang="en-US" sz="2000" dirty="0" smtClean="0"/>
              <a:t>Texture: Crisp to Firm</a:t>
            </a:r>
          </a:p>
          <a:p>
            <a:pPr>
              <a:spcBef>
                <a:spcPts val="600"/>
              </a:spcBef>
              <a:spcAft>
                <a:spcPts val="600"/>
              </a:spcAft>
            </a:pPr>
            <a:r>
              <a:rPr lang="en-US" sz="2000" dirty="0" smtClean="0"/>
              <a:t>Cluster: 89 Grams, Full and Open Cluster</a:t>
            </a:r>
          </a:p>
          <a:p>
            <a:pPr>
              <a:spcBef>
                <a:spcPts val="600"/>
              </a:spcBef>
              <a:spcAft>
                <a:spcPts val="600"/>
              </a:spcAft>
            </a:pPr>
            <a:r>
              <a:rPr lang="en-US" sz="2000" dirty="0" smtClean="0"/>
              <a:t>Berry: 1.5 Grams, (? Split Fruit)</a:t>
            </a:r>
          </a:p>
          <a:p>
            <a:pPr>
              <a:spcBef>
                <a:spcPts val="600"/>
              </a:spcBef>
              <a:spcAft>
                <a:spcPts val="600"/>
              </a:spcAft>
            </a:pPr>
            <a:r>
              <a:rPr lang="en-US" sz="2000" dirty="0"/>
              <a:t>Concern: Cluster </a:t>
            </a:r>
            <a:r>
              <a:rPr lang="en-US" sz="2000" dirty="0" smtClean="0"/>
              <a:t>Thinning Will Prevent Over Cropping</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a:t>
            </a:r>
            <a:endParaRPr lang="en-US" sz="3600" b="1" dirty="0"/>
          </a:p>
        </p:txBody>
      </p:sp>
    </p:spTree>
    <p:extLst>
      <p:ext uri="{BB962C8B-B14F-4D97-AF65-F5344CB8AC3E}">
        <p14:creationId xmlns:p14="http://schemas.microsoft.com/office/powerpoint/2010/main" val="1339186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0800000">
            <a:off x="4800600" y="4151488"/>
            <a:ext cx="3429000" cy="2561166"/>
          </a:xfrm>
        </p:spPr>
      </p:pic>
      <p:sp>
        <p:nvSpPr>
          <p:cNvPr id="7" name="Title 6"/>
          <p:cNvSpPr>
            <a:spLocks noGrp="1"/>
          </p:cNvSpPr>
          <p:nvPr>
            <p:ph type="title"/>
          </p:nvPr>
        </p:nvSpPr>
        <p:spPr/>
        <p:txBody>
          <a:bodyPr>
            <a:normAutofit/>
          </a:bodyPr>
          <a:lstStyle/>
          <a:p>
            <a:pPr algn="ctr"/>
            <a:r>
              <a:rPr lang="en-US" sz="5400" u="sng" dirty="0" smtClean="0"/>
              <a:t>Lakemont</a:t>
            </a:r>
            <a:endParaRPr lang="en-US" sz="5400" dirty="0"/>
          </a:p>
        </p:txBody>
      </p:sp>
      <p:pic>
        <p:nvPicPr>
          <p:cNvPr id="13" name="Content Placeholder 12"/>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914400" y="3962400"/>
            <a:ext cx="2048997" cy="2743286"/>
          </a:xfr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1284064"/>
            <a:ext cx="2057400" cy="2754536"/>
          </a:xfrm>
          <a:prstGeom prst="rect">
            <a:avLst/>
          </a:prstGeom>
        </p:spPr>
      </p:pic>
    </p:spTree>
    <p:extLst>
      <p:ext uri="{BB962C8B-B14F-4D97-AF65-F5344CB8AC3E}">
        <p14:creationId xmlns:p14="http://schemas.microsoft.com/office/powerpoint/2010/main" val="3541033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Marquis</a:t>
            </a:r>
            <a:endParaRPr lang="en-US" sz="4000" u="sng" dirty="0"/>
          </a:p>
        </p:txBody>
      </p:sp>
      <p:sp>
        <p:nvSpPr>
          <p:cNvPr id="5" name="Content Placeholder 4"/>
          <p:cNvSpPr>
            <a:spLocks noGrp="1"/>
          </p:cNvSpPr>
          <p:nvPr>
            <p:ph sz="quarter" idx="13"/>
          </p:nvPr>
        </p:nvSpPr>
        <p:spPr>
          <a:xfrm>
            <a:off x="914400" y="2251075"/>
            <a:ext cx="7467600" cy="4606925"/>
          </a:xfrm>
        </p:spPr>
        <p:txBody>
          <a:bodyPr>
            <a:noAutofit/>
          </a:bodyPr>
          <a:lstStyle/>
          <a:p>
            <a:pPr>
              <a:spcBef>
                <a:spcPts val="600"/>
              </a:spcBef>
              <a:spcAft>
                <a:spcPts val="600"/>
              </a:spcAft>
            </a:pPr>
            <a:r>
              <a:rPr lang="en-US" sz="1700" dirty="0" smtClean="0"/>
              <a:t>Cornell </a:t>
            </a:r>
            <a:r>
              <a:rPr lang="en-US" sz="1700" dirty="0"/>
              <a:t>– 1996 – Interspecific </a:t>
            </a:r>
            <a:r>
              <a:rPr lang="en-US" sz="1700" dirty="0" smtClean="0"/>
              <a:t>Cross </a:t>
            </a:r>
            <a:r>
              <a:rPr lang="en-US" sz="1700" dirty="0"/>
              <a:t>(includes V. labrusca and V. vinifera)</a:t>
            </a:r>
          </a:p>
          <a:p>
            <a:pPr>
              <a:spcBef>
                <a:spcPts val="600"/>
              </a:spcBef>
              <a:spcAft>
                <a:spcPts val="600"/>
              </a:spcAft>
            </a:pPr>
            <a:r>
              <a:rPr lang="en-US" sz="1700" dirty="0" smtClean="0"/>
              <a:t>Color: White</a:t>
            </a:r>
          </a:p>
          <a:p>
            <a:pPr>
              <a:spcBef>
                <a:spcPts val="600"/>
              </a:spcBef>
              <a:spcAft>
                <a:spcPts val="600"/>
              </a:spcAft>
            </a:pPr>
            <a:r>
              <a:rPr lang="en-US" sz="1700" dirty="0"/>
              <a:t>Harvest: Midseason</a:t>
            </a:r>
          </a:p>
          <a:p>
            <a:pPr>
              <a:spcBef>
                <a:spcPts val="600"/>
              </a:spcBef>
              <a:spcAft>
                <a:spcPts val="600"/>
              </a:spcAft>
            </a:pPr>
            <a:r>
              <a:rPr lang="en-US" sz="1700" dirty="0" smtClean="0"/>
              <a:t>Growth: Reliable to </a:t>
            </a:r>
            <a:r>
              <a:rPr lang="en-US" sz="1700" dirty="0"/>
              <a:t>Good, Semi Trailing</a:t>
            </a:r>
            <a:endParaRPr lang="en-US" sz="1700" dirty="0" smtClean="0"/>
          </a:p>
          <a:p>
            <a:pPr>
              <a:spcBef>
                <a:spcPts val="600"/>
              </a:spcBef>
              <a:spcAft>
                <a:spcPts val="600"/>
              </a:spcAft>
            </a:pPr>
            <a:r>
              <a:rPr lang="en-US" sz="1700" dirty="0"/>
              <a:t>Cold Hardy: Moderate, </a:t>
            </a:r>
            <a:r>
              <a:rPr lang="en-US" sz="1700" dirty="0" smtClean="0"/>
              <a:t>5a </a:t>
            </a:r>
            <a:r>
              <a:rPr lang="en-US" sz="1700" dirty="0"/>
              <a:t>Zone USDA Winter Hardiness</a:t>
            </a:r>
          </a:p>
          <a:p>
            <a:pPr>
              <a:spcBef>
                <a:spcPts val="600"/>
              </a:spcBef>
              <a:spcAft>
                <a:spcPts val="600"/>
              </a:spcAft>
            </a:pPr>
            <a:r>
              <a:rPr lang="en-US" sz="1700" dirty="0"/>
              <a:t>Disease: </a:t>
            </a:r>
            <a:r>
              <a:rPr lang="en-US" sz="1700" dirty="0" smtClean="0"/>
              <a:t>Susceptible or Sensitive</a:t>
            </a:r>
            <a:endParaRPr lang="en-US" sz="1700" dirty="0"/>
          </a:p>
          <a:p>
            <a:pPr>
              <a:spcBef>
                <a:spcPts val="600"/>
              </a:spcBef>
              <a:spcAft>
                <a:spcPts val="600"/>
              </a:spcAft>
            </a:pPr>
            <a:r>
              <a:rPr lang="en-US" sz="1700" dirty="0" smtClean="0"/>
              <a:t>Flavor: Mild, Fresh</a:t>
            </a:r>
          </a:p>
          <a:p>
            <a:pPr>
              <a:spcBef>
                <a:spcPts val="600"/>
              </a:spcBef>
              <a:spcAft>
                <a:spcPts val="600"/>
              </a:spcAft>
            </a:pPr>
            <a:r>
              <a:rPr lang="en-US" sz="1700" dirty="0" smtClean="0"/>
              <a:t>Texture: Soft to Melting</a:t>
            </a:r>
          </a:p>
          <a:p>
            <a:pPr>
              <a:spcBef>
                <a:spcPts val="600"/>
              </a:spcBef>
              <a:spcAft>
                <a:spcPts val="600"/>
              </a:spcAft>
            </a:pPr>
            <a:r>
              <a:rPr lang="en-US" sz="1700" dirty="0" smtClean="0"/>
              <a:t>Cluster: 192 Grams, Full and Open Cluster</a:t>
            </a:r>
          </a:p>
          <a:p>
            <a:pPr>
              <a:spcBef>
                <a:spcPts val="600"/>
              </a:spcBef>
              <a:spcAft>
                <a:spcPts val="600"/>
              </a:spcAft>
            </a:pPr>
            <a:r>
              <a:rPr lang="en-US" sz="1700" dirty="0" smtClean="0"/>
              <a:t>Berry: 2.5 </a:t>
            </a:r>
            <a:r>
              <a:rPr lang="en-US" sz="1700" dirty="0"/>
              <a:t>Grams, S</a:t>
            </a:r>
            <a:r>
              <a:rPr lang="en-US" sz="1700" dirty="0" smtClean="0"/>
              <a:t>pherical </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530374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0800000">
            <a:off x="4724400" y="4094573"/>
            <a:ext cx="3505200" cy="2618081"/>
          </a:xfrm>
        </p:spPr>
      </p:pic>
      <p:sp>
        <p:nvSpPr>
          <p:cNvPr id="7" name="Title 6"/>
          <p:cNvSpPr>
            <a:spLocks noGrp="1"/>
          </p:cNvSpPr>
          <p:nvPr>
            <p:ph type="title"/>
          </p:nvPr>
        </p:nvSpPr>
        <p:spPr/>
        <p:txBody>
          <a:bodyPr>
            <a:normAutofit/>
          </a:bodyPr>
          <a:lstStyle/>
          <a:p>
            <a:pPr algn="ctr"/>
            <a:r>
              <a:rPr lang="en-US" sz="5400" u="sng" dirty="0" smtClean="0"/>
              <a:t>Marquis</a:t>
            </a:r>
            <a:endParaRPr lang="en-US" sz="5400" dirty="0"/>
          </a:p>
        </p:txBody>
      </p:sp>
      <p:pic>
        <p:nvPicPr>
          <p:cNvPr id="13" name="Content Placeholder 12"/>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724400" y="1371600"/>
            <a:ext cx="3505200" cy="2618081"/>
          </a:xfr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4276725"/>
            <a:ext cx="3657600" cy="2428875"/>
          </a:xfrm>
          <a:prstGeom prst="rect">
            <a:avLst/>
          </a:prstGeom>
        </p:spPr>
      </p:pic>
    </p:spTree>
    <p:extLst>
      <p:ext uri="{BB962C8B-B14F-4D97-AF65-F5344CB8AC3E}">
        <p14:creationId xmlns:p14="http://schemas.microsoft.com/office/powerpoint/2010/main" val="93525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4343400" cy="4724400"/>
          </a:xfrm>
        </p:spPr>
        <p:txBody>
          <a:bodyPr>
            <a:normAutofit lnSpcReduction="10000"/>
          </a:bodyPr>
          <a:lstStyle/>
          <a:p>
            <a:pPr marL="0" indent="0">
              <a:buNone/>
            </a:pPr>
            <a:r>
              <a:rPr lang="en-US" sz="2200" dirty="0" smtClean="0"/>
              <a:t>Farmers and growers that sell agricultural crops directly to the consumers are looking for new crops to expand their marketing opportunities.  </a:t>
            </a:r>
          </a:p>
          <a:p>
            <a:pPr marL="0" indent="0">
              <a:buNone/>
            </a:pPr>
            <a:endParaRPr lang="en-US" sz="2200" dirty="0" smtClean="0"/>
          </a:p>
          <a:p>
            <a:pPr marL="0" indent="0">
              <a:buNone/>
            </a:pPr>
            <a:r>
              <a:rPr lang="en-US" sz="2200" dirty="0" smtClean="0"/>
              <a:t>The purpose of the project was to look at sixteen seedless table grape cultivars to see which cultivars are adaptable to southern New Hampshire growing conditions during the first three to four years after planting. </a:t>
            </a:r>
            <a:endParaRPr lang="en-US" sz="2200" dirty="0"/>
          </a:p>
        </p:txBody>
      </p:sp>
      <p:sp>
        <p:nvSpPr>
          <p:cNvPr id="2" name="Title 1"/>
          <p:cNvSpPr>
            <a:spLocks noGrp="1"/>
          </p:cNvSpPr>
          <p:nvPr>
            <p:ph type="title"/>
          </p:nvPr>
        </p:nvSpPr>
        <p:spPr/>
        <p:txBody>
          <a:bodyPr>
            <a:normAutofit fontScale="90000"/>
          </a:bodyPr>
          <a:lstStyle/>
          <a:p>
            <a:r>
              <a:rPr lang="en-US" sz="3600" b="1" dirty="0" smtClean="0"/>
              <a:t>Seedless Table Grape Cultivar Evaluation </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1523750"/>
            <a:ext cx="3313390" cy="220531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3810000"/>
            <a:ext cx="1933388" cy="2895600"/>
          </a:xfrm>
          <a:prstGeom prst="rect">
            <a:avLst/>
          </a:prstGeom>
        </p:spPr>
      </p:pic>
    </p:spTree>
    <p:extLst>
      <p:ext uri="{BB962C8B-B14F-4D97-AF65-F5344CB8AC3E}">
        <p14:creationId xmlns:p14="http://schemas.microsoft.com/office/powerpoint/2010/main" val="314399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1371600"/>
            <a:ext cx="4040188" cy="639762"/>
          </a:xfrm>
        </p:spPr>
        <p:txBody>
          <a:bodyPr>
            <a:noAutofit/>
          </a:bodyPr>
          <a:lstStyle/>
          <a:p>
            <a:r>
              <a:rPr lang="en-US" sz="4000" u="sng" dirty="0" smtClean="0"/>
              <a:t>Concord Seedless</a:t>
            </a:r>
            <a:endParaRPr lang="en-US" sz="4000" u="sng" dirty="0"/>
          </a:p>
        </p:txBody>
      </p:sp>
      <p:sp>
        <p:nvSpPr>
          <p:cNvPr id="5" name="Content Placeholder 4"/>
          <p:cNvSpPr>
            <a:spLocks noGrp="1"/>
          </p:cNvSpPr>
          <p:nvPr>
            <p:ph sz="quarter" idx="13"/>
          </p:nvPr>
        </p:nvSpPr>
        <p:spPr>
          <a:xfrm>
            <a:off x="914400" y="2251075"/>
            <a:ext cx="7543800" cy="4606925"/>
          </a:xfrm>
        </p:spPr>
        <p:txBody>
          <a:bodyPr>
            <a:noAutofit/>
          </a:bodyPr>
          <a:lstStyle/>
          <a:p>
            <a:r>
              <a:rPr lang="en-US" sz="1800" dirty="0"/>
              <a:t>A sport of Concord with clusters and berries smaller than </a:t>
            </a:r>
            <a:r>
              <a:rPr lang="en-US" sz="1800" dirty="0" smtClean="0"/>
              <a:t>seeded Concord</a:t>
            </a:r>
            <a:r>
              <a:rPr lang="en-US" sz="1800" dirty="0"/>
              <a:t>.</a:t>
            </a:r>
            <a:endParaRPr lang="en-US" sz="1800" dirty="0" smtClean="0"/>
          </a:p>
          <a:p>
            <a:r>
              <a:rPr lang="en-US" sz="1700" dirty="0" smtClean="0"/>
              <a:t>Color: Blue/Black</a:t>
            </a:r>
          </a:p>
          <a:p>
            <a:pPr>
              <a:spcBef>
                <a:spcPts val="600"/>
              </a:spcBef>
              <a:spcAft>
                <a:spcPts val="600"/>
              </a:spcAft>
            </a:pPr>
            <a:r>
              <a:rPr lang="en-US" sz="1700" dirty="0"/>
              <a:t>Harvest: Midseason</a:t>
            </a:r>
          </a:p>
          <a:p>
            <a:pPr>
              <a:spcBef>
                <a:spcPts val="600"/>
              </a:spcBef>
              <a:spcAft>
                <a:spcPts val="600"/>
              </a:spcAft>
            </a:pPr>
            <a:r>
              <a:rPr lang="en-US" sz="1700" dirty="0" smtClean="0"/>
              <a:t>Growth: </a:t>
            </a:r>
            <a:r>
              <a:rPr lang="en-US" sz="1700" dirty="0"/>
              <a:t>Medium to Good </a:t>
            </a:r>
            <a:r>
              <a:rPr lang="en-US" sz="1700" dirty="0" smtClean="0"/>
              <a:t>Vigor but </a:t>
            </a:r>
            <a:r>
              <a:rPr lang="en-US" sz="1700" dirty="0"/>
              <a:t>Balance, </a:t>
            </a:r>
            <a:r>
              <a:rPr lang="en-US" sz="1700" dirty="0" smtClean="0"/>
              <a:t>Trailing</a:t>
            </a:r>
          </a:p>
          <a:p>
            <a:pPr>
              <a:spcBef>
                <a:spcPts val="600"/>
              </a:spcBef>
              <a:spcAft>
                <a:spcPts val="600"/>
              </a:spcAft>
            </a:pPr>
            <a:r>
              <a:rPr lang="en-US" sz="1700" dirty="0"/>
              <a:t>Cold Hardy: </a:t>
            </a:r>
            <a:r>
              <a:rPr lang="en-US" sz="1700" dirty="0" smtClean="0"/>
              <a:t>Very Hardy, 4a </a:t>
            </a:r>
            <a:r>
              <a:rPr lang="en-US" sz="1700" dirty="0"/>
              <a:t>Zone USDA Winter Hardiness</a:t>
            </a:r>
          </a:p>
          <a:p>
            <a:pPr>
              <a:spcBef>
                <a:spcPts val="600"/>
              </a:spcBef>
              <a:spcAft>
                <a:spcPts val="600"/>
              </a:spcAft>
            </a:pPr>
            <a:r>
              <a:rPr lang="en-US" sz="1700" dirty="0"/>
              <a:t>Disease: </a:t>
            </a:r>
            <a:r>
              <a:rPr lang="en-US" sz="1700" dirty="0" smtClean="0"/>
              <a:t>Moderately to Slightly Susceptible or Sensitive</a:t>
            </a:r>
            <a:endParaRPr lang="en-US" sz="1700" dirty="0"/>
          </a:p>
          <a:p>
            <a:pPr>
              <a:spcBef>
                <a:spcPts val="600"/>
              </a:spcBef>
              <a:spcAft>
                <a:spcPts val="600"/>
              </a:spcAft>
            </a:pPr>
            <a:r>
              <a:rPr lang="en-US" sz="1700" dirty="0" smtClean="0"/>
              <a:t>Flavor: </a:t>
            </a:r>
            <a:r>
              <a:rPr lang="en-US" sz="1700" dirty="0"/>
              <a:t>Pleasant Flavor, </a:t>
            </a:r>
            <a:r>
              <a:rPr lang="en-US" sz="1700" dirty="0" smtClean="0"/>
              <a:t>True Labrusca Taste</a:t>
            </a:r>
          </a:p>
          <a:p>
            <a:pPr>
              <a:spcBef>
                <a:spcPts val="600"/>
              </a:spcBef>
              <a:spcAft>
                <a:spcPts val="600"/>
              </a:spcAft>
            </a:pPr>
            <a:r>
              <a:rPr lang="en-US" sz="1700" dirty="0" smtClean="0"/>
              <a:t>Texture: Soft to </a:t>
            </a:r>
            <a:r>
              <a:rPr lang="en-US" sz="1700" dirty="0"/>
              <a:t>Melting, Skins Medium Tough</a:t>
            </a:r>
            <a:endParaRPr lang="en-US" sz="1700" dirty="0" smtClean="0"/>
          </a:p>
          <a:p>
            <a:pPr>
              <a:spcBef>
                <a:spcPts val="600"/>
              </a:spcBef>
              <a:spcAft>
                <a:spcPts val="600"/>
              </a:spcAft>
            </a:pPr>
            <a:r>
              <a:rPr lang="en-US" sz="1700" dirty="0" smtClean="0"/>
              <a:t>Cluster: 105 Grams, Full and Open Cluster</a:t>
            </a:r>
          </a:p>
          <a:p>
            <a:pPr>
              <a:spcBef>
                <a:spcPts val="600"/>
              </a:spcBef>
              <a:spcAft>
                <a:spcPts val="600"/>
              </a:spcAft>
            </a:pPr>
            <a:r>
              <a:rPr lang="en-US" sz="1700" dirty="0" smtClean="0"/>
              <a:t>Berry: 1.4 Grams </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1339186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0800000">
            <a:off x="4572000" y="4018371"/>
            <a:ext cx="3657600" cy="2763427"/>
          </a:xfrm>
        </p:spPr>
      </p:pic>
      <p:pic>
        <p:nvPicPr>
          <p:cNvPr id="11" name="Content Placeholder 10"/>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572000" y="1447800"/>
            <a:ext cx="3656703" cy="2428279"/>
          </a:xfrm>
        </p:spPr>
      </p:pic>
      <p:sp>
        <p:nvSpPr>
          <p:cNvPr id="7" name="Title 6"/>
          <p:cNvSpPr>
            <a:spLocks noGrp="1"/>
          </p:cNvSpPr>
          <p:nvPr>
            <p:ph type="title"/>
          </p:nvPr>
        </p:nvSpPr>
        <p:spPr/>
        <p:txBody>
          <a:bodyPr>
            <a:normAutofit/>
          </a:bodyPr>
          <a:lstStyle/>
          <a:p>
            <a:pPr algn="ctr"/>
            <a:r>
              <a:rPr lang="en-US" sz="5400" u="sng" dirty="0"/>
              <a:t>Concord </a:t>
            </a:r>
            <a:r>
              <a:rPr lang="en-US" sz="5400" u="sng" dirty="0" smtClean="0"/>
              <a:t>Seedless</a:t>
            </a:r>
            <a:endParaRPr lang="en-US" sz="54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4038600"/>
            <a:ext cx="2027766" cy="2714860"/>
          </a:xfrm>
          <a:prstGeom prst="rect">
            <a:avLst/>
          </a:prstGeom>
        </p:spPr>
      </p:pic>
    </p:spTree>
    <p:extLst>
      <p:ext uri="{BB962C8B-B14F-4D97-AF65-F5344CB8AC3E}">
        <p14:creationId xmlns:p14="http://schemas.microsoft.com/office/powerpoint/2010/main" val="1537826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Glenora</a:t>
            </a:r>
            <a:endParaRPr lang="en-US" sz="4000" u="sng" dirty="0"/>
          </a:p>
        </p:txBody>
      </p:sp>
      <p:sp>
        <p:nvSpPr>
          <p:cNvPr id="5" name="Content Placeholder 4"/>
          <p:cNvSpPr>
            <a:spLocks noGrp="1"/>
          </p:cNvSpPr>
          <p:nvPr>
            <p:ph sz="quarter" idx="13"/>
          </p:nvPr>
        </p:nvSpPr>
        <p:spPr>
          <a:xfrm>
            <a:off x="914400" y="2251075"/>
            <a:ext cx="6172200" cy="4606925"/>
          </a:xfrm>
        </p:spPr>
        <p:txBody>
          <a:bodyPr>
            <a:noAutofit/>
          </a:bodyPr>
          <a:lstStyle/>
          <a:p>
            <a:pPr>
              <a:spcBef>
                <a:spcPts val="600"/>
              </a:spcBef>
              <a:spcAft>
                <a:spcPts val="600"/>
              </a:spcAft>
            </a:pPr>
            <a:r>
              <a:rPr lang="en-US" sz="1700" dirty="0" smtClean="0"/>
              <a:t>Cornell </a:t>
            </a:r>
            <a:r>
              <a:rPr lang="en-US" sz="1700" dirty="0"/>
              <a:t>– </a:t>
            </a:r>
            <a:r>
              <a:rPr lang="en-US" sz="1700" dirty="0" smtClean="0"/>
              <a:t>1976</a:t>
            </a:r>
          </a:p>
          <a:p>
            <a:pPr>
              <a:spcBef>
                <a:spcPts val="600"/>
              </a:spcBef>
              <a:spcAft>
                <a:spcPts val="600"/>
              </a:spcAft>
            </a:pPr>
            <a:r>
              <a:rPr lang="en-US" sz="1700" dirty="0" smtClean="0"/>
              <a:t>Color: Blue/Black</a:t>
            </a:r>
          </a:p>
          <a:p>
            <a:pPr>
              <a:spcBef>
                <a:spcPts val="600"/>
              </a:spcBef>
              <a:spcAft>
                <a:spcPts val="600"/>
              </a:spcAft>
            </a:pPr>
            <a:r>
              <a:rPr lang="en-US" sz="1700" dirty="0"/>
              <a:t>Harvest: Midseason</a:t>
            </a:r>
          </a:p>
          <a:p>
            <a:pPr>
              <a:spcBef>
                <a:spcPts val="600"/>
              </a:spcBef>
              <a:spcAft>
                <a:spcPts val="600"/>
              </a:spcAft>
            </a:pPr>
            <a:r>
              <a:rPr lang="en-US" sz="1700" dirty="0" smtClean="0"/>
              <a:t>Growth: Average to Reliable, Upright</a:t>
            </a:r>
          </a:p>
          <a:p>
            <a:pPr>
              <a:spcBef>
                <a:spcPts val="600"/>
              </a:spcBef>
              <a:spcAft>
                <a:spcPts val="600"/>
              </a:spcAft>
            </a:pPr>
            <a:r>
              <a:rPr lang="en-US" sz="1700" dirty="0"/>
              <a:t>Cold Hardy: </a:t>
            </a:r>
            <a:r>
              <a:rPr lang="en-US" sz="1700" dirty="0" smtClean="0"/>
              <a:t>Questionable, 6a Zone </a:t>
            </a:r>
            <a:r>
              <a:rPr lang="en-US" sz="1700" dirty="0"/>
              <a:t>USDA Winter Hardiness</a:t>
            </a:r>
          </a:p>
          <a:p>
            <a:pPr>
              <a:spcBef>
                <a:spcPts val="600"/>
              </a:spcBef>
              <a:spcAft>
                <a:spcPts val="600"/>
              </a:spcAft>
            </a:pPr>
            <a:r>
              <a:rPr lang="en-US" sz="1700" dirty="0"/>
              <a:t>Disease: </a:t>
            </a:r>
            <a:r>
              <a:rPr lang="en-US" sz="1700" dirty="0" smtClean="0"/>
              <a:t>Highly to Moderately Susceptible or Sensitive</a:t>
            </a:r>
            <a:endParaRPr lang="en-US" sz="1700" dirty="0"/>
          </a:p>
          <a:p>
            <a:pPr>
              <a:spcBef>
                <a:spcPts val="600"/>
              </a:spcBef>
              <a:spcAft>
                <a:spcPts val="600"/>
              </a:spcAft>
            </a:pPr>
            <a:r>
              <a:rPr lang="en-US" sz="1700" dirty="0" smtClean="0"/>
              <a:t>Flavor: delicate</a:t>
            </a:r>
            <a:r>
              <a:rPr lang="en-US" sz="1700" dirty="0"/>
              <a:t>, sweet</a:t>
            </a:r>
            <a:endParaRPr lang="en-US" sz="1700" dirty="0" smtClean="0"/>
          </a:p>
          <a:p>
            <a:pPr>
              <a:spcBef>
                <a:spcPts val="600"/>
              </a:spcBef>
              <a:spcAft>
                <a:spcPts val="600"/>
              </a:spcAft>
            </a:pPr>
            <a:r>
              <a:rPr lang="en-US" sz="1700" dirty="0" smtClean="0"/>
              <a:t>Texture: Soft to Melting</a:t>
            </a:r>
          </a:p>
          <a:p>
            <a:pPr>
              <a:spcBef>
                <a:spcPts val="600"/>
              </a:spcBef>
              <a:spcAft>
                <a:spcPts val="600"/>
              </a:spcAft>
            </a:pPr>
            <a:r>
              <a:rPr lang="en-US" sz="1700" dirty="0" smtClean="0"/>
              <a:t>Cluster: 71 Grams, Open Cluster</a:t>
            </a:r>
          </a:p>
          <a:p>
            <a:pPr>
              <a:spcBef>
                <a:spcPts val="600"/>
              </a:spcBef>
              <a:spcAft>
                <a:spcPts val="600"/>
              </a:spcAft>
            </a:pPr>
            <a:r>
              <a:rPr lang="en-US" sz="1700" dirty="0" smtClean="0"/>
              <a:t>Berry: 2.0 </a:t>
            </a:r>
            <a:r>
              <a:rPr lang="en-US" sz="1700" dirty="0"/>
              <a:t>Grams, S</a:t>
            </a:r>
            <a:r>
              <a:rPr lang="en-US" sz="1700" dirty="0" smtClean="0"/>
              <a:t>pherical </a:t>
            </a:r>
          </a:p>
          <a:p>
            <a:pPr>
              <a:spcBef>
                <a:spcPts val="600"/>
              </a:spcBef>
              <a:spcAft>
                <a:spcPts val="600"/>
              </a:spcAft>
            </a:pPr>
            <a:r>
              <a:rPr lang="en-US" sz="1700" dirty="0" smtClean="0"/>
              <a:t>Problems</a:t>
            </a:r>
            <a:r>
              <a:rPr lang="en-US" sz="1700" dirty="0"/>
              <a:t>: Shot Berry, </a:t>
            </a:r>
            <a:r>
              <a:rPr lang="en-US" sz="1700" dirty="0" smtClean="0"/>
              <a:t>Not Fully Winter Hardy, Disease Problems</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287619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0800000">
            <a:off x="4343400" y="838201"/>
            <a:ext cx="3886200" cy="2902655"/>
          </a:xfrm>
        </p:spPr>
      </p:pic>
      <p:pic>
        <p:nvPicPr>
          <p:cNvPr id="11" name="Content Placeholder 10"/>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rot="10800000">
            <a:off x="4343400" y="3874531"/>
            <a:ext cx="3886200" cy="2902655"/>
          </a:xfrm>
        </p:spPr>
      </p:pic>
      <p:sp>
        <p:nvSpPr>
          <p:cNvPr id="7" name="Title 6"/>
          <p:cNvSpPr>
            <a:spLocks noGrp="1"/>
          </p:cNvSpPr>
          <p:nvPr>
            <p:ph type="title"/>
          </p:nvPr>
        </p:nvSpPr>
        <p:spPr>
          <a:xfrm>
            <a:off x="352426" y="-228600"/>
            <a:ext cx="7680960" cy="1066800"/>
          </a:xfrm>
        </p:spPr>
        <p:txBody>
          <a:bodyPr>
            <a:normAutofit/>
          </a:bodyPr>
          <a:lstStyle/>
          <a:p>
            <a:pPr algn="ctr"/>
            <a:r>
              <a:rPr lang="en-US" sz="5400" u="sng" dirty="0" smtClean="0"/>
              <a:t>Glenora</a:t>
            </a:r>
            <a:endParaRPr lang="en-US" sz="54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882" y="3858087"/>
            <a:ext cx="2098918" cy="2810121"/>
          </a:xfrm>
          <a:prstGeom prst="rect">
            <a:avLst/>
          </a:prstGeom>
        </p:spPr>
      </p:pic>
    </p:spTree>
    <p:extLst>
      <p:ext uri="{BB962C8B-B14F-4D97-AF65-F5344CB8AC3E}">
        <p14:creationId xmlns:p14="http://schemas.microsoft.com/office/powerpoint/2010/main" val="2548716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Jupiter</a:t>
            </a:r>
            <a:endParaRPr lang="en-US" sz="4000" u="sng" dirty="0"/>
          </a:p>
        </p:txBody>
      </p:sp>
      <p:sp>
        <p:nvSpPr>
          <p:cNvPr id="5" name="Content Placeholder 4"/>
          <p:cNvSpPr>
            <a:spLocks noGrp="1"/>
          </p:cNvSpPr>
          <p:nvPr>
            <p:ph sz="quarter" idx="13"/>
          </p:nvPr>
        </p:nvSpPr>
        <p:spPr>
          <a:xfrm>
            <a:off x="914400" y="2251075"/>
            <a:ext cx="7543800" cy="4606925"/>
          </a:xfrm>
        </p:spPr>
        <p:txBody>
          <a:bodyPr>
            <a:noAutofit/>
          </a:bodyPr>
          <a:lstStyle/>
          <a:p>
            <a:pPr>
              <a:spcBef>
                <a:spcPts val="600"/>
              </a:spcBef>
              <a:spcAft>
                <a:spcPts val="600"/>
              </a:spcAft>
            </a:pPr>
            <a:r>
              <a:rPr lang="en-US" sz="1700" dirty="0"/>
              <a:t>Arkansas – </a:t>
            </a:r>
            <a:r>
              <a:rPr lang="en-US" sz="1700" dirty="0" smtClean="0"/>
              <a:t>1998 </a:t>
            </a:r>
            <a:r>
              <a:rPr lang="en-US" sz="1700" dirty="0"/>
              <a:t>– Interspecific hybrid (includes </a:t>
            </a:r>
            <a:r>
              <a:rPr lang="en-US" sz="1700" i="1" dirty="0"/>
              <a:t>V. labrusca </a:t>
            </a:r>
            <a:r>
              <a:rPr lang="en-US" sz="1700" dirty="0"/>
              <a:t>and </a:t>
            </a:r>
            <a:r>
              <a:rPr lang="en-US" sz="1700" i="1" dirty="0"/>
              <a:t>V. </a:t>
            </a:r>
            <a:r>
              <a:rPr lang="en-US" sz="1700" i="1" dirty="0" smtClean="0"/>
              <a:t>vinifera)</a:t>
            </a:r>
          </a:p>
          <a:p>
            <a:pPr>
              <a:spcBef>
                <a:spcPts val="600"/>
              </a:spcBef>
              <a:spcAft>
                <a:spcPts val="600"/>
              </a:spcAft>
            </a:pPr>
            <a:r>
              <a:rPr lang="en-US" sz="1700" dirty="0" smtClean="0"/>
              <a:t>Color: Blue/Black</a:t>
            </a:r>
          </a:p>
          <a:p>
            <a:pPr>
              <a:spcBef>
                <a:spcPts val="600"/>
              </a:spcBef>
              <a:spcAft>
                <a:spcPts val="600"/>
              </a:spcAft>
            </a:pPr>
            <a:r>
              <a:rPr lang="en-US" sz="1700" dirty="0"/>
              <a:t>Harvest: Midseason</a:t>
            </a:r>
          </a:p>
          <a:p>
            <a:pPr>
              <a:spcBef>
                <a:spcPts val="600"/>
              </a:spcBef>
              <a:spcAft>
                <a:spcPts val="600"/>
              </a:spcAft>
            </a:pPr>
            <a:r>
              <a:rPr lang="en-US" sz="1700" dirty="0" smtClean="0"/>
              <a:t>Growth: </a:t>
            </a:r>
            <a:r>
              <a:rPr lang="en-US" sz="1700" dirty="0"/>
              <a:t>Medium </a:t>
            </a:r>
            <a:r>
              <a:rPr lang="en-US" sz="1700" dirty="0" smtClean="0"/>
              <a:t>to Good Vigor, </a:t>
            </a:r>
            <a:r>
              <a:rPr lang="en-US" sz="1700" dirty="0"/>
              <a:t>Semi </a:t>
            </a:r>
            <a:r>
              <a:rPr lang="en-US" sz="1700" dirty="0" smtClean="0"/>
              <a:t>Upright</a:t>
            </a:r>
          </a:p>
          <a:p>
            <a:pPr>
              <a:spcBef>
                <a:spcPts val="600"/>
              </a:spcBef>
              <a:spcAft>
                <a:spcPts val="600"/>
              </a:spcAft>
            </a:pPr>
            <a:r>
              <a:rPr lang="en-US" sz="1700" dirty="0"/>
              <a:t>Cold Hardy: Moderate, </a:t>
            </a:r>
            <a:r>
              <a:rPr lang="en-US" sz="1700" dirty="0" smtClean="0"/>
              <a:t>5a </a:t>
            </a:r>
            <a:r>
              <a:rPr lang="en-US" sz="1700" dirty="0"/>
              <a:t>Zone USDA Winter Hardiness</a:t>
            </a:r>
          </a:p>
          <a:p>
            <a:pPr>
              <a:spcBef>
                <a:spcPts val="600"/>
              </a:spcBef>
              <a:spcAft>
                <a:spcPts val="600"/>
              </a:spcAft>
            </a:pPr>
            <a:r>
              <a:rPr lang="en-US" sz="1700" dirty="0"/>
              <a:t>Disease: </a:t>
            </a:r>
            <a:r>
              <a:rPr lang="en-US" sz="1700" dirty="0" smtClean="0"/>
              <a:t>Slightly Susceptible or Sensitive</a:t>
            </a:r>
            <a:endParaRPr lang="en-US" sz="1700" dirty="0"/>
          </a:p>
          <a:p>
            <a:pPr>
              <a:spcBef>
                <a:spcPts val="600"/>
              </a:spcBef>
              <a:spcAft>
                <a:spcPts val="600"/>
              </a:spcAft>
            </a:pPr>
            <a:r>
              <a:rPr lang="en-US" sz="1700" dirty="0" smtClean="0"/>
              <a:t>Flavor: Mild, Muscat</a:t>
            </a:r>
          </a:p>
          <a:p>
            <a:pPr>
              <a:spcBef>
                <a:spcPts val="600"/>
              </a:spcBef>
              <a:spcAft>
                <a:spcPts val="600"/>
              </a:spcAft>
            </a:pPr>
            <a:r>
              <a:rPr lang="en-US" sz="1700" dirty="0" smtClean="0"/>
              <a:t>Texture: Firm</a:t>
            </a:r>
          </a:p>
          <a:p>
            <a:pPr>
              <a:spcBef>
                <a:spcPts val="600"/>
              </a:spcBef>
              <a:spcAft>
                <a:spcPts val="600"/>
              </a:spcAft>
            </a:pPr>
            <a:r>
              <a:rPr lang="en-US" sz="1700" dirty="0" smtClean="0"/>
              <a:t>Cluster: 129 Grams, Open Cluster</a:t>
            </a:r>
          </a:p>
          <a:p>
            <a:pPr>
              <a:spcBef>
                <a:spcPts val="600"/>
              </a:spcBef>
              <a:spcAft>
                <a:spcPts val="600"/>
              </a:spcAft>
            </a:pPr>
            <a:r>
              <a:rPr lang="en-US" sz="1700" dirty="0" smtClean="0"/>
              <a:t>Berry: 4.2 </a:t>
            </a:r>
            <a:r>
              <a:rPr lang="en-US" sz="1700" dirty="0"/>
              <a:t>Grams, </a:t>
            </a:r>
            <a:r>
              <a:rPr lang="en-US" sz="1700" dirty="0" smtClean="0"/>
              <a:t>Large, Spherical </a:t>
            </a:r>
          </a:p>
          <a:p>
            <a:pPr>
              <a:spcBef>
                <a:spcPts val="600"/>
              </a:spcBef>
              <a:spcAft>
                <a:spcPts val="600"/>
              </a:spcAft>
            </a:pPr>
            <a:r>
              <a:rPr lang="en-US" sz="1700" dirty="0"/>
              <a:t>Problems: Shot Berry</a:t>
            </a:r>
            <a:endParaRPr lang="en-US" sz="1700" dirty="0" smtClean="0"/>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4160998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rot="10800000">
            <a:off x="4343400" y="838200"/>
            <a:ext cx="3886200" cy="2902655"/>
          </a:xfrm>
        </p:spPr>
      </p:pic>
      <p:sp>
        <p:nvSpPr>
          <p:cNvPr id="7" name="Title 6"/>
          <p:cNvSpPr>
            <a:spLocks noGrp="1"/>
          </p:cNvSpPr>
          <p:nvPr>
            <p:ph type="title"/>
          </p:nvPr>
        </p:nvSpPr>
        <p:spPr>
          <a:xfrm>
            <a:off x="352426" y="-228600"/>
            <a:ext cx="7680960" cy="1066800"/>
          </a:xfrm>
        </p:spPr>
        <p:txBody>
          <a:bodyPr>
            <a:normAutofit/>
          </a:bodyPr>
          <a:lstStyle/>
          <a:p>
            <a:pPr algn="ctr"/>
            <a:r>
              <a:rPr lang="en-US" sz="5400" u="sng" dirty="0" smtClean="0"/>
              <a:t>Jupiter</a:t>
            </a:r>
            <a:endParaRPr lang="en-US" sz="5400" dirty="0"/>
          </a:p>
        </p:txBody>
      </p:sp>
      <p:pic>
        <p:nvPicPr>
          <p:cNvPr id="17" name="Content Placeholder 16"/>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rot="10800000">
            <a:off x="4343400" y="3860814"/>
            <a:ext cx="3886200" cy="2902655"/>
          </a:xfr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886199"/>
            <a:ext cx="2133600" cy="2856555"/>
          </a:xfrm>
          <a:prstGeom prst="rect">
            <a:avLst/>
          </a:prstGeom>
        </p:spPr>
      </p:pic>
    </p:spTree>
    <p:extLst>
      <p:ext uri="{BB962C8B-B14F-4D97-AF65-F5344CB8AC3E}">
        <p14:creationId xmlns:p14="http://schemas.microsoft.com/office/powerpoint/2010/main" val="553963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Mars</a:t>
            </a:r>
            <a:endParaRPr lang="en-US" sz="4000" u="sng" dirty="0"/>
          </a:p>
        </p:txBody>
      </p:sp>
      <p:sp>
        <p:nvSpPr>
          <p:cNvPr id="5" name="Content Placeholder 4"/>
          <p:cNvSpPr>
            <a:spLocks noGrp="1"/>
          </p:cNvSpPr>
          <p:nvPr>
            <p:ph sz="quarter" idx="13"/>
          </p:nvPr>
        </p:nvSpPr>
        <p:spPr>
          <a:xfrm>
            <a:off x="914400" y="2251075"/>
            <a:ext cx="7010400" cy="4606925"/>
          </a:xfrm>
        </p:spPr>
        <p:txBody>
          <a:bodyPr>
            <a:noAutofit/>
          </a:bodyPr>
          <a:lstStyle/>
          <a:p>
            <a:pPr>
              <a:spcBef>
                <a:spcPts val="600"/>
              </a:spcBef>
              <a:spcAft>
                <a:spcPts val="600"/>
              </a:spcAft>
            </a:pPr>
            <a:r>
              <a:rPr lang="en-US" sz="1700" dirty="0"/>
              <a:t>Arkansas – </a:t>
            </a:r>
            <a:r>
              <a:rPr lang="en-US" sz="1700" dirty="0" smtClean="0"/>
              <a:t>1984 </a:t>
            </a:r>
            <a:r>
              <a:rPr lang="en-US" sz="1700" dirty="0"/>
              <a:t>– Interspecific hybrid (includes </a:t>
            </a:r>
            <a:r>
              <a:rPr lang="en-US" sz="1700" i="1" dirty="0"/>
              <a:t>V. labrusca</a:t>
            </a:r>
            <a:r>
              <a:rPr lang="en-US" sz="1700" dirty="0"/>
              <a:t> and </a:t>
            </a:r>
            <a:r>
              <a:rPr lang="en-US" sz="1700" i="1" dirty="0"/>
              <a:t>V. vinifera</a:t>
            </a:r>
            <a:r>
              <a:rPr lang="en-US" sz="1700" dirty="0" smtClean="0"/>
              <a:t>)</a:t>
            </a:r>
          </a:p>
          <a:p>
            <a:pPr>
              <a:spcBef>
                <a:spcPts val="600"/>
              </a:spcBef>
              <a:spcAft>
                <a:spcPts val="600"/>
              </a:spcAft>
            </a:pPr>
            <a:r>
              <a:rPr lang="en-US" sz="1700" dirty="0" smtClean="0"/>
              <a:t>Color: Blue/Black</a:t>
            </a:r>
          </a:p>
          <a:p>
            <a:pPr>
              <a:spcBef>
                <a:spcPts val="600"/>
              </a:spcBef>
              <a:spcAft>
                <a:spcPts val="600"/>
              </a:spcAft>
            </a:pPr>
            <a:r>
              <a:rPr lang="en-US" sz="1700" dirty="0"/>
              <a:t>Harvest: Midseason</a:t>
            </a:r>
          </a:p>
          <a:p>
            <a:pPr>
              <a:spcBef>
                <a:spcPts val="600"/>
              </a:spcBef>
              <a:spcAft>
                <a:spcPts val="600"/>
              </a:spcAft>
            </a:pPr>
            <a:r>
              <a:rPr lang="en-US" sz="1700" dirty="0" smtClean="0"/>
              <a:t>Growth: Good Vigor</a:t>
            </a:r>
            <a:r>
              <a:rPr lang="en-US" sz="1700" dirty="0"/>
              <a:t>, </a:t>
            </a:r>
            <a:r>
              <a:rPr lang="en-US" sz="1700" dirty="0" smtClean="0"/>
              <a:t>Trailing</a:t>
            </a:r>
          </a:p>
          <a:p>
            <a:pPr>
              <a:spcBef>
                <a:spcPts val="600"/>
              </a:spcBef>
              <a:spcAft>
                <a:spcPts val="600"/>
              </a:spcAft>
            </a:pPr>
            <a:r>
              <a:rPr lang="en-US" sz="1700" dirty="0"/>
              <a:t>Cold Hardy: Moderate, </a:t>
            </a:r>
            <a:r>
              <a:rPr lang="en-US" sz="1700" dirty="0" smtClean="0"/>
              <a:t>5a </a:t>
            </a:r>
            <a:r>
              <a:rPr lang="en-US" sz="1700" dirty="0"/>
              <a:t>Zone USDA Winter Hardiness</a:t>
            </a:r>
          </a:p>
          <a:p>
            <a:pPr>
              <a:spcBef>
                <a:spcPts val="600"/>
              </a:spcBef>
              <a:spcAft>
                <a:spcPts val="600"/>
              </a:spcAft>
            </a:pPr>
            <a:r>
              <a:rPr lang="en-US" sz="1700" dirty="0"/>
              <a:t>Disease: </a:t>
            </a:r>
            <a:r>
              <a:rPr lang="en-US" sz="1700" dirty="0" smtClean="0"/>
              <a:t>Resistant to Slightly Susceptible or Sensitive</a:t>
            </a:r>
            <a:endParaRPr lang="en-US" sz="1700" dirty="0"/>
          </a:p>
          <a:p>
            <a:pPr>
              <a:spcBef>
                <a:spcPts val="600"/>
              </a:spcBef>
              <a:spcAft>
                <a:spcPts val="600"/>
              </a:spcAft>
            </a:pPr>
            <a:r>
              <a:rPr lang="en-US" sz="1700" dirty="0" smtClean="0"/>
              <a:t>Flavor: </a:t>
            </a:r>
            <a:r>
              <a:rPr lang="en-US" sz="1700" dirty="0"/>
              <a:t>Mild, Somewhat </a:t>
            </a:r>
            <a:r>
              <a:rPr lang="en-US" sz="1700" dirty="0" smtClean="0"/>
              <a:t>Musty if Not Ripe</a:t>
            </a:r>
          </a:p>
          <a:p>
            <a:pPr>
              <a:spcBef>
                <a:spcPts val="600"/>
              </a:spcBef>
              <a:spcAft>
                <a:spcPts val="600"/>
              </a:spcAft>
            </a:pPr>
            <a:r>
              <a:rPr lang="en-US" sz="1700" dirty="0" smtClean="0"/>
              <a:t>Texture: Soft</a:t>
            </a:r>
          </a:p>
          <a:p>
            <a:pPr>
              <a:spcBef>
                <a:spcPts val="600"/>
              </a:spcBef>
              <a:spcAft>
                <a:spcPts val="600"/>
              </a:spcAft>
            </a:pPr>
            <a:r>
              <a:rPr lang="en-US" sz="1700" dirty="0" smtClean="0"/>
              <a:t>Cluster: 107 Grams, Full, Tight, Cluster</a:t>
            </a:r>
          </a:p>
          <a:p>
            <a:pPr>
              <a:spcBef>
                <a:spcPts val="600"/>
              </a:spcBef>
              <a:spcAft>
                <a:spcPts val="600"/>
              </a:spcAft>
            </a:pPr>
            <a:r>
              <a:rPr lang="en-US" sz="1700" dirty="0" smtClean="0"/>
              <a:t>Berry: 3.7 Grams </a:t>
            </a:r>
          </a:p>
          <a:p>
            <a:pPr>
              <a:spcBef>
                <a:spcPts val="600"/>
              </a:spcBef>
              <a:spcAft>
                <a:spcPts val="600"/>
              </a:spcAft>
            </a:pPr>
            <a:r>
              <a:rPr lang="en-US" sz="1700" dirty="0"/>
              <a:t>Problems: </a:t>
            </a:r>
            <a:r>
              <a:rPr lang="en-US" sz="1700" dirty="0" smtClean="0"/>
              <a:t>Potential for Bull Canes</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59852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rot="10800000">
            <a:off x="4343400" y="3833277"/>
            <a:ext cx="3886200" cy="2902655"/>
          </a:xfrm>
        </p:spPr>
      </p:pic>
      <p:sp>
        <p:nvSpPr>
          <p:cNvPr id="4" name="Title 3"/>
          <p:cNvSpPr>
            <a:spLocks noGrp="1"/>
          </p:cNvSpPr>
          <p:nvPr>
            <p:ph type="title"/>
          </p:nvPr>
        </p:nvSpPr>
        <p:spPr>
          <a:xfrm>
            <a:off x="352426" y="-228600"/>
            <a:ext cx="7680960" cy="1066800"/>
          </a:xfrm>
        </p:spPr>
        <p:txBody>
          <a:bodyPr>
            <a:normAutofit/>
          </a:bodyPr>
          <a:lstStyle/>
          <a:p>
            <a:pPr algn="ctr"/>
            <a:r>
              <a:rPr lang="en-US" sz="5400" u="sng" dirty="0" smtClean="0"/>
              <a:t>Mars</a:t>
            </a:r>
            <a:endParaRPr lang="en-US" sz="5400" dirty="0"/>
          </a:p>
        </p:txBody>
      </p:sp>
      <p:pic>
        <p:nvPicPr>
          <p:cNvPr id="8" name="Content Placeholder 7"/>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rot="10800000">
            <a:off x="4343400" y="838200"/>
            <a:ext cx="3886200" cy="2902655"/>
          </a:xfr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505200"/>
            <a:ext cx="2390422" cy="3200400"/>
          </a:xfrm>
          <a:prstGeom prst="rect">
            <a:avLst/>
          </a:prstGeom>
        </p:spPr>
      </p:pic>
    </p:spTree>
    <p:extLst>
      <p:ext uri="{BB962C8B-B14F-4D97-AF65-F5344CB8AC3E}">
        <p14:creationId xmlns:p14="http://schemas.microsoft.com/office/powerpoint/2010/main" val="3313107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Thomcord</a:t>
            </a:r>
            <a:endParaRPr lang="en-US" sz="4000" u="sng" dirty="0"/>
          </a:p>
        </p:txBody>
      </p:sp>
      <p:sp>
        <p:nvSpPr>
          <p:cNvPr id="5" name="Content Placeholder 4"/>
          <p:cNvSpPr>
            <a:spLocks noGrp="1"/>
          </p:cNvSpPr>
          <p:nvPr>
            <p:ph sz="quarter" idx="13"/>
          </p:nvPr>
        </p:nvSpPr>
        <p:spPr>
          <a:xfrm>
            <a:off x="914400" y="2251075"/>
            <a:ext cx="7086600" cy="4606925"/>
          </a:xfrm>
        </p:spPr>
        <p:txBody>
          <a:bodyPr>
            <a:noAutofit/>
          </a:bodyPr>
          <a:lstStyle/>
          <a:p>
            <a:pPr>
              <a:spcBef>
                <a:spcPts val="600"/>
              </a:spcBef>
              <a:spcAft>
                <a:spcPts val="600"/>
              </a:spcAft>
            </a:pPr>
            <a:r>
              <a:rPr lang="en-US" sz="1700" dirty="0" smtClean="0"/>
              <a:t>California – 2003 – Interspecific </a:t>
            </a:r>
            <a:r>
              <a:rPr lang="en-US" sz="1700" dirty="0"/>
              <a:t>hybrid (includes </a:t>
            </a:r>
            <a:r>
              <a:rPr lang="en-US" sz="1700" i="1" dirty="0"/>
              <a:t>V. labrusca </a:t>
            </a:r>
            <a:r>
              <a:rPr lang="en-US" sz="1700" dirty="0"/>
              <a:t>and </a:t>
            </a:r>
            <a:r>
              <a:rPr lang="en-US" sz="1700" i="1" dirty="0"/>
              <a:t>V. vinifera</a:t>
            </a:r>
            <a:r>
              <a:rPr lang="en-US" sz="1700" dirty="0"/>
              <a:t>) </a:t>
            </a:r>
            <a:r>
              <a:rPr lang="en-US" sz="1700" dirty="0" smtClean="0"/>
              <a:t>Cross Between </a:t>
            </a:r>
            <a:r>
              <a:rPr lang="en-US" sz="1700" dirty="0"/>
              <a:t>Thompson Seedless and Concord</a:t>
            </a:r>
          </a:p>
          <a:p>
            <a:pPr>
              <a:spcBef>
                <a:spcPts val="600"/>
              </a:spcBef>
              <a:spcAft>
                <a:spcPts val="600"/>
              </a:spcAft>
            </a:pPr>
            <a:r>
              <a:rPr lang="en-US" sz="1700" dirty="0" smtClean="0"/>
              <a:t>Color: Blue/Black</a:t>
            </a:r>
          </a:p>
          <a:p>
            <a:pPr>
              <a:spcBef>
                <a:spcPts val="600"/>
              </a:spcBef>
              <a:spcAft>
                <a:spcPts val="600"/>
              </a:spcAft>
            </a:pPr>
            <a:r>
              <a:rPr lang="en-US" sz="1700" dirty="0"/>
              <a:t>Harvest: Midseason</a:t>
            </a:r>
          </a:p>
          <a:p>
            <a:pPr>
              <a:spcBef>
                <a:spcPts val="600"/>
              </a:spcBef>
              <a:spcAft>
                <a:spcPts val="600"/>
              </a:spcAft>
            </a:pPr>
            <a:r>
              <a:rPr lang="en-US" sz="1700" dirty="0" smtClean="0"/>
              <a:t>Growth: Good to Very Good Vigor</a:t>
            </a:r>
            <a:r>
              <a:rPr lang="en-US" sz="1700" dirty="0"/>
              <a:t>, </a:t>
            </a:r>
            <a:r>
              <a:rPr lang="en-US" sz="1700" dirty="0" smtClean="0"/>
              <a:t>Trailing</a:t>
            </a:r>
          </a:p>
          <a:p>
            <a:pPr>
              <a:spcBef>
                <a:spcPts val="600"/>
              </a:spcBef>
              <a:spcAft>
                <a:spcPts val="600"/>
              </a:spcAft>
            </a:pPr>
            <a:r>
              <a:rPr lang="en-US" sz="1700" dirty="0"/>
              <a:t>Cold Hardy: Moderate, </a:t>
            </a:r>
            <a:r>
              <a:rPr lang="en-US" sz="1700" dirty="0" smtClean="0"/>
              <a:t>5b </a:t>
            </a:r>
            <a:r>
              <a:rPr lang="en-US" sz="1700" dirty="0"/>
              <a:t>Zone USDA Winter Hardiness</a:t>
            </a:r>
          </a:p>
          <a:p>
            <a:pPr>
              <a:spcBef>
                <a:spcPts val="600"/>
              </a:spcBef>
              <a:spcAft>
                <a:spcPts val="600"/>
              </a:spcAft>
            </a:pPr>
            <a:r>
              <a:rPr lang="en-US" sz="1700" dirty="0"/>
              <a:t>Disease: </a:t>
            </a:r>
            <a:r>
              <a:rPr lang="en-US" sz="1700" dirty="0" smtClean="0"/>
              <a:t>Moderately Susceptible or Sensitive</a:t>
            </a:r>
            <a:endParaRPr lang="en-US" sz="1700" dirty="0"/>
          </a:p>
          <a:p>
            <a:pPr>
              <a:spcBef>
                <a:spcPts val="600"/>
              </a:spcBef>
              <a:spcAft>
                <a:spcPts val="600"/>
              </a:spcAft>
            </a:pPr>
            <a:r>
              <a:rPr lang="en-US" sz="1700" dirty="0" smtClean="0"/>
              <a:t>Flavor: Pleasant, Juice, Sweet, Concord-Like</a:t>
            </a:r>
          </a:p>
          <a:p>
            <a:pPr>
              <a:spcBef>
                <a:spcPts val="600"/>
              </a:spcBef>
              <a:spcAft>
                <a:spcPts val="600"/>
              </a:spcAft>
            </a:pPr>
            <a:r>
              <a:rPr lang="en-US" sz="1700" dirty="0" smtClean="0"/>
              <a:t>Texture: Soft</a:t>
            </a:r>
          </a:p>
          <a:p>
            <a:pPr>
              <a:spcBef>
                <a:spcPts val="600"/>
              </a:spcBef>
              <a:spcAft>
                <a:spcPts val="600"/>
              </a:spcAft>
            </a:pPr>
            <a:r>
              <a:rPr lang="en-US" sz="1700" dirty="0" smtClean="0"/>
              <a:t>Cluster: 124 Grams, Open, Full Cluster</a:t>
            </a:r>
          </a:p>
          <a:p>
            <a:pPr>
              <a:spcBef>
                <a:spcPts val="600"/>
              </a:spcBef>
              <a:spcAft>
                <a:spcPts val="600"/>
              </a:spcAft>
            </a:pPr>
            <a:r>
              <a:rPr lang="en-US" sz="1700" dirty="0" smtClean="0"/>
              <a:t>Berry: 2.4 Grams </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4127200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426" y="-228600"/>
            <a:ext cx="7680960" cy="1066800"/>
          </a:xfrm>
        </p:spPr>
        <p:txBody>
          <a:bodyPr>
            <a:normAutofit/>
          </a:bodyPr>
          <a:lstStyle/>
          <a:p>
            <a:pPr algn="ctr"/>
            <a:r>
              <a:rPr lang="en-US" sz="5400" u="sng" dirty="0" smtClean="0"/>
              <a:t>Thomcord</a:t>
            </a:r>
            <a:endParaRPr lang="en-US" sz="5400" dirty="0"/>
          </a:p>
        </p:txBody>
      </p:sp>
      <p:pic>
        <p:nvPicPr>
          <p:cNvPr id="15" name="Content Placeholder 1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rot="10800000">
            <a:off x="4343400" y="3657600"/>
            <a:ext cx="3886200" cy="2902655"/>
          </a:xfr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110" y="990600"/>
            <a:ext cx="3429490" cy="2287308"/>
          </a:xfrm>
          <a:prstGeom prst="rect">
            <a:avLst/>
          </a:prstGeom>
        </p:spPr>
      </p:pic>
      <p:pic>
        <p:nvPicPr>
          <p:cNvPr id="20" name="Content Placeholder 19"/>
          <p:cNvPicPr>
            <a:picLocks noGrp="1" noChangeAspect="1"/>
          </p:cNvPicPr>
          <p:nvPr>
            <p:ph sz="quarter" idx="14"/>
          </p:nvPr>
        </p:nvPicPr>
        <p:blipFill>
          <a:blip r:embed="rId4" cstate="email">
            <a:extLst>
              <a:ext uri="{28A0092B-C50C-407E-A947-70E740481C1C}">
                <a14:useLocalDpi xmlns:a14="http://schemas.microsoft.com/office/drawing/2010/main"/>
              </a:ext>
            </a:extLst>
          </a:blip>
          <a:stretch>
            <a:fillRect/>
          </a:stretch>
        </p:blipFill>
        <p:spPr>
          <a:xfrm>
            <a:off x="762000" y="3636962"/>
            <a:ext cx="2178177" cy="2916238"/>
          </a:xfrm>
        </p:spPr>
      </p:pic>
    </p:spTree>
    <p:extLst>
      <p:ext uri="{BB962C8B-B14F-4D97-AF65-F5344CB8AC3E}">
        <p14:creationId xmlns:p14="http://schemas.microsoft.com/office/powerpoint/2010/main" val="1921502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4114800" cy="4525963"/>
          </a:xfrm>
        </p:spPr>
        <p:txBody>
          <a:bodyPr>
            <a:normAutofit/>
          </a:bodyPr>
          <a:lstStyle/>
          <a:p>
            <a:r>
              <a:rPr lang="en-US" dirty="0" smtClean="0"/>
              <a:t>Ten vines of each of fifteen cultivars were purchased from two nurseries and planted in May of 2010.  </a:t>
            </a:r>
          </a:p>
          <a:p>
            <a:r>
              <a:rPr lang="en-US" dirty="0" smtClean="0"/>
              <a:t>150 grape vine roots were planted in one day on May 15, 2010. </a:t>
            </a:r>
          </a:p>
          <a:p>
            <a:r>
              <a:rPr lang="en-US" dirty="0" smtClean="0"/>
              <a:t>Sixteenth cultivar in the spring of 2011; this was due to a crop failure in the production of the grape vine roots in 2009 for this cultivar. </a:t>
            </a:r>
          </a:p>
          <a:p>
            <a:r>
              <a:rPr lang="en-US" dirty="0" smtClean="0"/>
              <a:t>One vine of each cultivar was planted on the outside row of the planting.  </a:t>
            </a:r>
          </a:p>
          <a:p>
            <a:r>
              <a:rPr lang="en-US" dirty="0" smtClean="0"/>
              <a:t>Nine vines were planted (three vines per post length) with two cultivars per row.</a:t>
            </a:r>
            <a:endParaRPr lang="en-US" dirty="0"/>
          </a:p>
        </p:txBody>
      </p:sp>
      <p:sp>
        <p:nvSpPr>
          <p:cNvPr id="2" name="Title 1"/>
          <p:cNvSpPr>
            <a:spLocks noGrp="1"/>
          </p:cNvSpPr>
          <p:nvPr>
            <p:ph type="title"/>
          </p:nvPr>
        </p:nvSpPr>
        <p:spPr/>
        <p:txBody>
          <a:bodyPr>
            <a:normAutofit fontScale="90000"/>
          </a:bodyPr>
          <a:lstStyle/>
          <a:p>
            <a:r>
              <a:rPr lang="en-US" sz="3600" b="1" dirty="0" smtClean="0"/>
              <a:t>Seedless Table Grape Cultivar Evaluation </a:t>
            </a:r>
            <a:endParaRPr lang="en-US" sz="3600" b="1" dirty="0"/>
          </a:p>
        </p:txBody>
      </p:sp>
      <p:pic>
        <p:nvPicPr>
          <p:cNvPr id="4098" name="Picture 2" descr="http://mysare.sare.org/mySARE/assocfiles/928900DSC_00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243840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71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2812" y="1371600"/>
            <a:ext cx="4040188" cy="639762"/>
          </a:xfrm>
        </p:spPr>
        <p:txBody>
          <a:bodyPr>
            <a:noAutofit/>
          </a:bodyPr>
          <a:lstStyle/>
          <a:p>
            <a:r>
              <a:rPr lang="en-US" sz="4000" u="sng" dirty="0" smtClean="0"/>
              <a:t>Venus</a:t>
            </a:r>
            <a:endParaRPr lang="en-US" sz="4000" u="sng" dirty="0"/>
          </a:p>
        </p:txBody>
      </p:sp>
      <p:sp>
        <p:nvSpPr>
          <p:cNvPr id="5" name="Content Placeholder 4"/>
          <p:cNvSpPr>
            <a:spLocks noGrp="1"/>
          </p:cNvSpPr>
          <p:nvPr>
            <p:ph sz="quarter" idx="13"/>
          </p:nvPr>
        </p:nvSpPr>
        <p:spPr>
          <a:xfrm>
            <a:off x="914400" y="2251075"/>
            <a:ext cx="7924800" cy="4606925"/>
          </a:xfrm>
        </p:spPr>
        <p:txBody>
          <a:bodyPr>
            <a:noAutofit/>
          </a:bodyPr>
          <a:lstStyle/>
          <a:p>
            <a:pPr>
              <a:spcBef>
                <a:spcPts val="600"/>
              </a:spcBef>
              <a:spcAft>
                <a:spcPts val="600"/>
              </a:spcAft>
            </a:pPr>
            <a:r>
              <a:rPr lang="en-US" sz="1700" dirty="0"/>
              <a:t>Arkansas – </a:t>
            </a:r>
            <a:r>
              <a:rPr lang="en-US" sz="1700" dirty="0" smtClean="0"/>
              <a:t>1977 </a:t>
            </a:r>
            <a:r>
              <a:rPr lang="en-US" sz="1700" dirty="0"/>
              <a:t>– Interspecific hybrid (includes </a:t>
            </a:r>
            <a:r>
              <a:rPr lang="en-US" sz="1700" i="1" dirty="0"/>
              <a:t>V. labrusca </a:t>
            </a:r>
            <a:r>
              <a:rPr lang="en-US" sz="1700" dirty="0"/>
              <a:t>and Muscat </a:t>
            </a:r>
            <a:r>
              <a:rPr lang="en-US" sz="1700" dirty="0" smtClean="0"/>
              <a:t>- </a:t>
            </a:r>
            <a:r>
              <a:rPr lang="en-US" sz="1700" i="1" dirty="0" smtClean="0"/>
              <a:t>V</a:t>
            </a:r>
            <a:r>
              <a:rPr lang="en-US" sz="1700" i="1" dirty="0"/>
              <a:t>. </a:t>
            </a:r>
            <a:r>
              <a:rPr lang="en-US" sz="1700" i="1" dirty="0" smtClean="0"/>
              <a:t>vinifera</a:t>
            </a:r>
            <a:r>
              <a:rPr lang="en-US" sz="1700" dirty="0" smtClean="0"/>
              <a:t>)</a:t>
            </a:r>
          </a:p>
          <a:p>
            <a:pPr>
              <a:spcBef>
                <a:spcPts val="600"/>
              </a:spcBef>
              <a:spcAft>
                <a:spcPts val="600"/>
              </a:spcAft>
            </a:pPr>
            <a:r>
              <a:rPr lang="en-US" sz="1700" dirty="0" smtClean="0"/>
              <a:t>Color: Blue/Black</a:t>
            </a:r>
          </a:p>
          <a:p>
            <a:pPr>
              <a:spcBef>
                <a:spcPts val="600"/>
              </a:spcBef>
              <a:spcAft>
                <a:spcPts val="600"/>
              </a:spcAft>
            </a:pPr>
            <a:r>
              <a:rPr lang="en-US" sz="1700" dirty="0"/>
              <a:t>Harvest: </a:t>
            </a:r>
            <a:r>
              <a:rPr lang="en-US" sz="1700" dirty="0" smtClean="0"/>
              <a:t>Early</a:t>
            </a:r>
            <a:endParaRPr lang="en-US" sz="1700" dirty="0"/>
          </a:p>
          <a:p>
            <a:pPr>
              <a:spcBef>
                <a:spcPts val="600"/>
              </a:spcBef>
              <a:spcAft>
                <a:spcPts val="600"/>
              </a:spcAft>
            </a:pPr>
            <a:r>
              <a:rPr lang="en-US" sz="1700" dirty="0" smtClean="0"/>
              <a:t>Growth: Good Vigor</a:t>
            </a:r>
            <a:r>
              <a:rPr lang="en-US" sz="1700" dirty="0"/>
              <a:t>, </a:t>
            </a:r>
            <a:r>
              <a:rPr lang="en-US" sz="1700" dirty="0" smtClean="0"/>
              <a:t>Trailing</a:t>
            </a:r>
          </a:p>
          <a:p>
            <a:pPr>
              <a:spcBef>
                <a:spcPts val="600"/>
              </a:spcBef>
              <a:spcAft>
                <a:spcPts val="600"/>
              </a:spcAft>
            </a:pPr>
            <a:r>
              <a:rPr lang="en-US" sz="1700" dirty="0"/>
              <a:t>Cold Hardy: Moderate, </a:t>
            </a:r>
            <a:r>
              <a:rPr lang="en-US" sz="1700" dirty="0" smtClean="0"/>
              <a:t>5a </a:t>
            </a:r>
            <a:r>
              <a:rPr lang="en-US" sz="1700" dirty="0"/>
              <a:t>Zone USDA Winter Hardiness</a:t>
            </a:r>
          </a:p>
          <a:p>
            <a:pPr>
              <a:spcBef>
                <a:spcPts val="600"/>
              </a:spcBef>
              <a:spcAft>
                <a:spcPts val="600"/>
              </a:spcAft>
            </a:pPr>
            <a:r>
              <a:rPr lang="en-US" sz="1700" dirty="0"/>
              <a:t>Disease: </a:t>
            </a:r>
            <a:r>
              <a:rPr lang="en-US" sz="1700" dirty="0" smtClean="0"/>
              <a:t>Moderately to Slightly Susceptible or Sensitive</a:t>
            </a:r>
            <a:endParaRPr lang="en-US" sz="1700" dirty="0"/>
          </a:p>
          <a:p>
            <a:pPr>
              <a:spcBef>
                <a:spcPts val="600"/>
              </a:spcBef>
              <a:spcAft>
                <a:spcPts val="600"/>
              </a:spcAft>
            </a:pPr>
            <a:r>
              <a:rPr lang="en-US" sz="1700" dirty="0" smtClean="0"/>
              <a:t>Flavor: Somewhat Musty if Not Ripe</a:t>
            </a:r>
          </a:p>
          <a:p>
            <a:pPr>
              <a:spcBef>
                <a:spcPts val="600"/>
              </a:spcBef>
              <a:spcAft>
                <a:spcPts val="600"/>
              </a:spcAft>
            </a:pPr>
            <a:r>
              <a:rPr lang="en-US" sz="1700" dirty="0" smtClean="0"/>
              <a:t>Texture: Soft</a:t>
            </a:r>
          </a:p>
          <a:p>
            <a:pPr>
              <a:spcBef>
                <a:spcPts val="600"/>
              </a:spcBef>
              <a:spcAft>
                <a:spcPts val="600"/>
              </a:spcAft>
            </a:pPr>
            <a:r>
              <a:rPr lang="en-US" sz="1700" dirty="0" smtClean="0"/>
              <a:t>Cluster: 60 Grams, Open Cluster</a:t>
            </a:r>
          </a:p>
          <a:p>
            <a:pPr>
              <a:spcBef>
                <a:spcPts val="600"/>
              </a:spcBef>
              <a:spcAft>
                <a:spcPts val="600"/>
              </a:spcAft>
            </a:pPr>
            <a:r>
              <a:rPr lang="en-US" sz="1700" dirty="0" smtClean="0"/>
              <a:t>Berry: 3.3 Grams, Slipskin </a:t>
            </a:r>
          </a:p>
          <a:p>
            <a:pPr>
              <a:spcBef>
                <a:spcPts val="600"/>
              </a:spcBef>
              <a:spcAft>
                <a:spcPts val="600"/>
              </a:spcAft>
            </a:pPr>
            <a:r>
              <a:rPr lang="en-US" sz="1700" dirty="0"/>
              <a:t>Problems</a:t>
            </a:r>
            <a:r>
              <a:rPr lang="en-US" sz="1700" dirty="0" smtClean="0"/>
              <a:t>: Shot Berry</a:t>
            </a:r>
          </a:p>
        </p:txBody>
      </p:sp>
      <p:sp>
        <p:nvSpPr>
          <p:cNvPr id="2" name="Title 1"/>
          <p:cNvSpPr>
            <a:spLocks noGrp="1"/>
          </p:cNvSpPr>
          <p:nvPr>
            <p:ph type="title"/>
          </p:nvPr>
        </p:nvSpPr>
        <p:spPr>
          <a:xfrm>
            <a:off x="914400" y="228600"/>
            <a:ext cx="7680960" cy="1066800"/>
          </a:xfrm>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757301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rot="10800000">
            <a:off x="4876800" y="3879144"/>
            <a:ext cx="3886200" cy="2902655"/>
          </a:xfrm>
        </p:spPr>
      </p:pic>
      <p:sp>
        <p:nvSpPr>
          <p:cNvPr id="4" name="Title 3"/>
          <p:cNvSpPr>
            <a:spLocks noGrp="1"/>
          </p:cNvSpPr>
          <p:nvPr>
            <p:ph type="title"/>
          </p:nvPr>
        </p:nvSpPr>
        <p:spPr>
          <a:xfrm>
            <a:off x="352426" y="-228600"/>
            <a:ext cx="7680960" cy="1066800"/>
          </a:xfrm>
        </p:spPr>
        <p:txBody>
          <a:bodyPr>
            <a:normAutofit/>
          </a:bodyPr>
          <a:lstStyle/>
          <a:p>
            <a:pPr algn="ctr"/>
            <a:r>
              <a:rPr lang="en-US" sz="5400" u="sng" dirty="0" smtClean="0"/>
              <a:t>Venus</a:t>
            </a:r>
            <a:endParaRPr lang="en-US" sz="5400" dirty="0"/>
          </a:p>
        </p:txBody>
      </p:sp>
      <p:pic>
        <p:nvPicPr>
          <p:cNvPr id="8" name="Content Placeholder 7"/>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rot="10800000">
            <a:off x="4900613" y="831145"/>
            <a:ext cx="3886200" cy="2902655"/>
          </a:xfr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3962400"/>
            <a:ext cx="3998259" cy="2655094"/>
          </a:xfrm>
          <a:prstGeom prst="rect">
            <a:avLst/>
          </a:prstGeom>
        </p:spPr>
      </p:pic>
    </p:spTree>
    <p:extLst>
      <p:ext uri="{BB962C8B-B14F-4D97-AF65-F5344CB8AC3E}">
        <p14:creationId xmlns:p14="http://schemas.microsoft.com/office/powerpoint/2010/main" val="4057863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Autofit/>
          </a:bodyPr>
          <a:lstStyle/>
          <a:p>
            <a:pPr marL="342900" indent="-342900">
              <a:buClr>
                <a:schemeClr val="tx1"/>
              </a:buClr>
              <a:buFont typeface="Arial" panose="020B0604020202020204" pitchFamily="34" charset="0"/>
              <a:buChar char="•"/>
            </a:pPr>
            <a:r>
              <a:rPr lang="en-US" sz="2400" dirty="0"/>
              <a:t>Evaluating “Seedless Table Grape Cultivars” requires a longer term project than is typical for a SARE project in order to collect meaningful data. </a:t>
            </a:r>
            <a:endParaRPr lang="en-US" sz="2400" dirty="0" smtClean="0"/>
          </a:p>
          <a:p>
            <a:pPr marL="342900" indent="-342900">
              <a:buClr>
                <a:schemeClr val="tx1"/>
              </a:buClr>
              <a:buFont typeface="Arial" panose="020B0604020202020204" pitchFamily="34" charset="0"/>
              <a:buChar char="•"/>
            </a:pPr>
            <a:r>
              <a:rPr lang="en-US" sz="2400" dirty="0" smtClean="0"/>
              <a:t>This </a:t>
            </a:r>
            <a:r>
              <a:rPr lang="en-US" sz="2400" dirty="0"/>
              <a:t>project should continue for another two to three years to track the progress of all the seedless table grape cultivars that were planted for a fairer evaluation.  </a:t>
            </a:r>
            <a:endParaRPr lang="en-US" sz="2400" dirty="0" smtClean="0"/>
          </a:p>
          <a:p>
            <a:pPr marL="342900" indent="-342900">
              <a:buClr>
                <a:schemeClr val="tx1"/>
              </a:buClr>
              <a:buFont typeface="Arial" panose="020B0604020202020204" pitchFamily="34" charset="0"/>
              <a:buChar char="•"/>
            </a:pPr>
            <a:r>
              <a:rPr lang="en-US" sz="2400" dirty="0" smtClean="0"/>
              <a:t>The </a:t>
            </a:r>
            <a:r>
              <a:rPr lang="en-US" sz="2400" dirty="0"/>
              <a:t>results as of the end of the fourth year had two of the cultivars being very productive and two additional cultivars showing great promise</a:t>
            </a:r>
            <a:r>
              <a:rPr lang="en-US" sz="2400" dirty="0" smtClean="0"/>
              <a:t>.</a:t>
            </a:r>
          </a:p>
          <a:p>
            <a:pPr marL="342900" indent="-342900">
              <a:buClr>
                <a:schemeClr val="tx1"/>
              </a:buClr>
              <a:buFont typeface="Arial" panose="020B0604020202020204" pitchFamily="34" charset="0"/>
              <a:buChar char="•"/>
            </a:pPr>
            <a:r>
              <a:rPr lang="en-US" sz="2400" dirty="0"/>
              <a:t>However, two of the cultivars were not adaptable to the given site and it would be questionable to advise other growers to plant them.</a:t>
            </a:r>
          </a:p>
        </p:txBody>
      </p:sp>
      <p:sp>
        <p:nvSpPr>
          <p:cNvPr id="4" name="Title 3"/>
          <p:cNvSpPr>
            <a:spLocks noGrp="1"/>
          </p:cNvSpPr>
          <p:nvPr>
            <p:ph type="title"/>
          </p:nvPr>
        </p:nvSpPr>
        <p:spPr/>
        <p:txBody>
          <a:bodyPr>
            <a:normAutofit fontScale="90000"/>
          </a:bodyPr>
          <a:lstStyle/>
          <a:p>
            <a:r>
              <a:rPr lang="en-US" dirty="0"/>
              <a:t>Seedless Table Grape Cultivar Evaluation </a:t>
            </a:r>
          </a:p>
        </p:txBody>
      </p:sp>
    </p:spTree>
    <p:extLst>
      <p:ext uri="{BB962C8B-B14F-4D97-AF65-F5344CB8AC3E}">
        <p14:creationId xmlns:p14="http://schemas.microsoft.com/office/powerpoint/2010/main" val="1400364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600200"/>
            <a:ext cx="8839200" cy="5029200"/>
          </a:xfrm>
        </p:spPr>
        <p:txBody>
          <a:bodyPr>
            <a:normAutofit/>
          </a:bodyPr>
          <a:lstStyle/>
          <a:p>
            <a:r>
              <a:rPr lang="en-US" sz="2400" dirty="0"/>
              <a:t>Within the first four years of establishing the vineyard in Merrimack, New Hampshire, four cultivars surfaced to be reliable and productive; </a:t>
            </a:r>
            <a:r>
              <a:rPr lang="en-US" sz="2400" dirty="0" smtClean="0"/>
              <a:t>one </a:t>
            </a:r>
            <a:r>
              <a:rPr lang="en-US" sz="2400" dirty="0"/>
              <a:t>red cultivar, one white cultivar and two blue/black cultivars.  They </a:t>
            </a:r>
            <a:r>
              <a:rPr lang="en-US" sz="2400" dirty="0" smtClean="0"/>
              <a:t>are:</a:t>
            </a:r>
          </a:p>
          <a:p>
            <a:r>
              <a:rPr lang="en-US" dirty="0" smtClean="0"/>
              <a:t>Reliance </a:t>
            </a:r>
            <a:r>
              <a:rPr lang="en-US" dirty="0"/>
              <a:t>(red</a:t>
            </a:r>
            <a:r>
              <a:rPr lang="en-US" dirty="0" smtClean="0"/>
              <a:t>) </a:t>
            </a:r>
            <a:r>
              <a:rPr lang="en-US" dirty="0"/>
              <a:t> </a:t>
            </a:r>
            <a:r>
              <a:rPr lang="en-US" dirty="0" smtClean="0"/>
              <a:t>    Marquis </a:t>
            </a:r>
            <a:r>
              <a:rPr lang="en-US" dirty="0"/>
              <a:t>(white</a:t>
            </a:r>
            <a:r>
              <a:rPr lang="en-US" dirty="0" smtClean="0"/>
              <a:t>)  Thomcord </a:t>
            </a:r>
            <a:r>
              <a:rPr lang="en-US" dirty="0"/>
              <a:t>(</a:t>
            </a:r>
            <a:r>
              <a:rPr lang="en-US" dirty="0" smtClean="0"/>
              <a:t>blue/black)  Concord </a:t>
            </a:r>
            <a:r>
              <a:rPr lang="en-US" dirty="0"/>
              <a:t>Seedless (</a:t>
            </a:r>
            <a:r>
              <a:rPr lang="en-US" dirty="0" smtClean="0"/>
              <a:t>blue/black)</a:t>
            </a:r>
          </a:p>
          <a:p>
            <a:endParaRPr lang="en-US" dirty="0" smtClean="0"/>
          </a:p>
          <a:p>
            <a:endParaRPr lang="en-US" sz="2400" dirty="0"/>
          </a:p>
        </p:txBody>
      </p:sp>
      <p:sp>
        <p:nvSpPr>
          <p:cNvPr id="2" name="Title 1"/>
          <p:cNvSpPr>
            <a:spLocks noGrp="1"/>
          </p:cNvSpPr>
          <p:nvPr>
            <p:ph type="title"/>
          </p:nvPr>
        </p:nvSpPr>
        <p:spPr/>
        <p:txBody>
          <a:bodyPr>
            <a:normAutofit fontScale="90000"/>
          </a:bodyPr>
          <a:lstStyle/>
          <a:p>
            <a:r>
              <a:rPr lang="en-US" sz="3600" b="1" dirty="0" smtClean="0"/>
              <a:t>Seedless Table Grape Cultivar Evaluation </a:t>
            </a:r>
            <a:endParaRPr lang="en-US" sz="3600" b="1" dirty="0"/>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599" y="3657600"/>
            <a:ext cx="1431739"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667681"/>
            <a:ext cx="1447800" cy="216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3657600"/>
            <a:ext cx="2176095"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9705" y="3666633"/>
            <a:ext cx="2176095" cy="145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062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001000" cy="5029200"/>
          </a:xfrm>
        </p:spPr>
        <p:txBody>
          <a:bodyPr>
            <a:normAutofit/>
          </a:bodyPr>
          <a:lstStyle/>
          <a:p>
            <a:r>
              <a:rPr lang="en-US" sz="2400" dirty="0" smtClean="0"/>
              <a:t>It </a:t>
            </a:r>
            <a:r>
              <a:rPr lang="en-US" sz="2400" dirty="0"/>
              <a:t>was impossible to get </a:t>
            </a:r>
            <a:r>
              <a:rPr lang="en-US" sz="2400" dirty="0" smtClean="0"/>
              <a:t>two </a:t>
            </a:r>
            <a:r>
              <a:rPr lang="en-US" sz="2400" dirty="0"/>
              <a:t>cultivars to grow and over-winter indicating that they are not adaptable to the site in Merrimack NH.</a:t>
            </a:r>
          </a:p>
          <a:p>
            <a:r>
              <a:rPr lang="en-US" sz="2400" dirty="0"/>
              <a:t>By far the two weakest growing cultivars </a:t>
            </a:r>
            <a:r>
              <a:rPr lang="en-US" sz="2400" dirty="0" smtClean="0"/>
              <a:t>were:</a:t>
            </a:r>
          </a:p>
          <a:p>
            <a:endParaRPr lang="en-US" sz="2400" dirty="0" smtClean="0"/>
          </a:p>
          <a:p>
            <a:r>
              <a:rPr lang="en-US" sz="2400" dirty="0" smtClean="0"/>
              <a:t>	Einset </a:t>
            </a:r>
            <a:r>
              <a:rPr lang="en-US" sz="2400" dirty="0"/>
              <a:t>(red) </a:t>
            </a:r>
            <a:endParaRPr lang="en-US" sz="2400" dirty="0" smtClean="0"/>
          </a:p>
          <a:p>
            <a:endParaRPr lang="en-US" sz="2400" dirty="0" smtClean="0"/>
          </a:p>
          <a:p>
            <a:r>
              <a:rPr lang="en-US" sz="2400" dirty="0" smtClean="0"/>
              <a:t>	Suffolk </a:t>
            </a:r>
            <a:r>
              <a:rPr lang="en-US" sz="2400" dirty="0"/>
              <a:t>Red (red</a:t>
            </a:r>
            <a:r>
              <a:rPr lang="en-US" sz="2400" dirty="0" smtClean="0"/>
              <a:t>)</a:t>
            </a:r>
          </a:p>
          <a:p>
            <a:endParaRPr lang="en-US" sz="2400" dirty="0"/>
          </a:p>
        </p:txBody>
      </p:sp>
      <p:sp>
        <p:nvSpPr>
          <p:cNvPr id="2" name="Title 1"/>
          <p:cNvSpPr>
            <a:spLocks noGrp="1"/>
          </p:cNvSpPr>
          <p:nvPr>
            <p:ph type="title"/>
          </p:nvPr>
        </p:nvSpPr>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1809281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001000" cy="5257800"/>
          </a:xfrm>
        </p:spPr>
        <p:txBody>
          <a:bodyPr>
            <a:noAutofit/>
          </a:bodyPr>
          <a:lstStyle/>
          <a:p>
            <a:r>
              <a:rPr lang="en-US" sz="1700" dirty="0"/>
              <a:t>The ten remaining cultivars have strengths and weaknesses that the grape grower needs to “weigh</a:t>
            </a:r>
            <a:r>
              <a:rPr lang="en-US" sz="1700" dirty="0" smtClean="0"/>
              <a:t>.”  </a:t>
            </a:r>
            <a:endParaRPr lang="en-US" sz="1700" dirty="0"/>
          </a:p>
          <a:p>
            <a:r>
              <a:rPr lang="en-US" sz="1700" dirty="0" smtClean="0"/>
              <a:t>• Canadice </a:t>
            </a:r>
            <a:r>
              <a:rPr lang="en-US" sz="1700" dirty="0"/>
              <a:t>(red), Somerset Seedless (red), and Vanessa (red) were the weaker growing cultivars at the Merrimack, </a:t>
            </a:r>
            <a:r>
              <a:rPr lang="en-US" sz="1700" dirty="0" smtClean="0"/>
              <a:t>NH, </a:t>
            </a:r>
            <a:r>
              <a:rPr lang="en-US" sz="1700" dirty="0"/>
              <a:t>site.  However, all three cultivars have or have been </a:t>
            </a:r>
            <a:r>
              <a:rPr lang="en-US" sz="1700" dirty="0" smtClean="0"/>
              <a:t>advertised </a:t>
            </a:r>
            <a:r>
              <a:rPr lang="en-US" sz="1700" dirty="0"/>
              <a:t>to have good to excellent eating qualities.   Somerset Seedless (red) was planted one year later than other fifteen cultivars and needs another year in order to be evaluated and </a:t>
            </a:r>
            <a:r>
              <a:rPr lang="en-US" sz="1700" dirty="0" smtClean="0"/>
              <a:t>to be compared </a:t>
            </a:r>
            <a:r>
              <a:rPr lang="en-US" sz="1700" dirty="0"/>
              <a:t>fairly.</a:t>
            </a:r>
          </a:p>
          <a:p>
            <a:r>
              <a:rPr lang="en-US" sz="1700" dirty="0" smtClean="0"/>
              <a:t>• Glenora </a:t>
            </a:r>
            <a:r>
              <a:rPr lang="en-US" sz="1700" dirty="0"/>
              <a:t>(blue/black) was a reliable growing cultivar but had some concern about disease susceptibility and the potential of producing bull canes. </a:t>
            </a:r>
          </a:p>
          <a:p>
            <a:r>
              <a:rPr lang="en-US" sz="1700" dirty="0" smtClean="0"/>
              <a:t>• Interlaken </a:t>
            </a:r>
            <a:r>
              <a:rPr lang="en-US" sz="1700" dirty="0"/>
              <a:t>(white), Himrod (white) and Lakemont (white) are good growing vines. All three cultivars produced a modest crop of good flavor fruit.   There was concern on the possibility of shattering of berries and cracking fruit, as ripening preceded harvesting, and about disease susceptibility.</a:t>
            </a:r>
          </a:p>
          <a:p>
            <a:r>
              <a:rPr lang="en-US" sz="1700" dirty="0" smtClean="0"/>
              <a:t>• Mars </a:t>
            </a:r>
            <a:r>
              <a:rPr lang="en-US" sz="1700" dirty="0"/>
              <a:t>(blue/black), Venus (blue/black) and Jupiter (blue/black) had fair production and the fruit flavor was somewhat </a:t>
            </a:r>
            <a:r>
              <a:rPr lang="en-US" sz="1700" dirty="0" smtClean="0"/>
              <a:t>musty</a:t>
            </a:r>
            <a:r>
              <a:rPr lang="en-US" sz="1700" dirty="0"/>
              <a:t>. Mars (blue/black) may have potential of producing bull canes.</a:t>
            </a:r>
          </a:p>
          <a:p>
            <a:endParaRPr lang="en-US" sz="2400" dirty="0"/>
          </a:p>
        </p:txBody>
      </p:sp>
      <p:sp>
        <p:nvSpPr>
          <p:cNvPr id="2" name="Title 1"/>
          <p:cNvSpPr>
            <a:spLocks noGrp="1"/>
          </p:cNvSpPr>
          <p:nvPr>
            <p:ph type="title"/>
          </p:nvPr>
        </p:nvSpPr>
        <p:spPr/>
        <p:txBody>
          <a:bodyPr>
            <a:normAutofit fontScale="90000"/>
          </a:bodyPr>
          <a:lstStyle/>
          <a:p>
            <a:r>
              <a:rPr lang="en-US" sz="3600" b="1" dirty="0" smtClean="0"/>
              <a:t>Seedless Table Grape Cultivar Evaluation </a:t>
            </a:r>
            <a:endParaRPr lang="en-US" sz="3600" b="1" dirty="0"/>
          </a:p>
        </p:txBody>
      </p:sp>
    </p:spTree>
    <p:extLst>
      <p:ext uri="{BB962C8B-B14F-4D97-AF65-F5344CB8AC3E}">
        <p14:creationId xmlns:p14="http://schemas.microsoft.com/office/powerpoint/2010/main" val="217157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463040"/>
            <a:ext cx="4724400" cy="5394960"/>
          </a:xfrm>
        </p:spPr>
        <p:txBody>
          <a:bodyPr>
            <a:noAutofit/>
          </a:bodyPr>
          <a:lstStyle/>
          <a:p>
            <a:r>
              <a:rPr lang="en-US" sz="2400" dirty="0" smtClean="0"/>
              <a:t>What is the </a:t>
            </a:r>
            <a:r>
              <a:rPr lang="en-US" sz="2400" b="1" i="1" u="sng" dirty="0" smtClean="0">
                <a:solidFill>
                  <a:srgbClr val="FFFF00"/>
                </a:solidFill>
              </a:rPr>
              <a:t>customer demand</a:t>
            </a:r>
            <a:r>
              <a:rPr lang="en-US" sz="2400" dirty="0" smtClean="0"/>
              <a:t>?</a:t>
            </a:r>
          </a:p>
          <a:p>
            <a:endParaRPr lang="en-US" sz="2400" dirty="0"/>
          </a:p>
          <a:p>
            <a:r>
              <a:rPr lang="en-US" sz="2400" dirty="0" smtClean="0"/>
              <a:t>Do you have the </a:t>
            </a:r>
            <a:r>
              <a:rPr lang="en-US" sz="2400" b="1" i="1" u="sng" dirty="0" smtClean="0">
                <a:solidFill>
                  <a:srgbClr val="FFFF00"/>
                </a:solidFill>
              </a:rPr>
              <a:t>dollars to invest </a:t>
            </a:r>
            <a:r>
              <a:rPr lang="en-US" sz="2400" dirty="0" smtClean="0"/>
              <a:t>in a vineyard?</a:t>
            </a:r>
          </a:p>
          <a:p>
            <a:endParaRPr lang="en-US" sz="2400" dirty="0"/>
          </a:p>
          <a:p>
            <a:r>
              <a:rPr lang="en-US" sz="2400" dirty="0" smtClean="0"/>
              <a:t>Will the </a:t>
            </a:r>
            <a:r>
              <a:rPr lang="en-US" sz="2400" b="1" i="1" u="sng" dirty="0" smtClean="0">
                <a:solidFill>
                  <a:srgbClr val="FFFF00"/>
                </a:solidFill>
              </a:rPr>
              <a:t>cultivars</a:t>
            </a:r>
            <a:r>
              <a:rPr lang="en-US" sz="2400" dirty="0" smtClean="0"/>
              <a:t> you choose </a:t>
            </a:r>
            <a:r>
              <a:rPr lang="en-US" sz="2400" b="1" i="1" u="sng" dirty="0" smtClean="0">
                <a:solidFill>
                  <a:srgbClr val="FFFF00"/>
                </a:solidFill>
              </a:rPr>
              <a:t>grow</a:t>
            </a:r>
            <a:r>
              <a:rPr lang="en-US" sz="2400" dirty="0" smtClean="0"/>
              <a:t> at your site?</a:t>
            </a:r>
          </a:p>
          <a:p>
            <a:endParaRPr lang="en-US" sz="2400" dirty="0"/>
          </a:p>
          <a:p>
            <a:r>
              <a:rPr lang="en-US" sz="2400" dirty="0" smtClean="0"/>
              <a:t>Do you have the </a:t>
            </a:r>
            <a:r>
              <a:rPr lang="en-US" sz="2400" b="1" i="1" u="sng" dirty="0" smtClean="0">
                <a:solidFill>
                  <a:srgbClr val="FFFF00"/>
                </a:solidFill>
              </a:rPr>
              <a:t>time</a:t>
            </a:r>
            <a:r>
              <a:rPr lang="en-US" sz="2400" dirty="0" smtClean="0"/>
              <a:t> and </a:t>
            </a:r>
            <a:r>
              <a:rPr lang="en-US" sz="2400" b="1" i="1" u="sng" dirty="0" smtClean="0">
                <a:solidFill>
                  <a:srgbClr val="FFFF00"/>
                </a:solidFill>
              </a:rPr>
              <a:t>labor</a:t>
            </a:r>
            <a:r>
              <a:rPr lang="en-US" sz="2400" dirty="0" smtClean="0"/>
              <a:t> to take care of the grape vineyard?</a:t>
            </a:r>
            <a:endParaRPr lang="en-US" sz="2400" dirty="0"/>
          </a:p>
          <a:p>
            <a:endParaRPr lang="en-US" sz="2400" dirty="0"/>
          </a:p>
        </p:txBody>
      </p:sp>
      <p:sp>
        <p:nvSpPr>
          <p:cNvPr id="3" name="Title 2"/>
          <p:cNvSpPr>
            <a:spLocks noGrp="1"/>
          </p:cNvSpPr>
          <p:nvPr>
            <p:ph type="title"/>
          </p:nvPr>
        </p:nvSpPr>
        <p:spPr/>
        <p:txBody>
          <a:bodyPr/>
          <a:lstStyle/>
          <a:p>
            <a:r>
              <a:rPr lang="en-US" u="sng" dirty="0" smtClean="0"/>
              <a:t>Final Thoughts!</a:t>
            </a:r>
            <a:endParaRPr lang="en-US" u="sng" dirty="0"/>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6469" y="1285164"/>
            <a:ext cx="353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9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4114800" cy="4525963"/>
          </a:xfrm>
        </p:spPr>
        <p:txBody>
          <a:bodyPr>
            <a:normAutofit lnSpcReduction="10000"/>
          </a:bodyPr>
          <a:lstStyle/>
          <a:p>
            <a:r>
              <a:rPr lang="en-US" sz="1800" dirty="0" smtClean="0"/>
              <a:t>The trellis was constructed for the grape vines training the vines in the Vertical Shoot Positioned (VSP) system over three weeks (end of May into June 2010). </a:t>
            </a:r>
          </a:p>
          <a:p>
            <a:r>
              <a:rPr lang="en-US" sz="1800" dirty="0" smtClean="0"/>
              <a:t>We installed all of the trellis and catch wire for the ¼ acre vineyard. </a:t>
            </a:r>
          </a:p>
          <a:p>
            <a:r>
              <a:rPr lang="en-US" sz="1800" dirty="0" smtClean="0"/>
              <a:t>There are four horizontal catch wires with the first wire installed at 32” off the ground and the other three are vertically one foot apart. </a:t>
            </a:r>
          </a:p>
          <a:p>
            <a:r>
              <a:rPr lang="en-US" sz="1800" dirty="0" smtClean="0"/>
              <a:t>The fall of 2011, a deer fence was constructed around the grape vineyard to prevent deer damage to the grape vine.</a:t>
            </a:r>
          </a:p>
          <a:p>
            <a:endParaRPr lang="en-US" sz="1800" dirty="0"/>
          </a:p>
        </p:txBody>
      </p:sp>
      <p:sp>
        <p:nvSpPr>
          <p:cNvPr id="2" name="Title 1"/>
          <p:cNvSpPr>
            <a:spLocks noGrp="1"/>
          </p:cNvSpPr>
          <p:nvPr>
            <p:ph type="title"/>
          </p:nvPr>
        </p:nvSpPr>
        <p:spPr/>
        <p:txBody>
          <a:bodyPr>
            <a:normAutofit fontScale="90000"/>
          </a:bodyPr>
          <a:lstStyle/>
          <a:p>
            <a:r>
              <a:rPr lang="en-US" sz="3600" b="1" dirty="0" smtClean="0"/>
              <a:t>Seedless Table Grape Cultivar Evaluation </a:t>
            </a:r>
            <a:endParaRPr lang="en-US" sz="3600" b="1" dirty="0"/>
          </a:p>
        </p:txBody>
      </p:sp>
      <p:pic>
        <p:nvPicPr>
          <p:cNvPr id="16386" name="Picture 2" descr="http://mysare.sare.org/mySARE/assocfiles/928900DSC_00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323975"/>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mysare.sare.org/mySARE/assocfiles/928900DSC_04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4038599"/>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219200"/>
            <a:ext cx="4572000" cy="5715000"/>
          </a:xfrm>
        </p:spPr>
        <p:txBody>
          <a:bodyPr>
            <a:noAutofit/>
          </a:bodyPr>
          <a:lstStyle/>
          <a:p>
            <a:pPr marL="0" indent="0">
              <a:buNone/>
            </a:pPr>
            <a:r>
              <a:rPr lang="en-US" sz="1600" u="sng" dirty="0" smtClean="0"/>
              <a:t>Why Vertical Shoot Positioned (VSP) Training System?</a:t>
            </a:r>
          </a:p>
          <a:p>
            <a:r>
              <a:rPr lang="en-US" sz="1600" dirty="0" smtClean="0"/>
              <a:t>The VSP has the grapes at the bottom of the canopy and then the shoots grow towards the sky, vertically.</a:t>
            </a:r>
          </a:p>
          <a:p>
            <a:r>
              <a:rPr lang="en-US" sz="1600" dirty="0" smtClean="0"/>
              <a:t>Shoots are held upright by using catch wires that keep the shoots close to the trellis system.</a:t>
            </a:r>
          </a:p>
          <a:p>
            <a:r>
              <a:rPr lang="en-US" sz="1600" dirty="0" smtClean="0"/>
              <a:t>Concentrating the fruit zone around the bottom wire was favorable.  This allowed us to spray the grape clusters, not the whole grape vine canopy, for controlling insect pest.</a:t>
            </a:r>
          </a:p>
          <a:p>
            <a:r>
              <a:rPr lang="en-US" sz="1600" dirty="0" smtClean="0"/>
              <a:t>The VSP training system helped us in cluster thinning after bloom and leaf removal for helping in cluster ripening prior to harvesting.  However, training the shoots during the growing season is quite time consuming.  </a:t>
            </a:r>
          </a:p>
        </p:txBody>
      </p:sp>
      <p:sp>
        <p:nvSpPr>
          <p:cNvPr id="2" name="Title 1"/>
          <p:cNvSpPr>
            <a:spLocks noGrp="1"/>
          </p:cNvSpPr>
          <p:nvPr>
            <p:ph type="title"/>
          </p:nvPr>
        </p:nvSpPr>
        <p:spPr/>
        <p:txBody>
          <a:bodyPr>
            <a:normAutofit fontScale="90000"/>
          </a:bodyPr>
          <a:lstStyle/>
          <a:p>
            <a:r>
              <a:rPr lang="en-US" sz="3600" b="1" dirty="0"/>
              <a:t>Seedless Table Grape Cultivar Evaluation </a:t>
            </a:r>
            <a:endParaRPr lang="en-US" dirty="0"/>
          </a:p>
        </p:txBody>
      </p:sp>
      <p:pic>
        <p:nvPicPr>
          <p:cNvPr id="4" name="Picture 2" descr="http://mysare.sare.org/mySARE/assocfiles/945868August%2018,%202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1732" y="1359762"/>
            <a:ext cx="3450567"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2202" y="4038600"/>
            <a:ext cx="3440097" cy="2569454"/>
          </a:xfrm>
          <a:prstGeom prst="rect">
            <a:avLst/>
          </a:prstGeom>
        </p:spPr>
      </p:pic>
    </p:spTree>
    <p:extLst>
      <p:ext uri="{BB962C8B-B14F-4D97-AF65-F5344CB8AC3E}">
        <p14:creationId xmlns:p14="http://schemas.microsoft.com/office/powerpoint/2010/main" val="173152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219200"/>
            <a:ext cx="4114800" cy="5334000"/>
          </a:xfrm>
        </p:spPr>
        <p:txBody>
          <a:bodyPr>
            <a:normAutofit/>
          </a:bodyPr>
          <a:lstStyle/>
          <a:p>
            <a:pPr marL="0" indent="0">
              <a:buNone/>
            </a:pPr>
            <a:r>
              <a:rPr lang="en-US" sz="1600" u="sng" dirty="0" smtClean="0"/>
              <a:t>Why Vertical Shoot Positioned (VSP) Training System?</a:t>
            </a:r>
          </a:p>
          <a:p>
            <a:r>
              <a:rPr lang="en-US" sz="1600" dirty="0" smtClean="0"/>
              <a:t>Based on the growth seen so far, all cultivars are adapting to </a:t>
            </a:r>
            <a:r>
              <a:rPr lang="en-US" sz="1600" dirty="0"/>
              <a:t>the </a:t>
            </a:r>
            <a:r>
              <a:rPr lang="en-US" sz="1600" dirty="0" smtClean="0"/>
              <a:t>VSP </a:t>
            </a:r>
            <a:r>
              <a:rPr lang="en-US" sz="1600" dirty="0"/>
              <a:t>Training </a:t>
            </a:r>
            <a:r>
              <a:rPr lang="en-US" sz="1600" dirty="0" smtClean="0"/>
              <a:t>System, however, some of the cultivars may not be adaptable to this system for the longer term</a:t>
            </a:r>
            <a:r>
              <a:rPr lang="en-US" sz="1600" dirty="0"/>
              <a:t>. </a:t>
            </a:r>
            <a:endParaRPr lang="en-US" sz="1600" dirty="0" smtClean="0"/>
          </a:p>
          <a:p>
            <a:r>
              <a:rPr lang="en-US" sz="1600" dirty="0" smtClean="0"/>
              <a:t>Additional </a:t>
            </a:r>
            <a:r>
              <a:rPr lang="en-US" sz="1600" dirty="0"/>
              <a:t>evaluation is needed to see how the different seedless table grape cultivars adapt to the VSP training system as the vines mature.  </a:t>
            </a:r>
          </a:p>
          <a:p>
            <a:endParaRPr lang="en-US" sz="1600" dirty="0" smtClean="0"/>
          </a:p>
        </p:txBody>
      </p:sp>
      <p:sp>
        <p:nvSpPr>
          <p:cNvPr id="2" name="Title 1"/>
          <p:cNvSpPr>
            <a:spLocks noGrp="1"/>
          </p:cNvSpPr>
          <p:nvPr>
            <p:ph type="title"/>
          </p:nvPr>
        </p:nvSpPr>
        <p:spPr/>
        <p:txBody>
          <a:bodyPr>
            <a:normAutofit fontScale="90000"/>
          </a:bodyPr>
          <a:lstStyle/>
          <a:p>
            <a:r>
              <a:rPr lang="en-US" sz="3600" b="1" dirty="0"/>
              <a:t>Seedless Table Grape Cultivar Evaluation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1371600"/>
            <a:ext cx="3528718" cy="4724400"/>
          </a:xfrm>
          <a:prstGeom prst="rect">
            <a:avLst/>
          </a:prstGeom>
        </p:spPr>
      </p:pic>
    </p:spTree>
    <p:extLst>
      <p:ext uri="{BB962C8B-B14F-4D97-AF65-F5344CB8AC3E}">
        <p14:creationId xmlns:p14="http://schemas.microsoft.com/office/powerpoint/2010/main" val="2331936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600200"/>
            <a:ext cx="8991600" cy="5105400"/>
          </a:xfrm>
        </p:spPr>
        <p:txBody>
          <a:bodyPr>
            <a:normAutofit fontScale="85000" lnSpcReduction="20000"/>
          </a:bodyPr>
          <a:lstStyle/>
          <a:p>
            <a:r>
              <a:rPr lang="en-US" sz="3100" dirty="0" smtClean="0"/>
              <a:t>Flavor! Customer Demand!</a:t>
            </a:r>
          </a:p>
          <a:p>
            <a:r>
              <a:rPr lang="en-US" sz="3100" dirty="0" smtClean="0"/>
              <a:t>Know your market. </a:t>
            </a:r>
          </a:p>
          <a:p>
            <a:pPr marL="346075" lvl="3" indent="0">
              <a:buNone/>
            </a:pPr>
            <a:r>
              <a:rPr lang="en-US" sz="3100" dirty="0" smtClean="0"/>
              <a:t>U-Pick? Farmers Markets? Farm Stand Sales? Wholesaling? </a:t>
            </a:r>
          </a:p>
          <a:p>
            <a:r>
              <a:rPr lang="en-US" sz="3100" dirty="0"/>
              <a:t>Match variety to your growing conditions (hardiness)</a:t>
            </a:r>
          </a:p>
          <a:p>
            <a:r>
              <a:rPr lang="en-US" sz="3100" dirty="0" smtClean="0"/>
              <a:t>Control pests – weeds, diseases and insects. </a:t>
            </a:r>
          </a:p>
          <a:p>
            <a:r>
              <a:rPr lang="en-US" sz="3100" dirty="0" smtClean="0"/>
              <a:t>Special vineyard practices to improve appearance:</a:t>
            </a:r>
          </a:p>
          <a:p>
            <a:pPr lvl="2"/>
            <a:r>
              <a:rPr lang="en-US" sz="3100" dirty="0" smtClean="0"/>
              <a:t>cluster thinning</a:t>
            </a:r>
          </a:p>
          <a:p>
            <a:pPr lvl="2"/>
            <a:r>
              <a:rPr lang="en-US" sz="3100" dirty="0" smtClean="0"/>
              <a:t>berry thinning</a:t>
            </a:r>
          </a:p>
          <a:p>
            <a:pPr lvl="2"/>
            <a:r>
              <a:rPr lang="en-US" sz="3100" dirty="0" smtClean="0"/>
              <a:t>GA to size berries</a:t>
            </a:r>
          </a:p>
          <a:p>
            <a:pPr lvl="2"/>
            <a:r>
              <a:rPr lang="en-US" sz="3100" dirty="0" smtClean="0"/>
              <a:t>leaf removal</a:t>
            </a:r>
          </a:p>
          <a:p>
            <a:r>
              <a:rPr lang="en-US" sz="3100" dirty="0" smtClean="0"/>
              <a:t>Special Harvest Handling</a:t>
            </a:r>
          </a:p>
          <a:p>
            <a:endParaRPr lang="en-US" dirty="0"/>
          </a:p>
        </p:txBody>
      </p:sp>
      <p:sp>
        <p:nvSpPr>
          <p:cNvPr id="2" name="Title 1"/>
          <p:cNvSpPr>
            <a:spLocks noGrp="1"/>
          </p:cNvSpPr>
          <p:nvPr>
            <p:ph type="title"/>
          </p:nvPr>
        </p:nvSpPr>
        <p:spPr/>
        <p:txBody>
          <a:bodyPr>
            <a:normAutofit fontScale="90000"/>
          </a:bodyPr>
          <a:lstStyle/>
          <a:p>
            <a:r>
              <a:rPr lang="en-US" dirty="0"/>
              <a:t>Local Grown Seedless Table Grapes -</a:t>
            </a:r>
            <a:br>
              <a:rPr lang="en-US" dirty="0"/>
            </a:br>
            <a:r>
              <a:rPr lang="en-US" dirty="0"/>
              <a:t>What’s Important to Know: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192" y="4419600"/>
            <a:ext cx="3313390" cy="2205317"/>
          </a:xfrm>
          <a:prstGeom prst="rect">
            <a:avLst/>
          </a:prstGeom>
        </p:spPr>
      </p:pic>
    </p:spTree>
    <p:extLst>
      <p:ext uri="{BB962C8B-B14F-4D97-AF65-F5344CB8AC3E}">
        <p14:creationId xmlns:p14="http://schemas.microsoft.com/office/powerpoint/2010/main" val="4097825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4114800" cy="5257800"/>
          </a:xfrm>
        </p:spPr>
        <p:txBody>
          <a:bodyPr>
            <a:noAutofit/>
          </a:bodyPr>
          <a:lstStyle/>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Canadice (Red) 2010</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Einset (Red) 2010</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Reliance (Red) 2010</a:t>
            </a:r>
          </a:p>
          <a:p>
            <a:pPr marL="182880" indent="-182880">
              <a:lnSpc>
                <a:spcPct val="120000"/>
              </a:lnSpc>
              <a:spcBef>
                <a:spcPts val="600"/>
              </a:spcBef>
              <a:spcAft>
                <a:spcPts val="600"/>
              </a:spcAft>
              <a:buClr>
                <a:schemeClr val="tx1"/>
              </a:buClr>
              <a:buFont typeface="Arial" panose="020B0604020202020204" pitchFamily="34" charset="0"/>
              <a:buChar char="•"/>
            </a:pPr>
            <a:r>
              <a:rPr lang="en-US" i="1" dirty="0"/>
              <a:t>Somerset Seedless (Red) 2011</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Suffolk Red (Red) 2010 </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Vanessa (Red) 2010</a:t>
            </a:r>
          </a:p>
          <a:p>
            <a:pPr marL="182880" indent="-182880">
              <a:lnSpc>
                <a:spcPct val="120000"/>
              </a:lnSpc>
              <a:spcBef>
                <a:spcPts val="600"/>
              </a:spcBef>
              <a:spcAft>
                <a:spcPts val="600"/>
              </a:spcAft>
              <a:buClr>
                <a:schemeClr val="tx1"/>
              </a:buClr>
              <a:buFont typeface="Arial" panose="020B0604020202020204" pitchFamily="34" charset="0"/>
              <a:buChar char="•"/>
            </a:pPr>
            <a:endParaRPr lang="en-US" sz="400" dirty="0" smtClean="0"/>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Himrod (White) 2010 </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Interlaken (White) 2010 </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Lakemont (White) 2010 </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Marquis (White) 2010</a:t>
            </a:r>
            <a:endParaRPr lang="en-US" dirty="0"/>
          </a:p>
        </p:txBody>
      </p:sp>
      <p:sp>
        <p:nvSpPr>
          <p:cNvPr id="2" name="Title 1"/>
          <p:cNvSpPr>
            <a:spLocks noGrp="1"/>
          </p:cNvSpPr>
          <p:nvPr>
            <p:ph type="title"/>
          </p:nvPr>
        </p:nvSpPr>
        <p:spPr/>
        <p:txBody>
          <a:bodyPr>
            <a:normAutofit fontScale="90000"/>
          </a:bodyPr>
          <a:lstStyle/>
          <a:p>
            <a:r>
              <a:rPr lang="en-US" sz="3600" b="1" dirty="0" smtClean="0"/>
              <a:t>Seedless Table Grape Cultivar Evaluation </a:t>
            </a:r>
            <a:endParaRPr lang="en-US" sz="3600" b="1" dirty="0"/>
          </a:p>
        </p:txBody>
      </p:sp>
      <p:sp>
        <p:nvSpPr>
          <p:cNvPr id="5" name="Content Placeholder 2"/>
          <p:cNvSpPr txBox="1">
            <a:spLocks/>
          </p:cNvSpPr>
          <p:nvPr/>
        </p:nvSpPr>
        <p:spPr>
          <a:xfrm>
            <a:off x="4572000" y="1600200"/>
            <a:ext cx="4114800" cy="525780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Concord Seedless (Blue/Black) 2010</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Glenora (Blue/Black) 2010</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Jupiter (Blue/Black) 2010</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Mars (Blue/Black) 2010</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Thomcord (Blue/Black) 2010</a:t>
            </a:r>
          </a:p>
          <a:p>
            <a:pPr marL="182880" indent="-182880">
              <a:lnSpc>
                <a:spcPct val="120000"/>
              </a:lnSpc>
              <a:spcBef>
                <a:spcPts val="600"/>
              </a:spcBef>
              <a:spcAft>
                <a:spcPts val="600"/>
              </a:spcAft>
              <a:buClr>
                <a:schemeClr val="tx1"/>
              </a:buClr>
              <a:buFont typeface="Arial" panose="020B0604020202020204" pitchFamily="34" charset="0"/>
              <a:buChar char="•"/>
            </a:pPr>
            <a:r>
              <a:rPr lang="en-US" dirty="0" smtClean="0"/>
              <a:t>Venus (Blue/Black</a:t>
            </a:r>
            <a:r>
              <a:rPr lang="en-US" i="1" dirty="0" smtClean="0"/>
              <a:t>) 2010</a:t>
            </a:r>
          </a:p>
          <a:p>
            <a:pPr marL="182880" indent="-182880">
              <a:lnSpc>
                <a:spcPct val="120000"/>
              </a:lnSpc>
              <a:spcBef>
                <a:spcPts val="600"/>
              </a:spcBef>
              <a:spcAft>
                <a:spcPts val="600"/>
              </a:spcAft>
              <a:buClr>
                <a:schemeClr val="tx1"/>
              </a:buClr>
              <a:buFont typeface="Arial" panose="020B0604020202020204" pitchFamily="34" charset="0"/>
              <a:buChar char="•"/>
            </a:pPr>
            <a:endParaRPr lang="en-US" i="1" dirty="0" smtClean="0"/>
          </a:p>
          <a:p>
            <a:endParaRPr lang="en-US" dirty="0" smtClean="0"/>
          </a:p>
          <a:p>
            <a:endParaRPr lang="en-US" dirty="0"/>
          </a:p>
        </p:txBody>
      </p:sp>
    </p:spTree>
    <p:extLst>
      <p:ext uri="{BB962C8B-B14F-4D97-AF65-F5344CB8AC3E}">
        <p14:creationId xmlns:p14="http://schemas.microsoft.com/office/powerpoint/2010/main" val="4116872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1">
      <a:majorFont>
        <a:latin typeface="Calibri"/>
        <a:ea typeface=""/>
        <a:cs typeface=""/>
      </a:majorFont>
      <a:minorFont>
        <a:latin typeface="Calibri"/>
        <a:ea typeface=""/>
        <a:cs typeface=""/>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TotalTime>
  <Words>2417</Words>
  <Application>Microsoft Office PowerPoint</Application>
  <PresentationFormat>On-screen Show (4:3)</PresentationFormat>
  <Paragraphs>316</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Mylar</vt:lpstr>
      <vt:lpstr>Seedless Table Grape Cultivar Evaluation Grown on Vertical Shoot Positioned (VSP)  Training System</vt:lpstr>
      <vt:lpstr>Seedless Table Grape Cultivar Evaluation Grown on Vertical Shoot Positioned (VSP) Training System</vt:lpstr>
      <vt:lpstr>Seedless Table Grape Cultivar Evaluation </vt:lpstr>
      <vt:lpstr>Seedless Table Grape Cultivar Evaluation </vt:lpstr>
      <vt:lpstr>Seedless Table Grape Cultivar Evaluation </vt:lpstr>
      <vt:lpstr>Seedless Table Grape Cultivar Evaluation </vt:lpstr>
      <vt:lpstr>Seedless Table Grape Cultivar Evaluation </vt:lpstr>
      <vt:lpstr>Local Grown Seedless Table Grapes - What’s Important to Know:</vt:lpstr>
      <vt:lpstr>Seedless Table Grape Cultivar Evaluation </vt:lpstr>
      <vt:lpstr>Seedless Table Grape Cultivar Evaluation </vt:lpstr>
      <vt:lpstr>Canadice</vt:lpstr>
      <vt:lpstr>Seedless Table Grape Cultivar Evaluation </vt:lpstr>
      <vt:lpstr>Einset</vt:lpstr>
      <vt:lpstr>Seedless Table Grape Cultivar Evaluation </vt:lpstr>
      <vt:lpstr>Reliance</vt:lpstr>
      <vt:lpstr>Seedless Table Grape Cultivar Evaluation </vt:lpstr>
      <vt:lpstr>Somerset Seedless</vt:lpstr>
      <vt:lpstr>Seedless Table Grape Cultivar Evaluation </vt:lpstr>
      <vt:lpstr>Suffolk Red</vt:lpstr>
      <vt:lpstr>Seedless Table Grape Cultivar Evaluation </vt:lpstr>
      <vt:lpstr>Vanessa</vt:lpstr>
      <vt:lpstr>Seedless Table Grape Cultivar Evaluation </vt:lpstr>
      <vt:lpstr>Himrod</vt:lpstr>
      <vt:lpstr>Seedless Table Grape Cultivar Evaluation </vt:lpstr>
      <vt:lpstr>Interlaken</vt:lpstr>
      <vt:lpstr>Seedless Table Grape Cultivar Evaluation</vt:lpstr>
      <vt:lpstr>Lakemont</vt:lpstr>
      <vt:lpstr>Seedless Table Grape Cultivar Evaluation </vt:lpstr>
      <vt:lpstr>Marquis</vt:lpstr>
      <vt:lpstr>Seedless Table Grape Cultivar Evaluation </vt:lpstr>
      <vt:lpstr>Concord Seedless</vt:lpstr>
      <vt:lpstr>Seedless Table Grape Cultivar Evaluation </vt:lpstr>
      <vt:lpstr>Glenora</vt:lpstr>
      <vt:lpstr>Seedless Table Grape Cultivar Evaluation </vt:lpstr>
      <vt:lpstr>Jupiter</vt:lpstr>
      <vt:lpstr>Seedless Table Grape Cultivar Evaluation </vt:lpstr>
      <vt:lpstr>Mars</vt:lpstr>
      <vt:lpstr>Seedless Table Grape Cultivar Evaluation </vt:lpstr>
      <vt:lpstr>Thomcord</vt:lpstr>
      <vt:lpstr>Seedless Table Grape Cultivar Evaluation </vt:lpstr>
      <vt:lpstr>Venus</vt:lpstr>
      <vt:lpstr>Seedless Table Grape Cultivar Evaluation </vt:lpstr>
      <vt:lpstr>Seedless Table Grape Cultivar Evaluation </vt:lpstr>
      <vt:lpstr>Seedless Table Grape Cultivar Evaluation </vt:lpstr>
      <vt:lpstr>Seedless Table Grape Cultivar Evaluation </vt:lpstr>
      <vt:lpstr>Final Thoughts!</vt:lpstr>
    </vt:vector>
  </TitlesOfParts>
  <Company>UNH Cooperative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Seedless Table Grape Variety Evaluation Grown on  VSP Training System</dc:title>
  <dc:creator>George Hamilton</dc:creator>
  <cp:lastModifiedBy>Delaney, Carol</cp:lastModifiedBy>
  <cp:revision>64</cp:revision>
  <dcterms:created xsi:type="dcterms:W3CDTF">2013-12-28T23:57:44Z</dcterms:created>
  <dcterms:modified xsi:type="dcterms:W3CDTF">2014-01-02T17:47:12Z</dcterms:modified>
</cp:coreProperties>
</file>