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Yield (</a:t>
            </a:r>
            <a:r>
              <a:rPr lang="en-US" dirty="0" err="1" smtClean="0"/>
              <a:t>lb</a:t>
            </a:r>
            <a:r>
              <a:rPr lang="en-US" dirty="0" smtClean="0"/>
              <a:t>/a)</a:t>
            </a:r>
            <a:endParaRPr lang="en-US" dirty="0"/>
          </a:p>
        </c:rich>
      </c:tx>
      <c:layout>
        <c:manualLayout>
          <c:xMode val="edge"/>
          <c:yMode val="edge"/>
          <c:x val="1.8888888888888903E-2"/>
          <c:y val="1.543408360128617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Low Cut and Fertilize and Spray</c:v>
                </c:pt>
                <c:pt idx="1">
                  <c:v>High Cut and Fertilize and Spray</c:v>
                </c:pt>
                <c:pt idx="2">
                  <c:v>High Cut and Fertilize</c:v>
                </c:pt>
                <c:pt idx="3">
                  <c:v>Low Cut and Fertilize</c:v>
                </c:pt>
                <c:pt idx="4">
                  <c:v>High Cut and Spray</c:v>
                </c:pt>
                <c:pt idx="5">
                  <c:v>High Cut Control</c:v>
                </c:pt>
                <c:pt idx="6">
                  <c:v>Low Cut and Spray</c:v>
                </c:pt>
                <c:pt idx="7">
                  <c:v>Low Cut Control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4543.0592109323161</c:v>
                </c:pt>
                <c:pt idx="1">
                  <c:v>4071.8060117418399</c:v>
                </c:pt>
                <c:pt idx="2">
                  <c:v>3923.7835232558978</c:v>
                </c:pt>
                <c:pt idx="3">
                  <c:v>3385.9109688994213</c:v>
                </c:pt>
                <c:pt idx="4">
                  <c:v>3019.3546490966246</c:v>
                </c:pt>
                <c:pt idx="5">
                  <c:v>2551.1200560222646</c:v>
                </c:pt>
                <c:pt idx="6">
                  <c:v>2268.9512304402197</c:v>
                </c:pt>
                <c:pt idx="7">
                  <c:v>2048.9838475420984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379648"/>
        <c:axId val="98381184"/>
      </c:barChart>
      <c:catAx>
        <c:axId val="9837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381184"/>
        <c:crosses val="autoZero"/>
        <c:auto val="1"/>
        <c:lblAlgn val="ctr"/>
        <c:lblOffset val="100"/>
        <c:noMultiLvlLbl val="0"/>
      </c:catAx>
      <c:valAx>
        <c:axId val="98381184"/>
        <c:scaling>
          <c:orientation val="minMax"/>
          <c:max val="50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8379648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Yield (</a:t>
            </a:r>
            <a:r>
              <a:rPr lang="en-US" dirty="0" err="1" smtClean="0"/>
              <a:t>lb</a:t>
            </a:r>
            <a:r>
              <a:rPr lang="en-US" dirty="0" smtClean="0"/>
              <a:t>/a)</a:t>
            </a:r>
            <a:endParaRPr lang="en-US" dirty="0"/>
          </a:p>
        </c:rich>
      </c:tx>
      <c:layout>
        <c:manualLayout>
          <c:xMode val="edge"/>
          <c:yMode val="edge"/>
          <c:x val="9.6296296296296442E-3"/>
          <c:y val="1.543408360128617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Low Cut and Fertilize and Spray</c:v>
                </c:pt>
                <c:pt idx="1">
                  <c:v>High Cut and Spray</c:v>
                </c:pt>
                <c:pt idx="2">
                  <c:v>Low Cut and Spray</c:v>
                </c:pt>
                <c:pt idx="3">
                  <c:v>High Cut and Fertilize and Spray</c:v>
                </c:pt>
                <c:pt idx="4">
                  <c:v>High Cut and Fertilize</c:v>
                </c:pt>
                <c:pt idx="5">
                  <c:v>Low Cut and Fertilize</c:v>
                </c:pt>
                <c:pt idx="6">
                  <c:v>High Cut Control</c:v>
                </c:pt>
                <c:pt idx="7">
                  <c:v>Low Cut Control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34.622305167972769</c:v>
                </c:pt>
                <c:pt idx="1">
                  <c:v>60.775677766149272</c:v>
                </c:pt>
                <c:pt idx="2">
                  <c:v>63.554967987562634</c:v>
                </c:pt>
                <c:pt idx="3">
                  <c:v>269.03023158801034</c:v>
                </c:pt>
                <c:pt idx="4">
                  <c:v>609.58083712930375</c:v>
                </c:pt>
                <c:pt idx="5">
                  <c:v>706.9192715918407</c:v>
                </c:pt>
                <c:pt idx="6">
                  <c:v>751.63649926924018</c:v>
                </c:pt>
                <c:pt idx="7">
                  <c:v>792.17201782346842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02304"/>
        <c:axId val="98403840"/>
      </c:barChart>
      <c:catAx>
        <c:axId val="98402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403840"/>
        <c:crosses val="autoZero"/>
        <c:auto val="1"/>
        <c:lblAlgn val="ctr"/>
        <c:lblOffset val="100"/>
        <c:noMultiLvlLbl val="0"/>
      </c:catAx>
      <c:valAx>
        <c:axId val="98403840"/>
        <c:scaling>
          <c:orientation val="minMax"/>
          <c:max val="8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8402304"/>
        <c:crosses val="autoZero"/>
        <c:crossBetween val="between"/>
        <c:majorUnit val="2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EF89-952D-4E8E-BF03-45B4DCFACCB0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34A7-C73E-404E-BBB7-E3E2E4A0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nitrogen</a:t>
            </a:r>
            <a:r>
              <a:rPr lang="en-US" baseline="0" dirty="0" smtClean="0"/>
              <a:t> is split</a:t>
            </a:r>
          </a:p>
          <a:p>
            <a:r>
              <a:rPr lang="en-US" baseline="0" dirty="0" smtClean="0"/>
              <a:t>How fall P&amp;K is timed and how spring N is timed</a:t>
            </a:r>
          </a:p>
          <a:p>
            <a:r>
              <a:rPr lang="en-US" baseline="0" dirty="0" smtClean="0"/>
              <a:t>Explain how plants access nutrients and why this is important as an IPM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FF40-AD4E-4FD7-9FCC-6725C207EA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4311">
              <a:defRPr/>
            </a:pPr>
            <a:r>
              <a:rPr lang="en-US" dirty="0" smtClean="0"/>
              <a:t>-Similar composition of species between systems</a:t>
            </a:r>
          </a:p>
          <a:p>
            <a:pPr marL="0" lvl="1" defTabSz="914311">
              <a:defRPr/>
            </a:pPr>
            <a:r>
              <a:rPr lang="en-US" dirty="0" smtClean="0"/>
              <a:t>-Primarily silt loam dominated soils</a:t>
            </a:r>
          </a:p>
          <a:p>
            <a:pPr marL="0" lvl="1" defTabSz="914311">
              <a:defRPr/>
            </a:pPr>
            <a:r>
              <a:rPr lang="en-US" dirty="0" smtClean="0"/>
              <a:t>-Similar</a:t>
            </a:r>
            <a:r>
              <a:rPr lang="en-US" baseline="0" dirty="0" smtClean="0"/>
              <a:t> slopes and aspects for each studied system</a:t>
            </a:r>
            <a:endParaRPr lang="en-US" dirty="0" smtClean="0"/>
          </a:p>
          <a:p>
            <a:pPr marL="0" lvl="1" defTabSz="914311">
              <a:defRPr/>
            </a:pPr>
            <a:r>
              <a:rPr lang="en-US" dirty="0" smtClean="0"/>
              <a:t>-High/Low</a:t>
            </a:r>
            <a:r>
              <a:rPr lang="en-US" baseline="0" dirty="0" smtClean="0"/>
              <a:t> based off of percent cover estimates and varies across systems</a:t>
            </a:r>
            <a:endParaRPr lang="en-US" dirty="0" smtClean="0"/>
          </a:p>
          <a:p>
            <a:pPr marL="0" lvl="1" defTabSz="914311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FF40-AD4E-4FD7-9FCC-6725C207EA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6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6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5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B0D7-D684-4C06-A4CA-F03CEDF19D3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378B-A37A-4ABF-9821-06350E977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Fertilizer and Herbicide 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Nitrogen – Phosphorous – Potassium</a:t>
            </a:r>
          </a:p>
          <a:p>
            <a:r>
              <a:rPr lang="en-US" dirty="0" smtClean="0"/>
              <a:t>Applied in November</a:t>
            </a:r>
          </a:p>
          <a:p>
            <a:r>
              <a:rPr lang="en-US" dirty="0" smtClean="0"/>
              <a:t>Axiom 8 </a:t>
            </a:r>
            <a:r>
              <a:rPr lang="en-US" dirty="0" err="1" smtClean="0"/>
              <a:t>oz</a:t>
            </a:r>
            <a:r>
              <a:rPr lang="en-US" dirty="0" smtClean="0"/>
              <a:t>/A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3429000" cy="441502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928048"/>
              </p:ext>
            </p:extLst>
          </p:nvPr>
        </p:nvGraphicFramePr>
        <p:xfrm>
          <a:off x="457200" y="3372015"/>
          <a:ext cx="4724400" cy="340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400"/>
                <a:gridCol w="1999000"/>
              </a:tblGrid>
              <a:tr h="108535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Fertilizer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Analysis applied</a:t>
                      </a:r>
                      <a:endParaRPr lang="en-US" sz="3200" dirty="0"/>
                    </a:p>
                  </a:txBody>
                  <a:tcPr/>
                </a:tc>
              </a:tr>
              <a:tr h="6288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Nitrogen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50–0–0</a:t>
                      </a:r>
                      <a:endParaRPr lang="en-US" sz="3200" dirty="0"/>
                    </a:p>
                  </a:txBody>
                  <a:tcPr/>
                </a:tc>
              </a:tr>
              <a:tr h="6288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Phosphorous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0–4 to 100–0</a:t>
                      </a:r>
                    </a:p>
                  </a:txBody>
                  <a:tcPr/>
                </a:tc>
              </a:tr>
              <a:tr h="6288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Potassium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0–0–150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268997"/>
      </p:ext>
    </p:extLst>
  </p:cSld>
  <p:clrMapOvr>
    <a:masterClrMapping/>
  </p:clrMapOvr>
  <p:transition advTm="4313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G:\DCIM\116___06\IMG_2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486400"/>
            <a:ext cx="5080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Fertilizer and Spray at 4 inch Height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47800" y="3276600"/>
            <a:ext cx="1447800" cy="24406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95600" y="3016936"/>
            <a:ext cx="5804138" cy="1834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G:\DCIM\116___06\IMG_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57200" y="2514600"/>
            <a:ext cx="6400800" cy="403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057400" y="3810000"/>
            <a:ext cx="566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Sprayed/Sprayed at High </a:t>
            </a:r>
            <a:r>
              <a:rPr lang="en-US" sz="2400" dirty="0" err="1" smtClean="0"/>
              <a:t>Ventenata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21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Cut Height and Yield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1452962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7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Ventenata Biomass For High Ventenata Cover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1869200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4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Hay Summary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G:\DCIM\116___06\IMG_2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95724" y="1997075"/>
            <a:ext cx="5410199" cy="40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29491" y="2133600"/>
            <a:ext cx="4142508" cy="3200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Keep cut height at 4 inches</a:t>
            </a:r>
          </a:p>
          <a:p>
            <a:r>
              <a:rPr lang="en-US" dirty="0" smtClean="0"/>
              <a:t>Axiom applied in fall either pre or post emergent</a:t>
            </a:r>
          </a:p>
          <a:p>
            <a:r>
              <a:rPr lang="en-US" dirty="0" smtClean="0"/>
              <a:t>Fertilization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Fall for P and 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Spring for N</a:t>
            </a:r>
          </a:p>
          <a:p>
            <a:r>
              <a:rPr lang="en-US" dirty="0" err="1" smtClean="0"/>
              <a:t>Ventenata</a:t>
            </a:r>
            <a:r>
              <a:rPr lang="en-US" dirty="0" smtClean="0"/>
              <a:t> control allows for overseas markets</a:t>
            </a:r>
          </a:p>
        </p:txBody>
      </p:sp>
    </p:spTree>
    <p:extLst>
      <p:ext uri="{BB962C8B-B14F-4D97-AF65-F5344CB8AC3E}">
        <p14:creationId xmlns:p14="http://schemas.microsoft.com/office/powerpoint/2010/main" val="405633157"/>
      </p:ext>
    </p:extLst>
  </p:cSld>
  <p:clrMapOvr>
    <a:masterClrMapping/>
  </p:clrMapOvr>
  <p:transition advTm="831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153</Words>
  <Application>Microsoft Office PowerPoint</Application>
  <PresentationFormat>On-screen Show (4:3)</PresentationFormat>
  <Paragraphs>34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Fertilizer and Herbicide Application</vt:lpstr>
      <vt:lpstr>PowerPoint Presentation</vt:lpstr>
      <vt:lpstr>PowerPoint Presentation</vt:lpstr>
      <vt:lpstr>Cut Height and Yield</vt:lpstr>
      <vt:lpstr>Ventenata Biomass For High Ventenata Cover</vt:lpstr>
      <vt:lpstr>Hay Summary</vt:lpstr>
    </vt:vector>
  </TitlesOfParts>
  <Company>University of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Prather</dc:creator>
  <cp:lastModifiedBy>Timothy Prather</cp:lastModifiedBy>
  <cp:revision>2</cp:revision>
  <dcterms:created xsi:type="dcterms:W3CDTF">2014-01-28T21:54:47Z</dcterms:created>
  <dcterms:modified xsi:type="dcterms:W3CDTF">2014-01-28T22:13:55Z</dcterms:modified>
</cp:coreProperties>
</file>