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8" r:id="rId3"/>
    <p:sldId id="453" r:id="rId4"/>
    <p:sldId id="446" r:id="rId5"/>
    <p:sldId id="299" r:id="rId6"/>
    <p:sldId id="458" r:id="rId7"/>
    <p:sldId id="455" r:id="rId8"/>
    <p:sldId id="461" r:id="rId9"/>
    <p:sldId id="462" r:id="rId10"/>
    <p:sldId id="463" r:id="rId11"/>
    <p:sldId id="452" r:id="rId12"/>
    <p:sldId id="466" r:id="rId13"/>
    <p:sldId id="465" r:id="rId14"/>
    <p:sldId id="429" r:id="rId15"/>
    <p:sldId id="439" r:id="rId16"/>
    <p:sldId id="444" r:id="rId17"/>
  </p:sldIdLst>
  <p:sldSz cx="10287000" cy="6858000" type="35mm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C6"/>
    <a:srgbClr val="0057D6"/>
    <a:srgbClr val="89B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3094" autoAdjust="0"/>
  </p:normalViewPr>
  <p:slideViewPr>
    <p:cSldViewPr>
      <p:cViewPr>
        <p:scale>
          <a:sx n="78" d="100"/>
          <a:sy n="78" d="100"/>
        </p:scale>
        <p:origin x="60" y="126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258" y="-12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5" tIns="46583" rIns="93165" bIns="46583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3" y="0"/>
            <a:ext cx="303688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5" tIns="46583" rIns="93165" bIns="46583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303688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5" tIns="46583" rIns="93165" bIns="46583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3" y="8832850"/>
            <a:ext cx="303688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5" tIns="46583" rIns="93165" bIns="46583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5610C8BF-6971-4222-A749-2004EDAC1F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25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6A48A663-2B0D-4081-9A66-358DB284AB54}" type="datetimeFigureOut">
              <a:rPr lang="en-US"/>
              <a:pPr>
                <a:defRPr/>
              </a:pPr>
              <a:t>1/30/2014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0588" y="696913"/>
            <a:ext cx="52292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6214702-1B1C-4D01-AD97-53D7502E1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8804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6F127AA-7002-48F7-9737-F96E9FD9ABF6}" type="slidenum">
              <a:rPr lang="en-US" sz="1200"/>
              <a:pPr eaLnBrk="1" hangingPunct="1"/>
              <a:t>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575393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6F127AA-7002-48F7-9737-F96E9FD9ABF6}" type="slidenum">
              <a:rPr lang="en-US" sz="1200"/>
              <a:pPr eaLnBrk="1" hangingPunct="1"/>
              <a:t>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009494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214702-1B1C-4D01-AD97-53D7502E19E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693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214702-1B1C-4D01-AD97-53D7502E19E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640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214702-1B1C-4D01-AD97-53D7502E19E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33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214702-1B1C-4D01-AD97-53D7502E19E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903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214702-1B1C-4D01-AD97-53D7502E19E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746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-1165225" y="1552575"/>
            <a:ext cx="11452225" cy="5305425"/>
            <a:chOff x="-652" y="978"/>
            <a:chExt cx="6412" cy="3342"/>
          </a:xfrm>
        </p:grpSpPr>
        <p:sp>
          <p:nvSpPr>
            <p:cNvPr id="5" name="Freeform 1027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>
                <a:gd name="T0" fmla="*/ 1523 w 3699"/>
                <a:gd name="T1" fmla="*/ 2611 h 2613"/>
                <a:gd name="T2" fmla="*/ 3698 w 3699"/>
                <a:gd name="T3" fmla="*/ 2612 h 2613"/>
                <a:gd name="T4" fmla="*/ 3698 w 3699"/>
                <a:gd name="T5" fmla="*/ 2228 h 2613"/>
                <a:gd name="T6" fmla="*/ 0 w 3699"/>
                <a:gd name="T7" fmla="*/ 0 h 2613"/>
                <a:gd name="T8" fmla="*/ 160 w 3699"/>
                <a:gd name="T9" fmla="*/ 118 h 2613"/>
                <a:gd name="T10" fmla="*/ 292 w 3699"/>
                <a:gd name="T11" fmla="*/ 219 h 2613"/>
                <a:gd name="T12" fmla="*/ 441 w 3699"/>
                <a:gd name="T13" fmla="*/ 347 h 2613"/>
                <a:gd name="T14" fmla="*/ 585 w 3699"/>
                <a:gd name="T15" fmla="*/ 482 h 2613"/>
                <a:gd name="T16" fmla="*/ 796 w 3699"/>
                <a:gd name="T17" fmla="*/ 711 h 2613"/>
                <a:gd name="T18" fmla="*/ 983 w 3699"/>
                <a:gd name="T19" fmla="*/ 955 h 2613"/>
                <a:gd name="T20" fmla="*/ 1119 w 3699"/>
                <a:gd name="T21" fmla="*/ 1168 h 2613"/>
                <a:gd name="T22" fmla="*/ 1238 w 3699"/>
                <a:gd name="T23" fmla="*/ 1388 h 2613"/>
                <a:gd name="T24" fmla="*/ 1331 w 3699"/>
                <a:gd name="T25" fmla="*/ 1608 h 2613"/>
                <a:gd name="T26" fmla="*/ 1400 w 3699"/>
                <a:gd name="T27" fmla="*/ 1809 h 2613"/>
                <a:gd name="T28" fmla="*/ 1447 w 3699"/>
                <a:gd name="T29" fmla="*/ 1979 h 2613"/>
                <a:gd name="T30" fmla="*/ 1490 w 3699"/>
                <a:gd name="T31" fmla="*/ 2190 h 2613"/>
                <a:gd name="T32" fmla="*/ 1511 w 3699"/>
                <a:gd name="T33" fmla="*/ 2374 h 2613"/>
                <a:gd name="T34" fmla="*/ 1523 w 3699"/>
                <a:gd name="T35" fmla="*/ 2611 h 2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Arc 1028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T0" fmla="*/ 1 w 21600"/>
                <a:gd name="T1" fmla="*/ 0 h 21231"/>
                <a:gd name="T2" fmla="*/ 6 w 21600"/>
                <a:gd name="T3" fmla="*/ 2 h 21231"/>
                <a:gd name="T4" fmla="*/ 0 w 21600"/>
                <a:gd name="T5" fmla="*/ 2 h 212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037" name="Rectangle 1029"/>
          <p:cNvSpPr>
            <a:spLocks noGrp="1" noChangeArrowheads="1"/>
          </p:cNvSpPr>
          <p:nvPr>
            <p:ph type="ctrTitle" sz="quarter"/>
          </p:nvPr>
        </p:nvSpPr>
        <p:spPr>
          <a:xfrm>
            <a:off x="1455738" y="762000"/>
            <a:ext cx="8743950" cy="11430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4038" name="Rectangle 103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71525" y="3429000"/>
            <a:ext cx="72009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9A171-9D05-4479-8577-4CD28B0BFA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926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EBC63-4690-430E-BC16-E15298E9B1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82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7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56E5F-DB23-4A25-A0F9-F5CB54903A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8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71525" y="609600"/>
            <a:ext cx="874395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AC8E8-DF24-4F6A-9819-E7426694E6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35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78975-45D0-4783-BF58-F4AE73EB5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25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CF45D-3233-4A40-AD63-0F2959CD8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72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31C00-8EEF-4D5A-8754-DCE7235E5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96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89BB8-00F1-4889-85B5-184913F201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132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A06C6-0830-4B8C-8AF3-045FADA6FF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89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A4C77-1602-4F96-B39F-36574616BD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99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A4284-FF63-445D-8C22-10238C8B62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963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0E512-886B-448D-8517-44308EEF11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174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26"/>
          <p:cNvGrpSpPr>
            <a:grpSpLocks/>
          </p:cNvGrpSpPr>
          <p:nvPr/>
        </p:nvGrpSpPr>
        <p:grpSpPr bwMode="auto">
          <a:xfrm>
            <a:off x="0" y="1588"/>
            <a:ext cx="10274300" cy="6845300"/>
            <a:chOff x="0" y="1"/>
            <a:chExt cx="5753" cy="4312"/>
          </a:xfrm>
        </p:grpSpPr>
        <p:sp>
          <p:nvSpPr>
            <p:cNvPr id="43011" name="Freeform 1027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>
                <a:gd name="T0" fmla="*/ 1905 w 2359"/>
                <a:gd name="T1" fmla="*/ 3312 h 3314"/>
                <a:gd name="T2" fmla="*/ 2358 w 2359"/>
                <a:gd name="T3" fmla="*/ 3313 h 3314"/>
                <a:gd name="T4" fmla="*/ 2358 w 2359"/>
                <a:gd name="T5" fmla="*/ 1437 h 3314"/>
                <a:gd name="T6" fmla="*/ 0 w 2359"/>
                <a:gd name="T7" fmla="*/ 0 h 3314"/>
                <a:gd name="T8" fmla="*/ 201 w 2359"/>
                <a:gd name="T9" fmla="*/ 150 h 3314"/>
                <a:gd name="T10" fmla="*/ 366 w 2359"/>
                <a:gd name="T11" fmla="*/ 279 h 3314"/>
                <a:gd name="T12" fmla="*/ 552 w 2359"/>
                <a:gd name="T13" fmla="*/ 441 h 3314"/>
                <a:gd name="T14" fmla="*/ 732 w 2359"/>
                <a:gd name="T15" fmla="*/ 612 h 3314"/>
                <a:gd name="T16" fmla="*/ 996 w 2359"/>
                <a:gd name="T17" fmla="*/ 903 h 3314"/>
                <a:gd name="T18" fmla="*/ 1230 w 2359"/>
                <a:gd name="T19" fmla="*/ 1212 h 3314"/>
                <a:gd name="T20" fmla="*/ 1400 w 2359"/>
                <a:gd name="T21" fmla="*/ 1482 h 3314"/>
                <a:gd name="T22" fmla="*/ 1548 w 2359"/>
                <a:gd name="T23" fmla="*/ 1761 h 3314"/>
                <a:gd name="T24" fmla="*/ 1665 w 2359"/>
                <a:gd name="T25" fmla="*/ 2040 h 3314"/>
                <a:gd name="T26" fmla="*/ 1751 w 2359"/>
                <a:gd name="T27" fmla="*/ 2295 h 3314"/>
                <a:gd name="T28" fmla="*/ 1809 w 2359"/>
                <a:gd name="T29" fmla="*/ 2511 h 3314"/>
                <a:gd name="T30" fmla="*/ 1863 w 2359"/>
                <a:gd name="T31" fmla="*/ 2778 h 3314"/>
                <a:gd name="T32" fmla="*/ 1890 w 2359"/>
                <a:gd name="T33" fmla="*/ 3012 h 3314"/>
                <a:gd name="T34" fmla="*/ 1905 w 2359"/>
                <a:gd name="T35" fmla="*/ 3312 h 3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3" name="Arc 1028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19 w 21600"/>
                <a:gd name="T3" fmla="*/ 7 h 21600"/>
                <a:gd name="T4" fmla="*/ 0 w 21600"/>
                <a:gd name="T5" fmla="*/ 7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13" name="Rectangle 1029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3014" name="Rectangle 103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5" name="Rectangle 103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6" name="Rectangle 103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0A2BCED-C2AB-4676-8888-D513803FBA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10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8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054"/>
          <p:cNvSpPr>
            <a:spLocks noChangeArrowheads="1"/>
          </p:cNvSpPr>
          <p:nvPr/>
        </p:nvSpPr>
        <p:spPr bwMode="auto">
          <a:xfrm>
            <a:off x="838200" y="1447800"/>
            <a:ext cx="89154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1" dirty="0" smtClean="0">
                <a:solidFill>
                  <a:schemeClr val="folHlink"/>
                </a:solidFill>
                <a:latin typeface="Arial" charset="0"/>
              </a:rPr>
              <a:t>Grit application controls weeds in organic crop production</a:t>
            </a:r>
            <a:endParaRPr lang="en-US" sz="3600" b="1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3075" name="Text Box 2055"/>
          <p:cNvSpPr txBox="1">
            <a:spLocks noChangeArrowheads="1"/>
          </p:cNvSpPr>
          <p:nvPr/>
        </p:nvSpPr>
        <p:spPr bwMode="auto">
          <a:xfrm>
            <a:off x="5572125" y="3962400"/>
            <a:ext cx="383857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ts val="2400"/>
              </a:lnSpc>
              <a:spcBef>
                <a:spcPts val="0"/>
              </a:spcBef>
            </a:pPr>
            <a:r>
              <a:rPr lang="en-US" sz="28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000" b="1" dirty="0">
                <a:solidFill>
                  <a:schemeClr val="folHlink"/>
                </a:solidFill>
                <a:latin typeface="Arial" charset="0"/>
              </a:rPr>
              <a:t>Mauricio </a:t>
            </a:r>
            <a:r>
              <a:rPr lang="en-US" sz="2000" b="1" dirty="0" smtClean="0">
                <a:solidFill>
                  <a:schemeClr val="folHlink"/>
                </a:solidFill>
                <a:latin typeface="Arial" charset="0"/>
              </a:rPr>
              <a:t>Erazo-Barradas</a:t>
            </a:r>
            <a:r>
              <a:rPr lang="en-US" sz="2000" b="1" baseline="30000" dirty="0" smtClean="0">
                <a:solidFill>
                  <a:schemeClr val="folHlink"/>
                </a:solidFill>
                <a:latin typeface="Arial" charset="0"/>
              </a:rPr>
              <a:t>1</a:t>
            </a:r>
          </a:p>
          <a:p>
            <a:pPr algn="r" eaLnBrk="1" hangingPunct="1">
              <a:lnSpc>
                <a:spcPts val="2400"/>
              </a:lnSpc>
              <a:spcBef>
                <a:spcPts val="0"/>
              </a:spcBef>
            </a:pPr>
            <a:r>
              <a:rPr lang="en-US" sz="2000" b="1" dirty="0" smtClean="0">
                <a:solidFill>
                  <a:schemeClr val="folHlink"/>
                </a:solidFill>
                <a:latin typeface="Arial" charset="0"/>
              </a:rPr>
              <a:t>Sharon Clay</a:t>
            </a:r>
            <a:r>
              <a:rPr lang="en-US" sz="2000" b="1" baseline="30000" dirty="0" smtClean="0">
                <a:solidFill>
                  <a:schemeClr val="folHlink"/>
                </a:solidFill>
                <a:latin typeface="Arial" charset="0"/>
              </a:rPr>
              <a:t>1</a:t>
            </a:r>
          </a:p>
          <a:p>
            <a:pPr algn="r" eaLnBrk="1" hangingPunct="1">
              <a:lnSpc>
                <a:spcPts val="2400"/>
              </a:lnSpc>
              <a:spcBef>
                <a:spcPts val="0"/>
              </a:spcBef>
            </a:pPr>
            <a:r>
              <a:rPr lang="en-US" sz="2000" b="1" dirty="0" smtClean="0">
                <a:solidFill>
                  <a:schemeClr val="folHlink"/>
                </a:solidFill>
                <a:latin typeface="Arial" charset="0"/>
              </a:rPr>
              <a:t>Frank Forcella</a:t>
            </a:r>
            <a:r>
              <a:rPr lang="en-US" sz="2000" b="1" baseline="30000" dirty="0" smtClean="0">
                <a:solidFill>
                  <a:schemeClr val="folHlink"/>
                </a:solidFill>
                <a:latin typeface="Arial" charset="0"/>
              </a:rPr>
              <a:t>2</a:t>
            </a:r>
            <a:endParaRPr lang="en-US" sz="2000" b="1" baseline="30000" dirty="0">
              <a:solidFill>
                <a:schemeClr val="folHlink"/>
              </a:solidFill>
              <a:latin typeface="Arial" charset="0"/>
            </a:endParaRPr>
          </a:p>
          <a:p>
            <a:pPr algn="r" eaLnBrk="1" hangingPunct="1">
              <a:lnSpc>
                <a:spcPts val="2400"/>
              </a:lnSpc>
              <a:spcBef>
                <a:spcPts val="0"/>
              </a:spcBef>
            </a:pPr>
            <a:r>
              <a:rPr lang="en-US" sz="2000" b="1" dirty="0" smtClean="0">
                <a:solidFill>
                  <a:schemeClr val="folHlink"/>
                </a:solidFill>
                <a:latin typeface="Arial" charset="0"/>
              </a:rPr>
              <a:t>February 5</a:t>
            </a:r>
            <a:r>
              <a:rPr lang="en-US" sz="2000" b="1" baseline="30000" dirty="0" smtClean="0">
                <a:solidFill>
                  <a:schemeClr val="folHlink"/>
                </a:solidFill>
                <a:latin typeface="Arial" charset="0"/>
              </a:rPr>
              <a:t>th</a:t>
            </a:r>
            <a:r>
              <a:rPr lang="en-US" sz="2000" b="1" dirty="0" smtClean="0">
                <a:solidFill>
                  <a:schemeClr val="folHlink"/>
                </a:solidFill>
                <a:latin typeface="Arial" charset="0"/>
              </a:rPr>
              <a:t>, 2014</a:t>
            </a:r>
            <a:endParaRPr lang="en-US" sz="2000" dirty="0">
              <a:solidFill>
                <a:schemeClr val="folHlink"/>
              </a:solidFill>
            </a:endParaRPr>
          </a:p>
        </p:txBody>
      </p:sp>
      <p:sp>
        <p:nvSpPr>
          <p:cNvPr id="4" name="Text Box 2055"/>
          <p:cNvSpPr txBox="1">
            <a:spLocks noChangeArrowheads="1"/>
          </p:cNvSpPr>
          <p:nvPr/>
        </p:nvSpPr>
        <p:spPr bwMode="auto">
          <a:xfrm>
            <a:off x="6470" y="6077465"/>
            <a:ext cx="8915400" cy="50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ts val="1600"/>
              </a:lnSpc>
              <a:spcBef>
                <a:spcPts val="0"/>
              </a:spcBef>
            </a:pPr>
            <a:r>
              <a:rPr lang="en-US" sz="1400" b="1" baseline="30000" dirty="0" smtClean="0">
                <a:solidFill>
                  <a:schemeClr val="folHlink"/>
                </a:solidFill>
                <a:latin typeface="Arial" charset="0"/>
              </a:rPr>
              <a:t>1</a:t>
            </a:r>
            <a:r>
              <a:rPr lang="en-US" sz="1400" b="1" dirty="0" smtClean="0">
                <a:solidFill>
                  <a:schemeClr val="folHlink"/>
                </a:solidFill>
                <a:latin typeface="Arial" charset="0"/>
              </a:rPr>
              <a:t>Plant Science Department, South Dakota State University, Brookings, SD 57007, USA</a:t>
            </a:r>
          </a:p>
          <a:p>
            <a:pPr eaLnBrk="1" hangingPunct="1">
              <a:lnSpc>
                <a:spcPts val="1600"/>
              </a:lnSpc>
              <a:spcBef>
                <a:spcPts val="0"/>
              </a:spcBef>
            </a:pPr>
            <a:r>
              <a:rPr lang="en-US" sz="1400" b="1" baseline="30000" dirty="0">
                <a:solidFill>
                  <a:schemeClr val="folHlink"/>
                </a:solidFill>
                <a:latin typeface="Arial" charset="0"/>
              </a:rPr>
              <a:t>2</a:t>
            </a:r>
            <a:r>
              <a:rPr lang="en-US" sz="1400" b="1" dirty="0">
                <a:solidFill>
                  <a:schemeClr val="folHlink"/>
                </a:solidFill>
                <a:latin typeface="Arial" charset="0"/>
              </a:rPr>
              <a:t>USDA-ARS North Central Soil Cons. Res. Lab., Morris, MN 56267, </a:t>
            </a:r>
            <a:r>
              <a:rPr lang="en-US" sz="1400" b="1" dirty="0" smtClean="0">
                <a:solidFill>
                  <a:schemeClr val="folHlink"/>
                </a:solidFill>
                <a:latin typeface="Arial" charset="0"/>
              </a:rPr>
              <a:t>USA</a:t>
            </a:r>
            <a:endParaRPr lang="en-US" sz="1400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3446031"/>
            <a:ext cx="4804611" cy="314153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66" y="3446031"/>
            <a:ext cx="4655958" cy="3141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51" y="230245"/>
            <a:ext cx="4669649" cy="311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0700" y="2814935"/>
            <a:ext cx="137160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  <a:latin typeface="+mj-lt"/>
              </a:rPr>
              <a:t>Weedy V3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156" y="230245"/>
            <a:ext cx="4786955" cy="31199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43700" y="2800290"/>
            <a:ext cx="182880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  <a:latin typeface="+mj-lt"/>
              </a:rPr>
              <a:t>Hand-weeded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24423" y="6076890"/>
            <a:ext cx="4643477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  <a:latin typeface="+mj-lt"/>
              </a:rPr>
              <a:t>Treated at V1 (June 15) + V3 (June 23)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81100" y="6076890"/>
            <a:ext cx="289560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  <a:latin typeface="+mj-lt"/>
              </a:rPr>
              <a:t>Treated at V3 (June 23)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6636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045091"/>
              </p:ext>
            </p:extLst>
          </p:nvPr>
        </p:nvGraphicFramePr>
        <p:xfrm>
          <a:off x="495301" y="966372"/>
          <a:ext cx="9296399" cy="530352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299060"/>
                <a:gridCol w="1063139"/>
                <a:gridCol w="1066800"/>
                <a:gridCol w="1066800"/>
                <a:gridCol w="1371600"/>
                <a:gridCol w="1683388"/>
                <a:gridCol w="1745612"/>
              </a:tblGrid>
              <a:tr h="7309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i="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dirty="0" smtClean="0">
                          <a:effectLst/>
                          <a:latin typeface="+mj-lt"/>
                        </a:rPr>
                        <a:t>Stage</a:t>
                      </a:r>
                      <a:endParaRPr lang="en-US" sz="1600" i="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dirty="0" smtClean="0">
                          <a:effectLst/>
                          <a:latin typeface="+mj-lt"/>
                        </a:rPr>
                        <a:t>Within-Row</a:t>
                      </a:r>
                      <a:endParaRPr lang="en-US" sz="1600" i="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dirty="0" smtClean="0">
                          <a:effectLst/>
                          <a:latin typeface="+mj-lt"/>
                          <a:ea typeface="SimSun"/>
                        </a:rPr>
                        <a:t>Yield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dirty="0" smtClean="0">
                          <a:effectLst/>
                          <a:latin typeface="+mj-lt"/>
                          <a:ea typeface="SimSun"/>
                        </a:rPr>
                        <a:t>(Kg/ha)</a:t>
                      </a:r>
                      <a:endParaRPr lang="en-US" sz="1600" i="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dirty="0" smtClean="0">
                          <a:effectLst/>
                          <a:latin typeface="+mj-lt"/>
                          <a:ea typeface="SimSun"/>
                        </a:rPr>
                        <a:t>% increase over SLWC</a:t>
                      </a:r>
                      <a:endParaRPr lang="en-US" sz="1600" i="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dirty="0" smtClean="0">
                          <a:effectLst/>
                          <a:latin typeface="+mj-lt"/>
                          <a:ea typeface="SimSun"/>
                        </a:rPr>
                        <a:t>Weed Biomass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dirty="0" smtClean="0">
                          <a:effectLst/>
                          <a:latin typeface="+mj-lt"/>
                          <a:ea typeface="SimSun"/>
                        </a:rPr>
                        <a:t>Row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dirty="0" smtClean="0">
                          <a:effectLst/>
                          <a:latin typeface="+mj-lt"/>
                          <a:ea typeface="SimSun"/>
                        </a:rPr>
                        <a:t>(Kg/ha)</a:t>
                      </a:r>
                      <a:endParaRPr lang="en-US" sz="1600" i="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dirty="0" smtClean="0">
                          <a:effectLst/>
                          <a:latin typeface="+mj-lt"/>
                          <a:ea typeface="SimSun"/>
                        </a:rPr>
                        <a:t>% reduction from SLWC</a:t>
                      </a:r>
                      <a:endParaRPr lang="en-US" sz="1600" i="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 i="0" baseline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SimSun"/>
                        </a:rPr>
                        <a:t>Single applications</a:t>
                      </a:r>
                      <a:endParaRPr lang="en-US" sz="1400" i="0" baseline="0" dirty="0">
                        <a:solidFill>
                          <a:schemeClr val="bg2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 b="1" i="0" baseline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  V1</a:t>
                      </a:r>
                      <a:endParaRPr lang="en-US" sz="1400" b="1" i="0" baseline="0" dirty="0">
                        <a:solidFill>
                          <a:schemeClr val="bg2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baseline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Grit</a:t>
                      </a:r>
                      <a:endParaRPr lang="en-US" sz="1400" b="1" i="0" dirty="0">
                        <a:solidFill>
                          <a:schemeClr val="bg2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R w="12700" cmpd="sng">
                      <a:noFill/>
                    </a:lnR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SimSun"/>
                        </a:rPr>
                        <a:t>19,010</a:t>
                      </a:r>
                      <a:endParaRPr lang="en-US" sz="1400" b="1" i="0" dirty="0">
                        <a:solidFill>
                          <a:schemeClr val="bg2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SimSun"/>
                        </a:rPr>
                        <a:t>+40</a:t>
                      </a:r>
                      <a:endParaRPr lang="en-US" sz="1400" b="1" i="0" dirty="0">
                        <a:solidFill>
                          <a:schemeClr val="bg2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SimSun"/>
                        </a:rPr>
                        <a:t>   846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SimSun"/>
                        </a:rPr>
                        <a:t>-71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i="0" dirty="0">
                        <a:solidFill>
                          <a:schemeClr val="bg2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  </a:t>
                      </a:r>
                      <a:r>
                        <a:rPr lang="en-US" sz="1400" b="1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V3</a:t>
                      </a:r>
                      <a:endParaRPr lang="en-US" sz="1400" b="1" i="0" dirty="0">
                        <a:solidFill>
                          <a:schemeClr val="bg2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SimSun"/>
                        </a:rPr>
                        <a:t>Grit</a:t>
                      </a:r>
                      <a:endParaRPr lang="en-US" sz="1400" b="1" i="0" dirty="0">
                        <a:solidFill>
                          <a:schemeClr val="bg2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SimSun"/>
                        </a:rPr>
                        <a:t>17,540</a:t>
                      </a:r>
                      <a:endParaRPr lang="en-US" sz="1400" b="1" i="0" dirty="0">
                        <a:solidFill>
                          <a:schemeClr val="bg2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SimSun"/>
                        </a:rPr>
                        <a:t>+29.5</a:t>
                      </a:r>
                      <a:endParaRPr lang="en-US" sz="1400" b="1" i="0" dirty="0">
                        <a:solidFill>
                          <a:schemeClr val="bg2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SimSun"/>
                        </a:rPr>
                        <a:t>1,346</a:t>
                      </a:r>
                      <a:endParaRPr lang="en-US" sz="1400" b="1" i="0" dirty="0">
                        <a:solidFill>
                          <a:schemeClr val="bg2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SimSun"/>
                        </a:rPr>
                        <a:t>-54</a:t>
                      </a:r>
                      <a:endParaRPr lang="en-US" sz="1400" b="1" i="0" dirty="0">
                        <a:solidFill>
                          <a:schemeClr val="bg2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i="0" dirty="0">
                        <a:solidFill>
                          <a:schemeClr val="bg2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400" b="1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 V5</a:t>
                      </a:r>
                      <a:endParaRPr lang="en-US" sz="1400" b="1" i="0" dirty="0">
                        <a:solidFill>
                          <a:schemeClr val="bg2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baseline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Grit</a:t>
                      </a:r>
                      <a:endParaRPr lang="en-US" sz="1400" b="1" i="0" dirty="0">
                        <a:solidFill>
                          <a:schemeClr val="bg2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SimSun"/>
                        </a:rPr>
                        <a:t>14,500</a:t>
                      </a:r>
                      <a:endParaRPr lang="en-US" sz="1400" b="1" i="0" dirty="0">
                        <a:solidFill>
                          <a:schemeClr val="bg2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i="0" dirty="0">
                        <a:solidFill>
                          <a:schemeClr val="bg2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SimSun"/>
                        </a:rPr>
                        <a:t>   502</a:t>
                      </a:r>
                      <a:endParaRPr lang="en-US" sz="1400" b="1" i="0" dirty="0">
                        <a:solidFill>
                          <a:schemeClr val="bg2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SimSun"/>
                        </a:rPr>
                        <a:t>-83</a:t>
                      </a:r>
                      <a:endParaRPr lang="en-US" sz="1400" b="1" i="0" dirty="0">
                        <a:solidFill>
                          <a:schemeClr val="bg2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SimSun"/>
                        </a:rPr>
                        <a:t>Double applications</a:t>
                      </a:r>
                      <a:endParaRPr lang="en-US" sz="1400" i="0" dirty="0">
                        <a:solidFill>
                          <a:schemeClr val="bg2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SimSun"/>
                        </a:rPr>
                        <a:t>V1+V3</a:t>
                      </a:r>
                      <a:endParaRPr lang="en-US" sz="1400" b="1" i="0" dirty="0">
                        <a:solidFill>
                          <a:schemeClr val="bg2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baseline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Grit</a:t>
                      </a:r>
                      <a:endParaRPr lang="en-US" sz="1400" b="1" i="0" dirty="0">
                        <a:solidFill>
                          <a:schemeClr val="bg2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SimSun"/>
                        </a:rPr>
                        <a:t>19,200</a:t>
                      </a:r>
                      <a:endParaRPr lang="en-US" sz="1400" b="1" i="0" dirty="0">
                        <a:solidFill>
                          <a:schemeClr val="bg2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SimSun"/>
                        </a:rPr>
                        <a:t>+41.8</a:t>
                      </a:r>
                      <a:endParaRPr lang="en-US" sz="1400" b="1" i="0" dirty="0">
                        <a:solidFill>
                          <a:schemeClr val="bg2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SimSun"/>
                        </a:rPr>
                        <a:t>   592</a:t>
                      </a:r>
                      <a:endParaRPr lang="en-US" sz="1400" b="1" i="0" dirty="0">
                        <a:solidFill>
                          <a:schemeClr val="bg2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SimSun"/>
                        </a:rPr>
                        <a:t>-80</a:t>
                      </a:r>
                      <a:endParaRPr lang="en-US" sz="1400" b="1" i="0" dirty="0">
                        <a:solidFill>
                          <a:schemeClr val="bg2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i="0" dirty="0">
                        <a:solidFill>
                          <a:schemeClr val="bg2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V1+V5</a:t>
                      </a:r>
                      <a:endParaRPr lang="en-US" sz="1400" b="1" i="0" dirty="0">
                        <a:solidFill>
                          <a:schemeClr val="bg2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baseline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Grit</a:t>
                      </a:r>
                      <a:endParaRPr lang="en-US" sz="1400" b="1" i="0" dirty="0">
                        <a:solidFill>
                          <a:schemeClr val="bg2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SimSun"/>
                        </a:rPr>
                        <a:t>14,800</a:t>
                      </a:r>
                      <a:endParaRPr lang="en-US" sz="1400" b="1" i="0" dirty="0">
                        <a:solidFill>
                          <a:schemeClr val="bg2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i="0" dirty="0">
                        <a:solidFill>
                          <a:schemeClr val="bg2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SimSun"/>
                        </a:rPr>
                        <a:t>   567</a:t>
                      </a:r>
                      <a:endParaRPr lang="en-US" sz="1400" b="1" i="0" dirty="0">
                        <a:solidFill>
                          <a:schemeClr val="bg2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SimSun"/>
                        </a:rPr>
                        <a:t>-80</a:t>
                      </a:r>
                      <a:endParaRPr lang="en-US" sz="1400" b="1" i="0" dirty="0">
                        <a:solidFill>
                          <a:schemeClr val="bg2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i="0" dirty="0">
                        <a:solidFill>
                          <a:schemeClr val="bg2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SimSun"/>
                        </a:rPr>
                        <a:t>V3+V5</a:t>
                      </a:r>
                      <a:endParaRPr lang="en-US" sz="1400" b="1" i="0" dirty="0">
                        <a:solidFill>
                          <a:schemeClr val="bg2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baseline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Grit</a:t>
                      </a:r>
                      <a:endParaRPr lang="en-US" sz="1400" b="1" i="0" dirty="0">
                        <a:solidFill>
                          <a:schemeClr val="bg2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SimSun"/>
                        </a:rPr>
                        <a:t>13,550</a:t>
                      </a:r>
                      <a:endParaRPr lang="en-US" sz="1400" b="1" i="0" dirty="0">
                        <a:solidFill>
                          <a:schemeClr val="bg2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i="0" dirty="0">
                        <a:solidFill>
                          <a:schemeClr val="bg2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SimSun"/>
                        </a:rPr>
                        <a:t>   372</a:t>
                      </a:r>
                      <a:endParaRPr lang="en-US" sz="1400" b="1" i="0" dirty="0">
                        <a:solidFill>
                          <a:schemeClr val="bg2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SimSun"/>
                        </a:rPr>
                        <a:t>-87</a:t>
                      </a:r>
                      <a:endParaRPr lang="en-US" sz="1400" b="1" i="0" dirty="0">
                        <a:solidFill>
                          <a:schemeClr val="bg2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SimSun"/>
                        </a:rPr>
                        <a:t>Triple application</a:t>
                      </a:r>
                      <a:endParaRPr lang="en-US" sz="1400" i="0" dirty="0">
                        <a:solidFill>
                          <a:schemeClr val="bg2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SimSun"/>
                        </a:rPr>
                        <a:t>V1+V3+V5</a:t>
                      </a:r>
                      <a:endParaRPr lang="en-US" sz="1400" b="1" i="0" dirty="0">
                        <a:solidFill>
                          <a:schemeClr val="bg2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baseline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Grit</a:t>
                      </a:r>
                      <a:endParaRPr lang="en-US" sz="1400" b="1" i="0" dirty="0">
                        <a:solidFill>
                          <a:schemeClr val="bg2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SimSun"/>
                        </a:rPr>
                        <a:t>14,900</a:t>
                      </a:r>
                      <a:endParaRPr lang="en-US" sz="1400" b="1" i="0" dirty="0">
                        <a:solidFill>
                          <a:schemeClr val="bg2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i="0" dirty="0">
                        <a:solidFill>
                          <a:schemeClr val="bg2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SimSun"/>
                        </a:rPr>
                        <a:t>  670</a:t>
                      </a:r>
                      <a:endParaRPr lang="en-US" sz="1400" b="1" i="0" dirty="0">
                        <a:solidFill>
                          <a:schemeClr val="bg2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SimSun"/>
                        </a:rPr>
                        <a:t>-77</a:t>
                      </a:r>
                      <a:endParaRPr lang="en-US" sz="1400" b="1" i="0" dirty="0">
                        <a:solidFill>
                          <a:schemeClr val="bg2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i="0" dirty="0">
                        <a:solidFill>
                          <a:schemeClr val="bg2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SimSun"/>
                        </a:rPr>
                        <a:t>SLWC</a:t>
                      </a:r>
                      <a:endParaRPr lang="en-US" sz="1400" b="1" i="0" dirty="0">
                        <a:solidFill>
                          <a:schemeClr val="bg2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SimSun"/>
                        </a:rPr>
                        <a:t>Control</a:t>
                      </a:r>
                      <a:endParaRPr lang="en-US" sz="1400" b="1" i="0" dirty="0">
                        <a:solidFill>
                          <a:schemeClr val="bg2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SimSun"/>
                        </a:rPr>
                        <a:t>13,540</a:t>
                      </a:r>
                      <a:endParaRPr lang="en-US" sz="1400" b="1" i="0" dirty="0">
                        <a:solidFill>
                          <a:schemeClr val="bg2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i="0" dirty="0">
                        <a:solidFill>
                          <a:schemeClr val="bg2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SimSun"/>
                        </a:rPr>
                        <a:t>2,948</a:t>
                      </a:r>
                      <a:endParaRPr lang="en-US" sz="1400" b="1" i="0" dirty="0">
                        <a:solidFill>
                          <a:schemeClr val="bg2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i="0" dirty="0">
                        <a:solidFill>
                          <a:schemeClr val="bg2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i="0" dirty="0">
                        <a:solidFill>
                          <a:schemeClr val="bg2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SimSun"/>
                        </a:rPr>
                        <a:t>HWC</a:t>
                      </a:r>
                      <a:endParaRPr lang="en-US" sz="1400" b="1" i="0" dirty="0">
                        <a:solidFill>
                          <a:schemeClr val="bg2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SimSun"/>
                        </a:rPr>
                        <a:t>Control</a:t>
                      </a:r>
                      <a:endParaRPr lang="en-US" sz="1400" b="1" i="0" dirty="0">
                        <a:solidFill>
                          <a:schemeClr val="bg2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SimSun"/>
                        </a:rPr>
                        <a:t>15,740</a:t>
                      </a:r>
                      <a:endParaRPr lang="en-US" sz="1400" b="1" i="0" dirty="0">
                        <a:solidFill>
                          <a:schemeClr val="bg2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i="0" dirty="0">
                        <a:solidFill>
                          <a:schemeClr val="bg2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SimSun"/>
                        </a:rPr>
                        <a:t>  672</a:t>
                      </a:r>
                      <a:endParaRPr lang="en-US" sz="1400" b="1" i="0" dirty="0">
                        <a:solidFill>
                          <a:schemeClr val="bg2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i="0" dirty="0">
                        <a:solidFill>
                          <a:schemeClr val="bg2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SimSun"/>
                        </a:rPr>
                        <a:t>LSD (0.05)</a:t>
                      </a:r>
                      <a:endParaRPr lang="en-US" sz="1400" i="0" dirty="0">
                        <a:solidFill>
                          <a:schemeClr val="bg2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i="0" dirty="0">
                        <a:solidFill>
                          <a:schemeClr val="bg2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i="0" dirty="0">
                        <a:solidFill>
                          <a:schemeClr val="bg2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R w="12700" cmpd="sng">
                      <a:noFill/>
                    </a:lnR>
                    <a:lnT w="12700" cmpd="sng">
                      <a:noFill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SimSun"/>
                        </a:rPr>
                        <a:t>2,200</a:t>
                      </a:r>
                      <a:endParaRPr lang="en-US" sz="1400" b="1" i="0" dirty="0">
                        <a:solidFill>
                          <a:schemeClr val="bg2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i="0" dirty="0">
                        <a:solidFill>
                          <a:schemeClr val="bg2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SimSun"/>
                        </a:rPr>
                        <a:t>368 </a:t>
                      </a:r>
                      <a:endParaRPr lang="en-US" sz="1400" b="1" i="0" dirty="0">
                        <a:solidFill>
                          <a:schemeClr val="bg2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i="0" dirty="0">
                        <a:solidFill>
                          <a:schemeClr val="bg2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T w="12700" cmpd="sng">
                      <a:noFill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96815" y="448288"/>
            <a:ext cx="864223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zh-CN" sz="1600" b="1" dirty="0" smtClean="0">
                <a:latin typeface="+mj-lt"/>
                <a:ea typeface="SimSun" pitchFamily="2" charset="-122"/>
                <a:cs typeface="Calibri" pitchFamily="34" charset="0"/>
              </a:rPr>
              <a:t>Yield and weed biomass in-row</a:t>
            </a:r>
            <a:endParaRPr lang="en-US" altLang="zh-CN" sz="1600" b="1" dirty="0">
              <a:latin typeface="+mj-lt"/>
            </a:endParaRPr>
          </a:p>
        </p:txBody>
      </p:sp>
      <p:sp>
        <p:nvSpPr>
          <p:cNvPr id="5" name="Text Box 2055"/>
          <p:cNvSpPr txBox="1">
            <a:spLocks noChangeArrowheads="1"/>
          </p:cNvSpPr>
          <p:nvPr/>
        </p:nvSpPr>
        <p:spPr bwMode="auto">
          <a:xfrm>
            <a:off x="387470" y="6300514"/>
            <a:ext cx="4375030" cy="29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ts val="1600"/>
              </a:lnSpc>
              <a:spcBef>
                <a:spcPts val="0"/>
              </a:spcBef>
            </a:pPr>
            <a:r>
              <a:rPr lang="en-US" sz="1000" b="1" dirty="0" smtClean="0">
                <a:solidFill>
                  <a:schemeClr val="folHlink"/>
                </a:solidFill>
                <a:latin typeface="Arial" charset="0"/>
              </a:rPr>
              <a:t>SWLC: Season Long Weedy Check , HWC: Hand Weeded Check</a:t>
            </a:r>
            <a:endParaRPr lang="en-US" sz="1000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55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653707"/>
              </p:ext>
            </p:extLst>
          </p:nvPr>
        </p:nvGraphicFramePr>
        <p:xfrm>
          <a:off x="266700" y="1143000"/>
          <a:ext cx="9753600" cy="513924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143000"/>
                <a:gridCol w="1447800"/>
                <a:gridCol w="1295400"/>
                <a:gridCol w="1524000"/>
                <a:gridCol w="1295400"/>
                <a:gridCol w="1524000"/>
                <a:gridCol w="1524000"/>
              </a:tblGrid>
              <a:tr h="254871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dirty="0" smtClean="0">
                          <a:effectLst/>
                          <a:latin typeface="+mj-lt"/>
                        </a:rPr>
                        <a:t>Stage</a:t>
                      </a:r>
                      <a:endParaRPr lang="en-US" sz="1400" i="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/>
                        </a:rPr>
                        <a:t>Flaming</a:t>
                      </a:r>
                      <a:endParaRPr lang="en-US" sz="1600" i="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i="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/>
                        </a:rPr>
                        <a:t>Cultivated</a:t>
                      </a:r>
                      <a:endParaRPr lang="en-US" sz="1600" i="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i="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In-row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7436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i="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Weed Biomass (Kg/ha)</a:t>
                      </a:r>
                      <a:endParaRPr lang="en-US" sz="1600" b="1" i="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/>
                        </a:rPr>
                        <a:t>Weed Biomass (Kg/ha)</a:t>
                      </a:r>
                      <a:endParaRPr lang="en-US" sz="1600" b="1" i="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/>
                        </a:rPr>
                        <a:t>Weed Biomass (Kg/ha)</a:t>
                      </a:r>
                      <a:endParaRPr lang="en-US" sz="1600" b="1" i="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/>
                </a:tc>
              </a:tr>
              <a:tr h="1274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/>
                        </a:rPr>
                        <a:t>Broadleaf</a:t>
                      </a:r>
                      <a:endParaRPr lang="en-US" sz="1600" b="1" i="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/>
                        </a:rPr>
                        <a:t>Grass</a:t>
                      </a:r>
                      <a:endParaRPr lang="en-US" sz="1600" b="1" i="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/>
                        </a:rPr>
                        <a:t>Broadleaf</a:t>
                      </a:r>
                      <a:endParaRPr lang="en-US" sz="1600" b="1" i="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/>
                        </a:rPr>
                        <a:t>Grass</a:t>
                      </a:r>
                      <a:endParaRPr lang="en-US" sz="1600" b="1" i="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/>
                        </a:rPr>
                        <a:t>Broadleaf</a:t>
                      </a:r>
                      <a:endParaRPr lang="en-US" sz="1600" b="1" i="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/>
                        </a:rPr>
                        <a:t>Grass</a:t>
                      </a:r>
                      <a:endParaRPr lang="en-US" sz="1600" b="1" i="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</a:tr>
              <a:tr h="4885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 i="0" baseline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  V1</a:t>
                      </a:r>
                      <a:endParaRPr lang="en-US" sz="1400" i="0" baseline="0" dirty="0">
                        <a:solidFill>
                          <a:schemeClr val="bg2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j-lt"/>
                        </a:rPr>
                        <a:t>   93 (-94%)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j-lt"/>
                        </a:rPr>
                        <a:t>   25 (-80%)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SimSun"/>
                        </a:rPr>
                        <a:t>347 (-78%)</a:t>
                      </a:r>
                      <a:endParaRPr lang="en-US" sz="1400" b="1" i="0" dirty="0">
                        <a:solidFill>
                          <a:schemeClr val="bg2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j-lt"/>
                        </a:rPr>
                        <a:t>   7 (-94%)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j-lt"/>
                        </a:rPr>
                        <a:t>795 (-71%)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j-lt"/>
                        </a:rPr>
                        <a:t>51 (-64%)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885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  </a:t>
                      </a:r>
                      <a:r>
                        <a:rPr lang="en-US" sz="140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V3</a:t>
                      </a:r>
                      <a:endParaRPr lang="en-US" sz="1400" i="0" dirty="0">
                        <a:solidFill>
                          <a:schemeClr val="bg2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j-lt"/>
                        </a:rPr>
                        <a:t>682 (-57%)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j-lt"/>
                        </a:rPr>
                        <a:t>      2 (-98%)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SimSun"/>
                        </a:rPr>
                        <a:t>590 (-63%)</a:t>
                      </a:r>
                      <a:endParaRPr lang="en-US" sz="1400" b="1" i="0" dirty="0">
                        <a:solidFill>
                          <a:schemeClr val="bg2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j-lt"/>
                        </a:rPr>
                        <a:t> 0 (-100%)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j-lt"/>
                        </a:rPr>
                        <a:t>1,319 (-53%)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j-lt"/>
                        </a:rPr>
                        <a:t>27 (-81%)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885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40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 V5</a:t>
                      </a:r>
                      <a:endParaRPr lang="en-US" sz="1400" i="0" dirty="0">
                        <a:solidFill>
                          <a:schemeClr val="bg2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j-lt"/>
                        </a:rPr>
                        <a:t>1167 (-28%)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j-lt"/>
                        </a:rPr>
                        <a:t>    13 (-90%)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SimSun"/>
                        </a:rPr>
                        <a:t>295 (-82%)</a:t>
                      </a:r>
                      <a:endParaRPr lang="en-US" sz="1400" b="1" i="0" dirty="0">
                        <a:solidFill>
                          <a:schemeClr val="bg2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j-lt"/>
                        </a:rPr>
                        <a:t> 0 (-100%)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j-lt"/>
                        </a:rPr>
                        <a:t>502 (-82%)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j-lt"/>
                        </a:rPr>
                        <a:t> 0 (-100%)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885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SimSun"/>
                        </a:rPr>
                        <a:t>V1+V3</a:t>
                      </a:r>
                      <a:endParaRPr lang="en-US" sz="1400" i="0" dirty="0">
                        <a:solidFill>
                          <a:schemeClr val="bg2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j-lt"/>
                        </a:rPr>
                        <a:t>  670 (-58%)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j-lt"/>
                        </a:rPr>
                        <a:t>     67 (-48%)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SimSun"/>
                        </a:rPr>
                        <a:t>414 (-74%)</a:t>
                      </a:r>
                      <a:endParaRPr lang="en-US" sz="1400" b="1" i="0" dirty="0">
                        <a:solidFill>
                          <a:schemeClr val="bg2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j-lt"/>
                        </a:rPr>
                        <a:t>  0 (-100%)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j-lt"/>
                        </a:rPr>
                        <a:t>574 (-79%)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j-lt"/>
                        </a:rPr>
                        <a:t> 18 (-87%)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885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V1+V5</a:t>
                      </a:r>
                      <a:endParaRPr lang="en-US" sz="1400" i="0" dirty="0">
                        <a:solidFill>
                          <a:schemeClr val="bg2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j-lt"/>
                        </a:rPr>
                        <a:t>  735 (-54%)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j-lt"/>
                        </a:rPr>
                        <a:t> 120 (-7%)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SimSun"/>
                        </a:rPr>
                        <a:t>613 (-62%)</a:t>
                      </a:r>
                      <a:endParaRPr lang="en-US" sz="1400" b="1" i="0" dirty="0">
                        <a:solidFill>
                          <a:schemeClr val="bg2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j-lt"/>
                        </a:rPr>
                        <a:t>     6 (-95%)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j-lt"/>
                        </a:rPr>
                        <a:t>465 (-83%)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j-lt"/>
                        </a:rPr>
                        <a:t>102 (-28%)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885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SimSun"/>
                        </a:rPr>
                        <a:t>V3+V5</a:t>
                      </a:r>
                      <a:endParaRPr lang="en-US" sz="1400" i="0" dirty="0">
                        <a:solidFill>
                          <a:schemeClr val="bg2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j-lt"/>
                        </a:rPr>
                        <a:t>  168 (-89%)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j-lt"/>
                        </a:rPr>
                        <a:t>127 (-1%)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SimSun"/>
                        </a:rPr>
                        <a:t>467 (-71%)</a:t>
                      </a:r>
                      <a:endParaRPr lang="en-US" sz="1400" b="1" i="0" dirty="0">
                        <a:solidFill>
                          <a:schemeClr val="bg2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j-lt"/>
                        </a:rPr>
                        <a:t>     5 (-96%)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j-lt"/>
                        </a:rPr>
                        <a:t>361 (-87%)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j-lt"/>
                        </a:rPr>
                        <a:t>11 (-92%)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885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SimSun"/>
                        </a:rPr>
                        <a:t>V1+V3+V5</a:t>
                      </a:r>
                      <a:endParaRPr lang="en-US" sz="1400" i="0" dirty="0">
                        <a:solidFill>
                          <a:schemeClr val="bg2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j-lt"/>
                        </a:rPr>
                        <a:t>  885 (-45%)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j-lt"/>
                        </a:rPr>
                        <a:t>   78 (-39%)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SimSun"/>
                        </a:rPr>
                        <a:t>402 (-75%)</a:t>
                      </a:r>
                      <a:endParaRPr lang="en-US" sz="1400" b="1" i="0" dirty="0">
                        <a:solidFill>
                          <a:schemeClr val="bg2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j-lt"/>
                        </a:rPr>
                        <a:t>129 (0%)</a:t>
                      </a:r>
                    </a:p>
                  </a:txBody>
                  <a:tcPr marL="68580" marR="68580" marT="0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j-lt"/>
                        </a:rPr>
                        <a:t>657 (-76%)</a:t>
                      </a:r>
                    </a:p>
                  </a:txBody>
                  <a:tcPr marL="68580" marR="68580" marT="0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j-lt"/>
                        </a:rPr>
                        <a:t>13 (-91%)</a:t>
                      </a:r>
                    </a:p>
                  </a:txBody>
                  <a:tcPr marL="68580" marR="68580" marT="0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885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SimSun"/>
                        </a:rPr>
                        <a:t>SLWC</a:t>
                      </a:r>
                      <a:endParaRPr lang="en-US" sz="1400" i="0" dirty="0">
                        <a:solidFill>
                          <a:schemeClr val="bg2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j-lt"/>
                        </a:rPr>
                        <a:t>1,619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j-lt"/>
                        </a:rPr>
                        <a:t>129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SimSun"/>
                        </a:rPr>
                        <a:t>1,619</a:t>
                      </a:r>
                      <a:endParaRPr lang="en-US" sz="1400" b="1" i="0" dirty="0">
                        <a:solidFill>
                          <a:schemeClr val="bg2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j-lt"/>
                        </a:rPr>
                        <a:t>129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j-lt"/>
                        </a:rPr>
                        <a:t>2,805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j-lt"/>
                        </a:rPr>
                        <a:t>143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885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i="0" dirty="0">
                        <a:solidFill>
                          <a:schemeClr val="bg2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kern="120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SimSun"/>
                          <a:cs typeface="+mn-cs"/>
                        </a:rPr>
                        <a:t>1,748 Kg/ha</a:t>
                      </a:r>
                      <a:r>
                        <a:rPr lang="en-US" sz="1400" b="1" i="0" kern="1200" baseline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SimSun"/>
                          <a:cs typeface="+mn-cs"/>
                        </a:rPr>
                        <a:t> </a:t>
                      </a:r>
                      <a:r>
                        <a:rPr lang="en-US" sz="1400" b="1" i="0" kern="120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SimSun"/>
                          <a:cs typeface="+mn-cs"/>
                        </a:rPr>
                        <a:t>inter-</a:t>
                      </a:r>
                      <a:r>
                        <a:rPr lang="en-US" sz="1400" b="1" i="0" kern="1200" baseline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SimSun"/>
                          <a:cs typeface="+mn-cs"/>
                        </a:rPr>
                        <a:t>row weed biomass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+mj-lt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i="0" dirty="0">
                        <a:solidFill>
                          <a:schemeClr val="bg2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kern="120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SimSun"/>
                          <a:cs typeface="+mn-cs"/>
                        </a:rPr>
                        <a:t>2,948 Kg/ha</a:t>
                      </a:r>
                      <a:r>
                        <a:rPr lang="en-US" sz="1400" b="1" i="0" kern="1200" baseline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SimSun"/>
                          <a:cs typeface="+mn-cs"/>
                        </a:rPr>
                        <a:t> </a:t>
                      </a:r>
                      <a:r>
                        <a:rPr lang="en-US" sz="1400" b="1" i="0" kern="120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SimSun"/>
                          <a:cs typeface="+mn-cs"/>
                        </a:rPr>
                        <a:t>in-</a:t>
                      </a:r>
                      <a:r>
                        <a:rPr lang="en-US" sz="1400" b="1" i="0" kern="1200" baseline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SimSun"/>
                          <a:cs typeface="+mn-cs"/>
                        </a:rPr>
                        <a:t>row weed biomass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66700" y="228600"/>
            <a:ext cx="9753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zh-CN" sz="1600" b="1" dirty="0" smtClean="0">
                <a:latin typeface="+mj-lt"/>
                <a:ea typeface="SimSun" pitchFamily="2" charset="-122"/>
                <a:cs typeface="Calibri" pitchFamily="34" charset="0"/>
              </a:rPr>
              <a:t> </a:t>
            </a:r>
            <a:endParaRPr lang="en-US" altLang="zh-CN" sz="1600" b="1" dirty="0" smtClean="0">
              <a:latin typeface="+mj-lt"/>
              <a:ea typeface="SimSun" pitchFamily="2" charset="-122"/>
              <a:cs typeface="Calibri" pitchFamily="34" charset="0"/>
            </a:endParaRPr>
          </a:p>
          <a:p>
            <a:pPr eaLnBrk="0" hangingPunct="0">
              <a:defRPr/>
            </a:pPr>
            <a:r>
              <a:rPr lang="en-US" altLang="zh-CN" sz="1600" b="1" dirty="0" smtClean="0">
                <a:latin typeface="+mj-lt"/>
                <a:ea typeface="SimSun" pitchFamily="2" charset="-122"/>
                <a:cs typeface="Calibri" pitchFamily="34" charset="0"/>
              </a:rPr>
              <a:t>Inter-row and in-row percentage of broadleaf biomass and grass biomass compared </a:t>
            </a:r>
            <a:r>
              <a:rPr lang="en-US" altLang="zh-CN" sz="1600" b="1" dirty="0" smtClean="0">
                <a:latin typeface="+mj-lt"/>
                <a:ea typeface="SimSun" pitchFamily="2" charset="-122"/>
                <a:cs typeface="Calibri" pitchFamily="34" charset="0"/>
              </a:rPr>
              <a:t>with </a:t>
            </a:r>
            <a:r>
              <a:rPr lang="en-US" altLang="zh-CN" sz="1600" b="1" dirty="0" smtClean="0">
                <a:latin typeface="+mj-lt"/>
                <a:ea typeface="SimSun" pitchFamily="2" charset="-122"/>
                <a:cs typeface="Calibri" pitchFamily="34" charset="0"/>
              </a:rPr>
              <a:t>season long </a:t>
            </a:r>
            <a:r>
              <a:rPr lang="en-US" altLang="zh-CN" sz="1600" b="1" dirty="0" smtClean="0">
                <a:latin typeface="+mj-lt"/>
                <a:ea typeface="SimSun" pitchFamily="2" charset="-122"/>
                <a:cs typeface="Calibri" pitchFamily="34" charset="0"/>
              </a:rPr>
              <a:t>weedy check.  </a:t>
            </a:r>
            <a:endParaRPr lang="en-US" altLang="zh-CN" sz="1600" b="1" dirty="0">
              <a:latin typeface="+mj-lt"/>
            </a:endParaRPr>
          </a:p>
        </p:txBody>
      </p:sp>
      <p:sp>
        <p:nvSpPr>
          <p:cNvPr id="8" name="Text Box 2055"/>
          <p:cNvSpPr txBox="1">
            <a:spLocks noChangeArrowheads="1"/>
          </p:cNvSpPr>
          <p:nvPr/>
        </p:nvSpPr>
        <p:spPr bwMode="auto">
          <a:xfrm>
            <a:off x="190500" y="6400800"/>
            <a:ext cx="9372600" cy="29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ts val="1600"/>
              </a:lnSpc>
              <a:spcBef>
                <a:spcPts val="0"/>
              </a:spcBef>
            </a:pPr>
            <a:r>
              <a:rPr lang="en-US" sz="1000" b="1" dirty="0" smtClean="0">
                <a:solidFill>
                  <a:schemeClr val="folHlink"/>
                </a:solidFill>
                <a:latin typeface="Arial" charset="0"/>
              </a:rPr>
              <a:t>SWLC: Season Long Weedy </a:t>
            </a:r>
            <a:r>
              <a:rPr lang="en-US" sz="1000" b="1" dirty="0" smtClean="0">
                <a:solidFill>
                  <a:schemeClr val="folHlink"/>
                </a:solidFill>
                <a:latin typeface="Arial" charset="0"/>
              </a:rPr>
              <a:t>Check</a:t>
            </a:r>
            <a:endParaRPr lang="en-US" sz="1000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17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156416"/>
              </p:ext>
            </p:extLst>
          </p:nvPr>
        </p:nvGraphicFramePr>
        <p:xfrm>
          <a:off x="723900" y="1143000"/>
          <a:ext cx="8763000" cy="539496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620001"/>
                <a:gridCol w="1840911"/>
                <a:gridCol w="1767275"/>
                <a:gridCol w="1726152"/>
                <a:gridCol w="1808661"/>
              </a:tblGrid>
              <a:tr h="254871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dirty="0" smtClean="0">
                          <a:effectLst/>
                          <a:latin typeface="+mj-lt"/>
                        </a:rPr>
                        <a:t>Stage</a:t>
                      </a:r>
                      <a:endParaRPr lang="en-US" sz="1400" i="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dirty="0" smtClean="0">
                          <a:effectLst/>
                          <a:latin typeface="+mj-lt"/>
                        </a:rPr>
                        <a:t>Flaming</a:t>
                      </a:r>
                      <a:endParaRPr lang="en-US" sz="1600" i="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dirty="0" smtClean="0">
                          <a:effectLst/>
                          <a:latin typeface="+mj-lt"/>
                          <a:ea typeface="SimSun"/>
                        </a:rPr>
                        <a:t>Cultivated</a:t>
                      </a:r>
                      <a:endParaRPr lang="en-US" sz="1600" i="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dirty="0" smtClean="0">
                          <a:effectLst/>
                          <a:latin typeface="+mj-lt"/>
                          <a:ea typeface="SimSun"/>
                        </a:rPr>
                        <a:t>Flaming</a:t>
                      </a:r>
                      <a:endParaRPr lang="en-US" sz="1600" i="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dirty="0" smtClean="0">
                          <a:effectLst/>
                          <a:latin typeface="+mj-lt"/>
                          <a:ea typeface="SimSun"/>
                        </a:rPr>
                        <a:t>Cultivated</a:t>
                      </a:r>
                      <a:endParaRPr lang="en-US" sz="1600" i="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871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i="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/>
                        </a:rPr>
                        <a:t>Yield</a:t>
                      </a:r>
                      <a:r>
                        <a:rPr lang="en-US" sz="1400" b="1" i="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/>
                        </a:rPr>
                        <a:t> (Kg/ha)</a:t>
                      </a:r>
                      <a:endParaRPr lang="en-US" sz="1400" b="1" i="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/>
                        </a:rPr>
                        <a:t>Weed Biomass</a:t>
                      </a:r>
                      <a:r>
                        <a:rPr lang="en-US" sz="1400" b="1" i="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/>
                        </a:rPr>
                        <a:t> (Kg/ha)</a:t>
                      </a:r>
                      <a:endParaRPr lang="en-US" sz="1400" b="1" i="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85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 i="0" baseline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  V1</a:t>
                      </a:r>
                      <a:endParaRPr lang="en-US" sz="1400" i="0" baseline="0" dirty="0">
                        <a:solidFill>
                          <a:schemeClr val="bg2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j-lt"/>
                        </a:rPr>
                        <a:t>-4%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j-lt"/>
                        </a:rPr>
                        <a:t>+4%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SimSun"/>
                        </a:rPr>
                        <a:t>   118 (-93%)</a:t>
                      </a:r>
                      <a:endParaRPr lang="en-US" sz="1400" b="1" i="0" dirty="0">
                        <a:solidFill>
                          <a:schemeClr val="bg2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j-lt"/>
                        </a:rPr>
                        <a:t>354 (-80%)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885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  </a:t>
                      </a:r>
                      <a:r>
                        <a:rPr lang="en-US" sz="140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V3</a:t>
                      </a:r>
                      <a:endParaRPr lang="en-US" sz="1400" i="0" dirty="0">
                        <a:solidFill>
                          <a:schemeClr val="bg2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j-lt"/>
                        </a:rPr>
                        <a:t>-3%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j-lt"/>
                        </a:rPr>
                        <a:t>+9%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SimSun"/>
                        </a:rPr>
                        <a:t>   684 (-60%)</a:t>
                      </a:r>
                      <a:endParaRPr lang="en-US" sz="1400" b="1" i="0" dirty="0">
                        <a:solidFill>
                          <a:schemeClr val="bg2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j-lt"/>
                        </a:rPr>
                        <a:t>590 (-66%)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885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40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 V5</a:t>
                      </a:r>
                      <a:endParaRPr lang="en-US" sz="1400" i="0" dirty="0">
                        <a:solidFill>
                          <a:schemeClr val="bg2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j-lt"/>
                        </a:rPr>
                        <a:t>0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j-lt"/>
                        </a:rPr>
                        <a:t>+2%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SimSun"/>
                        </a:rPr>
                        <a:t>1,179 (-32%)</a:t>
                      </a:r>
                      <a:endParaRPr lang="en-US" sz="1400" b="1" i="0" dirty="0">
                        <a:solidFill>
                          <a:schemeClr val="bg2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j-lt"/>
                        </a:rPr>
                        <a:t>295 (-83%)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885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SimSun"/>
                        </a:rPr>
                        <a:t>V1+V3</a:t>
                      </a:r>
                      <a:endParaRPr lang="en-US" sz="1400" i="0" dirty="0">
                        <a:solidFill>
                          <a:schemeClr val="bg2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j-lt"/>
                        </a:rPr>
                        <a:t>-4%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j-lt"/>
                        </a:rPr>
                        <a:t>+4%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SimSun"/>
                        </a:rPr>
                        <a:t>   737 (-57%)</a:t>
                      </a:r>
                      <a:endParaRPr lang="en-US" sz="1400" b="1" i="0" dirty="0">
                        <a:solidFill>
                          <a:schemeClr val="bg2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j-lt"/>
                        </a:rPr>
                        <a:t>414 (-76%)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885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V1+V5</a:t>
                      </a:r>
                      <a:endParaRPr lang="en-US" sz="1400" i="0" dirty="0">
                        <a:solidFill>
                          <a:schemeClr val="bg2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j-lt"/>
                        </a:rPr>
                        <a:t>-7%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j-lt"/>
                        </a:rPr>
                        <a:t>0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SimSun"/>
                        </a:rPr>
                        <a:t>   855 (-51%)</a:t>
                      </a:r>
                      <a:endParaRPr lang="en-US" sz="1400" b="1" i="0" dirty="0">
                        <a:solidFill>
                          <a:schemeClr val="bg2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j-lt"/>
                        </a:rPr>
                        <a:t>619 (-64%)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885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SimSun"/>
                        </a:rPr>
                        <a:t>V3+V5</a:t>
                      </a:r>
                      <a:endParaRPr lang="en-US" sz="1400" i="0" dirty="0">
                        <a:solidFill>
                          <a:schemeClr val="bg2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j-lt"/>
                        </a:rPr>
                        <a:t>0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j-lt"/>
                        </a:rPr>
                        <a:t>0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SimSun"/>
                        </a:rPr>
                        <a:t>   295 (-83%)</a:t>
                      </a:r>
                      <a:endParaRPr lang="en-US" sz="1400" b="1" i="0" dirty="0">
                        <a:solidFill>
                          <a:schemeClr val="bg2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j-lt"/>
                        </a:rPr>
                        <a:t>472 (-73%)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885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SimSun"/>
                        </a:rPr>
                        <a:t>V1+V3+V5</a:t>
                      </a:r>
                      <a:endParaRPr lang="en-US" sz="1400" i="0" dirty="0">
                        <a:solidFill>
                          <a:schemeClr val="bg2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j-lt"/>
                        </a:rPr>
                        <a:t>-6%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j-lt"/>
                        </a:rPr>
                        <a:t>0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SimSun"/>
                        </a:rPr>
                        <a:t>   973 (-44%)</a:t>
                      </a:r>
                      <a:endParaRPr lang="en-US" sz="1400" b="1" i="0" dirty="0">
                        <a:solidFill>
                          <a:schemeClr val="bg2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j-lt"/>
                        </a:rPr>
                        <a:t>531 (-70%)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885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SimSun"/>
                        </a:rPr>
                        <a:t>SLWC</a:t>
                      </a:r>
                      <a:endParaRPr lang="en-US" sz="1400" i="0" dirty="0">
                        <a:solidFill>
                          <a:schemeClr val="bg2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+mj-lt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+mj-lt"/>
                      </a:endParaRPr>
                    </a:p>
                  </a:txBody>
                  <a:tcPr marL="68580" marR="68580" marT="0" marB="0" anchor="ctr"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SimSun"/>
                        </a:rPr>
                        <a:t>1,748 inter</a:t>
                      </a:r>
                      <a:r>
                        <a:rPr lang="en-US" sz="1400" b="1" i="0" baseline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SimSun"/>
                        </a:rPr>
                        <a:t> row weed biomass</a:t>
                      </a:r>
                      <a:endParaRPr lang="en-US" sz="1400" b="1" i="0" dirty="0">
                        <a:solidFill>
                          <a:schemeClr val="bg2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85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SimSun"/>
                        </a:rPr>
                        <a:t>HWC</a:t>
                      </a:r>
                      <a:endParaRPr lang="en-US" sz="1400" i="0" dirty="0">
                        <a:solidFill>
                          <a:schemeClr val="bg2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+mj-lt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+mj-lt"/>
                      </a:endParaRPr>
                    </a:p>
                  </a:txBody>
                  <a:tcPr marL="68580" marR="68580" marT="0" marB="0" anchor="ctr"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SimSun"/>
                        </a:rPr>
                        <a:t>   408</a:t>
                      </a:r>
                      <a:endParaRPr lang="en-US" sz="1400" b="1" i="0" dirty="0">
                        <a:solidFill>
                          <a:schemeClr val="bg2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85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SimSun"/>
                        </a:rPr>
                        <a:t>LSD (0.05)</a:t>
                      </a:r>
                      <a:endParaRPr lang="en-US" sz="1400" i="0" dirty="0">
                        <a:solidFill>
                          <a:schemeClr val="bg2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i="0" dirty="0">
                        <a:solidFill>
                          <a:schemeClr val="bg2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i="0" dirty="0">
                        <a:solidFill>
                          <a:schemeClr val="bg2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R w="12700" cmpd="sng">
                      <a:noFill/>
                    </a:lnR>
                    <a:lnT w="12700" cmpd="sng">
                      <a:noFill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latin typeface="+mj-lt"/>
                        </a:rPr>
                        <a:t>   265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47700" y="228600"/>
            <a:ext cx="9372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zh-CN" sz="1600" b="1" dirty="0" smtClean="0">
                <a:latin typeface="+mj-lt"/>
                <a:ea typeface="SimSun" pitchFamily="2" charset="-122"/>
                <a:cs typeface="Calibri" pitchFamily="34" charset="0"/>
              </a:rPr>
              <a:t>% yield change compared with grit application alone. </a:t>
            </a:r>
          </a:p>
          <a:p>
            <a:pPr eaLnBrk="0" hangingPunct="0">
              <a:defRPr/>
            </a:pPr>
            <a:r>
              <a:rPr lang="en-US" altLang="zh-CN" sz="1600" b="1" dirty="0" smtClean="0">
                <a:latin typeface="+mj-lt"/>
                <a:ea typeface="SimSun" pitchFamily="2" charset="-122"/>
                <a:cs typeface="Calibri" pitchFamily="34" charset="0"/>
              </a:rPr>
              <a:t>Weed biomass % reduction (or increase)</a:t>
            </a:r>
            <a:r>
              <a:rPr lang="en-US" altLang="zh-CN" sz="1600" b="1" dirty="0">
                <a:latin typeface="+mj-lt"/>
                <a:ea typeface="SimSun" pitchFamily="2" charset="-122"/>
                <a:cs typeface="Calibri" pitchFamily="34" charset="0"/>
              </a:rPr>
              <a:t> </a:t>
            </a:r>
            <a:r>
              <a:rPr lang="en-US" altLang="zh-CN" sz="1600" b="1" dirty="0" smtClean="0">
                <a:latin typeface="+mj-lt"/>
                <a:ea typeface="SimSun" pitchFamily="2" charset="-122"/>
                <a:cs typeface="Calibri" pitchFamily="34" charset="0"/>
              </a:rPr>
              <a:t>in </a:t>
            </a:r>
            <a:r>
              <a:rPr lang="en-US" altLang="zh-CN" sz="1600" b="1" dirty="0" smtClean="0">
                <a:latin typeface="+mj-lt"/>
                <a:ea typeface="SimSun" pitchFamily="2" charset="-122"/>
                <a:cs typeface="Calibri" pitchFamily="34" charset="0"/>
              </a:rPr>
              <a:t>inter-row </a:t>
            </a:r>
            <a:r>
              <a:rPr lang="en-US" altLang="zh-CN" sz="1600" b="1" dirty="0" smtClean="0">
                <a:latin typeface="+mj-lt"/>
                <a:ea typeface="SimSun" pitchFamily="2" charset="-122"/>
                <a:cs typeface="Calibri" pitchFamily="34" charset="0"/>
              </a:rPr>
              <a:t>weed biomass compared with season long weedy check.  </a:t>
            </a:r>
            <a:endParaRPr lang="en-US" altLang="zh-CN" sz="1600" b="1" dirty="0">
              <a:latin typeface="+mj-lt"/>
            </a:endParaRPr>
          </a:p>
        </p:txBody>
      </p:sp>
      <p:sp>
        <p:nvSpPr>
          <p:cNvPr id="8" name="Text Box 2055"/>
          <p:cNvSpPr txBox="1">
            <a:spLocks noChangeArrowheads="1"/>
          </p:cNvSpPr>
          <p:nvPr/>
        </p:nvSpPr>
        <p:spPr bwMode="auto">
          <a:xfrm>
            <a:off x="571500" y="6560483"/>
            <a:ext cx="9372600" cy="29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ts val="1600"/>
              </a:lnSpc>
              <a:spcBef>
                <a:spcPts val="0"/>
              </a:spcBef>
            </a:pPr>
            <a:r>
              <a:rPr lang="en-US" sz="1000" b="1" dirty="0" smtClean="0">
                <a:solidFill>
                  <a:schemeClr val="folHlink"/>
                </a:solidFill>
                <a:latin typeface="Arial" charset="0"/>
              </a:rPr>
              <a:t>SWLC: Season Long Weedy Check, HWC: Hand Weeded Check</a:t>
            </a:r>
            <a:endParaRPr lang="en-US" sz="1000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35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990600" y="228600"/>
            <a:ext cx="8534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folHlink"/>
                </a:solidFill>
                <a:latin typeface="Arial" charset="0"/>
              </a:rPr>
              <a:t>Conclusions</a:t>
            </a:r>
            <a:endParaRPr lang="en-US" sz="4000" b="1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419100" y="990600"/>
            <a:ext cx="9448800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sz="2200" dirty="0" smtClean="0">
                <a:latin typeface="Arial" charset="0"/>
              </a:rPr>
              <a:t>COMPARED TO THE SEASON LONG WEEDY TREATMENT</a:t>
            </a:r>
          </a:p>
          <a:p>
            <a:pPr marL="1085850" lvl="1" indent="-342900" eaLnBrk="1" hangingPunct="1">
              <a:spcBef>
                <a:spcPct val="50000"/>
              </a:spcBef>
              <a:buFontTx/>
              <a:buChar char="-"/>
            </a:pPr>
            <a:r>
              <a:rPr lang="en-US" sz="2200" dirty="0" smtClean="0">
                <a:latin typeface="Arial" charset="0"/>
              </a:rPr>
              <a:t>Corn-cob grit reduced in-row weed biomass from 54 to 80%.</a:t>
            </a:r>
            <a:endParaRPr lang="en-US" sz="2200" dirty="0">
              <a:latin typeface="Arial" charset="0"/>
            </a:endParaRPr>
          </a:p>
          <a:p>
            <a:pPr marL="1085850" lvl="1" indent="-342900" eaLnBrk="1" hangingPunct="1">
              <a:spcBef>
                <a:spcPct val="50000"/>
              </a:spcBef>
              <a:buFontTx/>
              <a:buChar char="-"/>
            </a:pPr>
            <a:r>
              <a:rPr lang="en-US" sz="2200" dirty="0" smtClean="0">
                <a:latin typeface="Arial" charset="0"/>
              </a:rPr>
              <a:t>In-row grit application at V1 or V1+V3 increased corn yield by 40%.</a:t>
            </a:r>
            <a:endParaRPr lang="en-US" sz="2200" dirty="0">
              <a:latin typeface="Arial" charset="0"/>
            </a:endParaRP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sz="2200" dirty="0" smtClean="0">
                <a:latin typeface="Arial" charset="0"/>
              </a:rPr>
              <a:t>Grit application at V5:</a:t>
            </a:r>
          </a:p>
          <a:p>
            <a:pPr marL="1085850" lvl="1" indent="-342900" eaLnBrk="1" hangingPunct="1">
              <a:spcBef>
                <a:spcPct val="50000"/>
              </a:spcBef>
              <a:buFontTx/>
              <a:buChar char="-"/>
            </a:pPr>
            <a:r>
              <a:rPr lang="en-US" sz="2200" dirty="0" smtClean="0">
                <a:latin typeface="Arial" charset="0"/>
              </a:rPr>
              <a:t>Resulted in 80% in-row weed biomass reduction but,</a:t>
            </a:r>
          </a:p>
          <a:p>
            <a:pPr marL="1085850" lvl="1" indent="-342900" eaLnBrk="1" hangingPunct="1">
              <a:spcBef>
                <a:spcPct val="50000"/>
              </a:spcBef>
              <a:buFontTx/>
              <a:buChar char="-"/>
            </a:pPr>
            <a:r>
              <a:rPr lang="en-US" sz="2200" dirty="0" smtClean="0">
                <a:latin typeface="Arial" charset="0"/>
              </a:rPr>
              <a:t>Weed interference permanently stunted corn growth and yield was similar to the season-long weed treatment.</a:t>
            </a: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sz="2200" dirty="0" smtClean="0">
                <a:latin typeface="Arial" charset="0"/>
              </a:rPr>
              <a:t>Inter-row flaming or cultivation:</a:t>
            </a:r>
          </a:p>
          <a:p>
            <a:pPr marL="1085850" lvl="1" indent="-342900" eaLnBrk="1" hangingPunct="1">
              <a:spcBef>
                <a:spcPct val="50000"/>
              </a:spcBef>
              <a:buFontTx/>
              <a:buChar char="-"/>
            </a:pPr>
            <a:r>
              <a:rPr lang="en-US" sz="2200" dirty="0">
                <a:latin typeface="Arial" charset="0"/>
              </a:rPr>
              <a:t>M</a:t>
            </a:r>
            <a:r>
              <a:rPr lang="en-US" sz="2200" dirty="0" smtClean="0">
                <a:latin typeface="Arial" charset="0"/>
              </a:rPr>
              <a:t>inimal influence on corn yield but,</a:t>
            </a:r>
          </a:p>
          <a:p>
            <a:pPr marL="1085850" lvl="1" indent="-342900" eaLnBrk="1" hangingPunct="1">
              <a:spcBef>
                <a:spcPct val="50000"/>
              </a:spcBef>
              <a:buFontTx/>
              <a:buChar char="-"/>
            </a:pPr>
            <a:r>
              <a:rPr lang="en-US" sz="2200" dirty="0">
                <a:latin typeface="Arial" charset="0"/>
              </a:rPr>
              <a:t>I</a:t>
            </a:r>
            <a:r>
              <a:rPr lang="en-US" sz="2200" dirty="0" smtClean="0">
                <a:latin typeface="Arial" charset="0"/>
              </a:rPr>
              <a:t>nter-row weed biomass was reduced an average of 63%. </a:t>
            </a:r>
            <a:endParaRPr lang="en-US" sz="22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990600" y="228600"/>
            <a:ext cx="8534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>
                <a:solidFill>
                  <a:schemeClr val="folHlink"/>
                </a:solidFill>
                <a:latin typeface="Arial" charset="0"/>
              </a:rPr>
              <a:t>Acknowledgements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19100" y="1295400"/>
            <a:ext cx="9372600" cy="195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>
                <a:latin typeface="Arial" charset="0"/>
              </a:rPr>
              <a:t>USDA - SARE GRANT No. SA1100159</a:t>
            </a:r>
          </a:p>
          <a:p>
            <a:pPr eaLnBrk="1" hangingPunct="1">
              <a:spcBef>
                <a:spcPct val="50000"/>
              </a:spcBef>
            </a:pPr>
            <a:r>
              <a:rPr lang="en-US" sz="2200" dirty="0" smtClean="0">
                <a:latin typeface="Arial" charset="0"/>
              </a:rPr>
              <a:t>South </a:t>
            </a:r>
            <a:r>
              <a:rPr lang="en-US" sz="2200" dirty="0">
                <a:latin typeface="Arial" charset="0"/>
              </a:rPr>
              <a:t>Dakota </a:t>
            </a:r>
            <a:r>
              <a:rPr lang="en-US" sz="2200" dirty="0" smtClean="0">
                <a:latin typeface="Arial" charset="0"/>
              </a:rPr>
              <a:t>State University.</a:t>
            </a:r>
          </a:p>
          <a:p>
            <a:pPr eaLnBrk="1" hangingPunct="1">
              <a:spcBef>
                <a:spcPct val="50000"/>
              </a:spcBef>
            </a:pPr>
            <a:r>
              <a:rPr lang="en-US" sz="2200" dirty="0" smtClean="0">
                <a:latin typeface="Arial" charset="0"/>
              </a:rPr>
              <a:t>USDA-ARS North Central Soil Cons. Res. Lab Morris, MN.</a:t>
            </a:r>
          </a:p>
          <a:p>
            <a:pPr eaLnBrk="1" hangingPunct="1">
              <a:spcBef>
                <a:spcPct val="50000"/>
              </a:spcBef>
            </a:pPr>
            <a:r>
              <a:rPr lang="en-US" sz="2200" dirty="0" smtClean="0">
                <a:latin typeface="Arial" charset="0"/>
              </a:rPr>
              <a:t>University of Minnesota at Morris, MN.</a:t>
            </a:r>
            <a:endParaRPr lang="en-US" sz="22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990600" y="2971800"/>
            <a:ext cx="8534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>
                <a:solidFill>
                  <a:schemeClr val="folHlink"/>
                </a:solidFill>
                <a:latin typeface="Arial" charset="0"/>
              </a:rPr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0" y="1641475"/>
            <a:ext cx="8953500" cy="50641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Tx/>
              <a:buSzTx/>
              <a:buFontTx/>
              <a:buChar char="-"/>
              <a:defRPr/>
            </a:pPr>
            <a:r>
              <a:rPr lang="en-US" sz="2200" b="1" dirty="0" smtClean="0">
                <a:latin typeface="Arial" charset="0"/>
              </a:rPr>
              <a:t>Most </a:t>
            </a:r>
            <a:r>
              <a:rPr lang="en-US" sz="2200" b="1" dirty="0">
                <a:latin typeface="Arial" charset="0"/>
              </a:rPr>
              <a:t>challenging production problem.</a:t>
            </a:r>
          </a:p>
          <a:p>
            <a:pPr eaLnBrk="1" hangingPunct="1">
              <a:lnSpc>
                <a:spcPct val="90000"/>
              </a:lnSpc>
              <a:buClrTx/>
              <a:buSzTx/>
              <a:buFontTx/>
              <a:buChar char="-"/>
              <a:defRPr/>
            </a:pPr>
            <a:r>
              <a:rPr lang="en-US" sz="2200" b="1" dirty="0">
                <a:latin typeface="Arial" charset="0"/>
              </a:rPr>
              <a:t>Limited control methods (</a:t>
            </a:r>
            <a:r>
              <a:rPr lang="en-US" sz="2200" b="1" dirty="0" err="1">
                <a:latin typeface="Arial" charset="0"/>
              </a:rPr>
              <a:t>Liebman</a:t>
            </a:r>
            <a:r>
              <a:rPr lang="en-US" sz="2200" b="1" dirty="0">
                <a:latin typeface="Arial" charset="0"/>
              </a:rPr>
              <a:t> and Davis, 2009).</a:t>
            </a:r>
          </a:p>
          <a:p>
            <a:pPr marL="457200" lvl="1" indent="0" algn="just" eaLnBrk="1" hangingPunct="1">
              <a:lnSpc>
                <a:spcPct val="90000"/>
              </a:lnSpc>
              <a:buClrTx/>
              <a:buSzTx/>
              <a:buNone/>
              <a:defRPr/>
            </a:pPr>
            <a:r>
              <a:rPr lang="en-US" sz="2200" b="1" dirty="0" smtClean="0">
                <a:latin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  <a:buClrTx/>
              <a:buSzTx/>
              <a:buFontTx/>
              <a:buChar char="-"/>
              <a:defRPr/>
            </a:pPr>
            <a:r>
              <a:rPr lang="en-US" sz="2200" b="1" dirty="0" smtClean="0">
                <a:latin typeface="Arial" charset="0"/>
              </a:rPr>
              <a:t>Often include:</a:t>
            </a:r>
          </a:p>
          <a:p>
            <a:pPr lvl="1" eaLnBrk="1" hangingPunct="1">
              <a:lnSpc>
                <a:spcPct val="90000"/>
              </a:lnSpc>
              <a:buClrTx/>
              <a:buSzTx/>
              <a:buFontTx/>
              <a:buChar char="-"/>
              <a:defRPr/>
            </a:pPr>
            <a:r>
              <a:rPr lang="en-US" sz="2200" b="1" dirty="0" smtClean="0">
                <a:latin typeface="Arial" charset="0"/>
              </a:rPr>
              <a:t>Flaming, </a:t>
            </a:r>
          </a:p>
          <a:p>
            <a:pPr lvl="1" eaLnBrk="1" hangingPunct="1">
              <a:lnSpc>
                <a:spcPct val="90000"/>
              </a:lnSpc>
              <a:buClrTx/>
              <a:buSzTx/>
              <a:buFontTx/>
              <a:buChar char="-"/>
              <a:defRPr/>
            </a:pPr>
            <a:r>
              <a:rPr lang="en-US" sz="2200" b="1" dirty="0" smtClean="0">
                <a:latin typeface="Arial" charset="0"/>
              </a:rPr>
              <a:t>Steaming, </a:t>
            </a:r>
          </a:p>
          <a:p>
            <a:pPr lvl="1" eaLnBrk="1" hangingPunct="1">
              <a:lnSpc>
                <a:spcPct val="90000"/>
              </a:lnSpc>
              <a:buClrTx/>
              <a:buSzTx/>
              <a:buFontTx/>
              <a:buChar char="-"/>
              <a:defRPr/>
            </a:pPr>
            <a:r>
              <a:rPr lang="en-US" sz="2200" b="1" dirty="0">
                <a:latin typeface="Arial" charset="0"/>
              </a:rPr>
              <a:t>I</a:t>
            </a:r>
            <a:r>
              <a:rPr lang="en-US" sz="2200" b="1" dirty="0" smtClean="0">
                <a:latin typeface="Arial" charset="0"/>
              </a:rPr>
              <a:t>nhibitory natural </a:t>
            </a:r>
            <a:r>
              <a:rPr lang="en-US" sz="2200" b="1" dirty="0" smtClean="0">
                <a:latin typeface="Arial" charset="0"/>
              </a:rPr>
              <a:t>products </a:t>
            </a:r>
            <a:r>
              <a:rPr lang="en-US" sz="2200" b="1" dirty="0" smtClean="0">
                <a:latin typeface="Arial" charset="0"/>
              </a:rPr>
              <a:t>(</a:t>
            </a:r>
            <a:r>
              <a:rPr lang="en-US" sz="2200" b="1" dirty="0" err="1" smtClean="0">
                <a:latin typeface="Arial" charset="0"/>
              </a:rPr>
              <a:t>Walz</a:t>
            </a:r>
            <a:r>
              <a:rPr lang="en-US" sz="2200" b="1" dirty="0" smtClean="0">
                <a:latin typeface="Arial" charset="0"/>
              </a:rPr>
              <a:t>, 1999; </a:t>
            </a:r>
            <a:r>
              <a:rPr lang="en-US" sz="2200" b="1" dirty="0" err="1" smtClean="0">
                <a:latin typeface="Arial" charset="0"/>
              </a:rPr>
              <a:t>Walz</a:t>
            </a:r>
            <a:r>
              <a:rPr lang="en-US" sz="2200" b="1" dirty="0" smtClean="0">
                <a:latin typeface="Arial" charset="0"/>
              </a:rPr>
              <a:t>, 2004).</a:t>
            </a:r>
          </a:p>
          <a:p>
            <a:pPr lvl="1" eaLnBrk="1" hangingPunct="1">
              <a:lnSpc>
                <a:spcPct val="90000"/>
              </a:lnSpc>
              <a:buClrTx/>
              <a:buSzTx/>
              <a:buFontTx/>
              <a:buChar char="-"/>
              <a:defRPr/>
            </a:pPr>
            <a:r>
              <a:rPr lang="en-US" sz="2200" b="1" dirty="0" smtClean="0">
                <a:latin typeface="Arial" charset="0"/>
              </a:rPr>
              <a:t>Repeated soil tillage  (Green </a:t>
            </a:r>
            <a:r>
              <a:rPr lang="en-US" sz="2200" b="1" i="1" dirty="0" smtClean="0">
                <a:latin typeface="Arial" charset="0"/>
              </a:rPr>
              <a:t>et al</a:t>
            </a:r>
            <a:r>
              <a:rPr lang="en-US" sz="2200" b="1" dirty="0" smtClean="0">
                <a:latin typeface="Arial" charset="0"/>
              </a:rPr>
              <a:t>., 2009; van de </a:t>
            </a:r>
            <a:r>
              <a:rPr lang="en-US" sz="2200" b="1" dirty="0" err="1" smtClean="0">
                <a:latin typeface="Arial" charset="0"/>
              </a:rPr>
              <a:t>Schans</a:t>
            </a:r>
            <a:r>
              <a:rPr lang="en-US" sz="2200" b="1" dirty="0" smtClean="0">
                <a:latin typeface="Arial" charset="0"/>
              </a:rPr>
              <a:t> </a:t>
            </a:r>
            <a:r>
              <a:rPr lang="en-US" sz="2200" b="1" i="1" dirty="0" smtClean="0">
                <a:latin typeface="Arial" charset="0"/>
              </a:rPr>
              <a:t>et al.</a:t>
            </a:r>
            <a:r>
              <a:rPr lang="en-US" sz="2200" b="1" dirty="0" smtClean="0">
                <a:latin typeface="Arial" charset="0"/>
              </a:rPr>
              <a:t>, 2006)</a:t>
            </a:r>
            <a:r>
              <a:rPr lang="en-US" sz="2200" b="1" dirty="0" smtClean="0">
                <a:latin typeface="+mj-lt"/>
              </a:rPr>
              <a:t>.</a:t>
            </a:r>
          </a:p>
          <a:p>
            <a:pPr lvl="1" eaLnBrk="1" hangingPunct="1">
              <a:lnSpc>
                <a:spcPct val="90000"/>
              </a:lnSpc>
              <a:buClrTx/>
              <a:buSzTx/>
              <a:buFontTx/>
              <a:buChar char="-"/>
              <a:defRPr/>
            </a:pPr>
            <a:endParaRPr lang="en-US" sz="2200" b="1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  <a:buClrTx/>
              <a:buSzTx/>
              <a:buFontTx/>
              <a:buChar char="-"/>
              <a:defRPr/>
            </a:pPr>
            <a:r>
              <a:rPr lang="en-US" sz="2200" b="1" dirty="0" smtClean="0">
                <a:latin typeface="+mj-lt"/>
              </a:rPr>
              <a:t>Soil tillage. </a:t>
            </a:r>
          </a:p>
          <a:p>
            <a:pPr lvl="1" eaLnBrk="1" hangingPunct="1">
              <a:lnSpc>
                <a:spcPct val="90000"/>
              </a:lnSpc>
              <a:buClrTx/>
              <a:buSzTx/>
              <a:buFontTx/>
              <a:buChar char="-"/>
              <a:defRPr/>
            </a:pPr>
            <a:r>
              <a:rPr lang="en-US" sz="2200" b="1" dirty="0" smtClean="0">
                <a:latin typeface="+mj-lt"/>
              </a:rPr>
              <a:t>Increased CO</a:t>
            </a:r>
            <a:r>
              <a:rPr lang="en-US" sz="2200" b="1" baseline="-25000" dirty="0" smtClean="0">
                <a:latin typeface="+mj-lt"/>
              </a:rPr>
              <a:t>2</a:t>
            </a:r>
            <a:r>
              <a:rPr lang="en-US" sz="2200" b="1" dirty="0" smtClean="0">
                <a:latin typeface="+mj-lt"/>
              </a:rPr>
              <a:t> evolution, soil erosion potential.</a:t>
            </a:r>
          </a:p>
          <a:p>
            <a:pPr lvl="1" eaLnBrk="1" hangingPunct="1">
              <a:lnSpc>
                <a:spcPct val="90000"/>
              </a:lnSpc>
              <a:buClrTx/>
              <a:buSzTx/>
              <a:buFontTx/>
              <a:buChar char="-"/>
              <a:defRPr/>
            </a:pPr>
            <a:r>
              <a:rPr lang="en-US" sz="2200" b="1" dirty="0" smtClean="0">
                <a:latin typeface="+mj-lt"/>
              </a:rPr>
              <a:t>Decreased soil cover, soil organic matter, water holding capacity.</a:t>
            </a:r>
          </a:p>
          <a:p>
            <a:pPr lvl="1" eaLnBrk="1" hangingPunct="1">
              <a:lnSpc>
                <a:spcPct val="90000"/>
              </a:lnSpc>
              <a:buClrTx/>
              <a:buSzTx/>
              <a:buFontTx/>
              <a:buChar char="-"/>
              <a:defRPr/>
            </a:pPr>
            <a:endParaRPr lang="en-US" sz="2200" b="1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  <a:buClrTx/>
              <a:buSzTx/>
              <a:buFontTx/>
              <a:buNone/>
              <a:defRPr/>
            </a:pPr>
            <a:r>
              <a:rPr lang="en-US" sz="2200" b="1" dirty="0" smtClean="0">
                <a:latin typeface="+mj-lt"/>
              </a:rPr>
              <a:t>  </a:t>
            </a:r>
            <a:endParaRPr lang="en-US" sz="2200" dirty="0" smtClean="0">
              <a:solidFill>
                <a:srgbClr val="9933FF"/>
              </a:solidFill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90500" y="228600"/>
            <a:ext cx="9753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/>
            <a:r>
              <a:rPr lang="en-US" sz="4000" b="1" kern="0" dirty="0" smtClean="0">
                <a:solidFill>
                  <a:schemeClr val="folHlink"/>
                </a:solidFill>
                <a:effectLst/>
              </a:rPr>
              <a:t>Weed management in organic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771525" y="228600"/>
            <a:ext cx="8743950" cy="1143000"/>
          </a:xfrm>
          <a:noFill/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chemeClr val="folHlink"/>
                </a:solidFill>
                <a:effectLst/>
              </a:rPr>
              <a:t>Importance of grits in weed control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0" y="1641475"/>
            <a:ext cx="9105900" cy="4911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Tx/>
              <a:buSzTx/>
              <a:buFontTx/>
              <a:buChar char="-"/>
              <a:defRPr/>
            </a:pPr>
            <a:r>
              <a:rPr lang="en-US" sz="2200" b="1" dirty="0" smtClean="0">
                <a:latin typeface="Arial" charset="0"/>
              </a:rPr>
              <a:t>Grits derived from agricultural residues.</a:t>
            </a:r>
          </a:p>
          <a:p>
            <a:pPr lvl="1" eaLnBrk="1" hangingPunct="1">
              <a:lnSpc>
                <a:spcPct val="90000"/>
              </a:lnSpc>
              <a:buClrTx/>
              <a:buSzTx/>
              <a:buFontTx/>
              <a:buChar char="-"/>
              <a:defRPr/>
            </a:pPr>
            <a:r>
              <a:rPr lang="en-US" sz="2200" b="1" dirty="0">
                <a:latin typeface="Arial" charset="0"/>
              </a:rPr>
              <a:t>H</a:t>
            </a:r>
            <a:r>
              <a:rPr lang="en-US" sz="2200" b="1" dirty="0" smtClean="0">
                <a:latin typeface="Arial" charset="0"/>
              </a:rPr>
              <a:t>ave been demonstrated  to control weed seedlings</a:t>
            </a:r>
          </a:p>
          <a:p>
            <a:pPr marL="457200" lvl="1" indent="0" eaLnBrk="1" hangingPunct="1">
              <a:lnSpc>
                <a:spcPct val="90000"/>
              </a:lnSpc>
              <a:buClrTx/>
              <a:buSzTx/>
              <a:buNone/>
              <a:defRPr/>
            </a:pPr>
            <a:r>
              <a:rPr lang="en-US" sz="2200" b="1" dirty="0" smtClean="0">
                <a:latin typeface="Arial" charset="0"/>
              </a:rPr>
              <a:t>    selectively in corn (Forcella, 2009).</a:t>
            </a:r>
          </a:p>
          <a:p>
            <a:pPr lvl="1" eaLnBrk="1" hangingPunct="1">
              <a:lnSpc>
                <a:spcPct val="90000"/>
              </a:lnSpc>
              <a:buClrTx/>
              <a:buSzTx/>
              <a:buFontTx/>
              <a:buChar char="-"/>
              <a:defRPr/>
            </a:pPr>
            <a:r>
              <a:rPr lang="en-US" sz="2200" b="1" dirty="0">
                <a:latin typeface="Arial" charset="0"/>
              </a:rPr>
              <a:t>W</a:t>
            </a:r>
            <a:r>
              <a:rPr lang="en-US" sz="2200" b="1" dirty="0" smtClean="0">
                <a:latin typeface="Arial" charset="0"/>
              </a:rPr>
              <a:t>ould not involve soil disturbance.</a:t>
            </a:r>
          </a:p>
          <a:p>
            <a:pPr lvl="1" eaLnBrk="1" hangingPunct="1">
              <a:lnSpc>
                <a:spcPct val="90000"/>
              </a:lnSpc>
              <a:buClrTx/>
              <a:buSzTx/>
              <a:buFontTx/>
              <a:buChar char="-"/>
              <a:defRPr/>
            </a:pPr>
            <a:r>
              <a:rPr lang="en-US" sz="2200" b="1" dirty="0" smtClean="0">
                <a:latin typeface="Arial" charset="0"/>
              </a:rPr>
              <a:t>Types include:</a:t>
            </a:r>
          </a:p>
          <a:p>
            <a:pPr lvl="2" eaLnBrk="1" hangingPunct="1">
              <a:lnSpc>
                <a:spcPct val="90000"/>
              </a:lnSpc>
              <a:buClrTx/>
              <a:buSzTx/>
              <a:buFontTx/>
              <a:buChar char="-"/>
              <a:defRPr/>
            </a:pPr>
            <a:r>
              <a:rPr lang="en-US" sz="2200" b="1" dirty="0" err="1" smtClean="0">
                <a:latin typeface="Arial" charset="0"/>
              </a:rPr>
              <a:t>Biochar</a:t>
            </a:r>
            <a:r>
              <a:rPr lang="en-US" sz="2200" b="1" dirty="0" smtClean="0">
                <a:latin typeface="Arial" charset="0"/>
              </a:rPr>
              <a:t> </a:t>
            </a:r>
          </a:p>
          <a:p>
            <a:pPr lvl="2" eaLnBrk="1" hangingPunct="1">
              <a:lnSpc>
                <a:spcPct val="90000"/>
              </a:lnSpc>
              <a:buClrTx/>
              <a:buSzTx/>
              <a:buFontTx/>
              <a:buChar char="-"/>
              <a:defRPr/>
            </a:pPr>
            <a:r>
              <a:rPr lang="en-US" sz="2200" b="1" dirty="0" smtClean="0">
                <a:latin typeface="Arial" charset="0"/>
              </a:rPr>
              <a:t>N-rich meals such as distillers grain </a:t>
            </a:r>
          </a:p>
          <a:p>
            <a:pPr lvl="2" eaLnBrk="1" hangingPunct="1">
              <a:lnSpc>
                <a:spcPct val="90000"/>
              </a:lnSpc>
              <a:buClrTx/>
              <a:buSzTx/>
              <a:buFontTx/>
              <a:buChar char="-"/>
              <a:defRPr/>
            </a:pPr>
            <a:r>
              <a:rPr lang="en-US" sz="2200" b="1" dirty="0" smtClean="0">
                <a:latin typeface="Arial" charset="0"/>
              </a:rPr>
              <a:t>Other crop residues </a:t>
            </a:r>
          </a:p>
          <a:p>
            <a:pPr lvl="3" eaLnBrk="1" hangingPunct="1">
              <a:lnSpc>
                <a:spcPct val="90000"/>
              </a:lnSpc>
              <a:buClrTx/>
              <a:buFontTx/>
              <a:buChar char="-"/>
              <a:defRPr/>
            </a:pPr>
            <a:r>
              <a:rPr lang="en-US" sz="2200" b="1" dirty="0" smtClean="0">
                <a:latin typeface="Arial" charset="0"/>
              </a:rPr>
              <a:t>Nut shells</a:t>
            </a:r>
          </a:p>
          <a:p>
            <a:pPr lvl="3" eaLnBrk="1" hangingPunct="1">
              <a:lnSpc>
                <a:spcPct val="90000"/>
              </a:lnSpc>
              <a:buClrTx/>
              <a:buFontTx/>
              <a:buChar char="-"/>
              <a:defRPr/>
            </a:pPr>
            <a:r>
              <a:rPr lang="en-US" sz="2200" b="1" dirty="0" smtClean="0">
                <a:latin typeface="Arial" charset="0"/>
              </a:rPr>
              <a:t>Corn cobs</a:t>
            </a:r>
          </a:p>
          <a:p>
            <a:pPr marL="914400" lvl="2" indent="0" eaLnBrk="1" hangingPunct="1">
              <a:lnSpc>
                <a:spcPct val="90000"/>
              </a:lnSpc>
              <a:buClrTx/>
              <a:buSzTx/>
              <a:buNone/>
              <a:defRPr/>
            </a:pPr>
            <a:endParaRPr lang="en-US" sz="2200" b="1" dirty="0" smtClean="0">
              <a:latin typeface="Arial" charset="0"/>
            </a:endParaRPr>
          </a:p>
          <a:p>
            <a:pPr marL="914400" lvl="2" indent="0" eaLnBrk="1" hangingPunct="1">
              <a:lnSpc>
                <a:spcPct val="90000"/>
              </a:lnSpc>
              <a:buClrTx/>
              <a:buSzTx/>
              <a:buNone/>
              <a:defRPr/>
            </a:pPr>
            <a:endParaRPr lang="en-US" sz="2200" b="1" dirty="0" smtClean="0"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754" y="4267199"/>
            <a:ext cx="3141746" cy="255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5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771525" y="228600"/>
            <a:ext cx="8743950" cy="1143000"/>
          </a:xfrm>
          <a:noFill/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chemeClr val="folHlink"/>
                </a:solidFill>
                <a:effectLst/>
              </a:rPr>
              <a:t>Objective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0" y="1641475"/>
            <a:ext cx="9105900" cy="1711325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2200" b="1" dirty="0" smtClean="0">
                <a:latin typeface="+mj-lt"/>
              </a:rPr>
              <a:t>To examine weed control and corn yield using: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200" b="1" dirty="0">
                <a:latin typeface="+mj-lt"/>
              </a:rPr>
              <a:t>	</a:t>
            </a:r>
            <a:r>
              <a:rPr lang="en-US" sz="2200" b="1" dirty="0" smtClean="0">
                <a:latin typeface="+mj-lt"/>
              </a:rPr>
              <a:t>- air-propelled abrasive corn-cob grit (within-row control)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200" b="1" dirty="0">
                <a:latin typeface="+mj-lt"/>
              </a:rPr>
              <a:t>	</a:t>
            </a:r>
            <a:r>
              <a:rPr lang="en-US" sz="2200" b="1" dirty="0" smtClean="0">
                <a:latin typeface="+mj-lt"/>
              </a:rPr>
              <a:t>- and flame-weeding or cultivation (between-row control)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200" b="1" dirty="0">
                <a:latin typeface="+mj-lt"/>
              </a:rPr>
              <a:t>	</a:t>
            </a:r>
            <a:r>
              <a:rPr lang="en-US" sz="2200" b="1" dirty="0" smtClean="0">
                <a:latin typeface="+mj-lt"/>
              </a:rPr>
              <a:t>- at varying timings and frequencies in an organic system.</a:t>
            </a:r>
            <a:endParaRPr lang="en-US" sz="22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14300" y="1295400"/>
            <a:ext cx="9982200" cy="5334000"/>
          </a:xfrm>
          <a:noFill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200" b="1" dirty="0" smtClean="0">
                <a:latin typeface="Arial" charset="0"/>
              </a:rPr>
              <a:t>- Morris, MN.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200" b="1" dirty="0" smtClean="0">
                <a:latin typeface="Arial" charset="0"/>
              </a:rPr>
              <a:t>- </a:t>
            </a:r>
            <a:r>
              <a:rPr lang="en-US" sz="2000" b="1" dirty="0" smtClean="0">
                <a:latin typeface="Arial" charset="0"/>
              </a:rPr>
              <a:t>Split-split plot design with four replications (plot: 6 m long by 4.5 m wide).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 smtClean="0">
                <a:latin typeface="Arial" charset="0"/>
              </a:rPr>
              <a:t>    - Main plot: Application dates at Corn growth stages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>
                <a:latin typeface="Arial" charset="0"/>
              </a:rPr>
              <a:t>	</a:t>
            </a:r>
            <a:r>
              <a:rPr lang="en-US" sz="2000" b="1" dirty="0" smtClean="0">
                <a:latin typeface="Arial" charset="0"/>
              </a:rPr>
              <a:t>	</a:t>
            </a:r>
            <a:r>
              <a:rPr lang="en-US" sz="2000" b="1" dirty="0">
                <a:latin typeface="Arial" charset="0"/>
              </a:rPr>
              <a:t>	</a:t>
            </a:r>
            <a:endParaRPr lang="en-US" sz="2000" b="1" dirty="0" smtClean="0"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000" b="1" dirty="0"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000" b="1" dirty="0" smtClean="0"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000" b="1" dirty="0"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000" b="1" dirty="0" smtClean="0"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>
                <a:latin typeface="Arial" charset="0"/>
              </a:rPr>
              <a:t>	</a:t>
            </a:r>
            <a:endParaRPr lang="en-US" sz="2000" b="1" dirty="0" smtClean="0"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 smtClean="0">
                <a:latin typeface="Arial" charset="0"/>
              </a:rPr>
              <a:t>	- Season long weedy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>
                <a:latin typeface="Arial" charset="0"/>
              </a:rPr>
              <a:t>	</a:t>
            </a:r>
            <a:r>
              <a:rPr lang="en-US" sz="2000" b="1" dirty="0" smtClean="0">
                <a:latin typeface="Arial" charset="0"/>
              </a:rPr>
              <a:t>- Weed-free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>
                <a:latin typeface="Arial" charset="0"/>
              </a:rPr>
              <a:t>	</a:t>
            </a:r>
            <a:r>
              <a:rPr lang="en-US" sz="2000" b="1" dirty="0" smtClean="0">
                <a:latin typeface="Arial" charset="0"/>
              </a:rPr>
              <a:t>- Split-plot: Grit, No grit application (Within-row control).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>
                <a:latin typeface="Arial" charset="0"/>
              </a:rPr>
              <a:t>	</a:t>
            </a:r>
            <a:r>
              <a:rPr lang="en-US" sz="2000" b="1" dirty="0" smtClean="0">
                <a:latin typeface="Arial" charset="0"/>
              </a:rPr>
              <a:t>- Split-split plot: Flaming and Cultivation (Between-row control) done once at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>
                <a:latin typeface="Arial" charset="0"/>
              </a:rPr>
              <a:t>	</a:t>
            </a:r>
            <a:r>
              <a:rPr lang="en-US" sz="2000" b="1" dirty="0" smtClean="0">
                <a:latin typeface="Arial" charset="0"/>
              </a:rPr>
              <a:t>   V5.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200" b="1" dirty="0" smtClean="0">
                <a:latin typeface="Arial" charset="0"/>
              </a:rPr>
              <a:t>          </a:t>
            </a:r>
          </a:p>
          <a:p>
            <a:pPr eaLnBrk="1" hangingPunct="1">
              <a:buFont typeface="Wingdings" pitchFamily="2" charset="2"/>
              <a:buNone/>
            </a:pPr>
            <a:endParaRPr lang="en-US" sz="4000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802413"/>
              </p:ext>
            </p:extLst>
          </p:nvPr>
        </p:nvGraphicFramePr>
        <p:xfrm>
          <a:off x="1409700" y="2743200"/>
          <a:ext cx="73914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514600"/>
                <a:gridCol w="2438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  <a:latin typeface="+mj-lt"/>
                        </a:rPr>
                        <a:t>Single grit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  <a:latin typeface="+mj-lt"/>
                        </a:rPr>
                        <a:t> applications</a:t>
                      </a:r>
                      <a:endParaRPr lang="en-US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  <a:latin typeface="+mj-lt"/>
                        </a:rPr>
                        <a:t>Double grit applications</a:t>
                      </a:r>
                      <a:endParaRPr lang="en-US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  <a:latin typeface="+mj-lt"/>
                        </a:rPr>
                        <a:t>Triple grit application</a:t>
                      </a:r>
                      <a:endParaRPr lang="en-US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V1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V1+</a:t>
                      </a:r>
                      <a:r>
                        <a:rPr lang="en-US" baseline="0" dirty="0" smtClean="0">
                          <a:latin typeface="+mj-lt"/>
                        </a:rPr>
                        <a:t>V3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V1+V3+V5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V3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V1+V5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V5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V3+V5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771525" y="228600"/>
            <a:ext cx="8743950" cy="1143000"/>
          </a:xfrm>
          <a:noFill/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chemeClr val="folHlink"/>
                </a:solidFill>
                <a:effectLst/>
              </a:rPr>
              <a:t>Methods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061" y="1447800"/>
            <a:ext cx="9172576" cy="4114800"/>
          </a:xfrm>
        </p:spPr>
        <p:txBody>
          <a:bodyPr/>
          <a:lstStyle/>
          <a:p>
            <a:pPr eaLnBrk="1" hangingPunct="1">
              <a:buNone/>
            </a:pPr>
            <a:r>
              <a:rPr lang="en-US" sz="2200" b="1" dirty="0" smtClean="0">
                <a:latin typeface="Arial" charset="0"/>
              </a:rPr>
              <a:t>Parameters measured (August 20):</a:t>
            </a:r>
            <a:endParaRPr lang="en-US" sz="2200" b="1" dirty="0">
              <a:latin typeface="Arial" charset="0"/>
            </a:endParaRPr>
          </a:p>
          <a:p>
            <a:pPr eaLnBrk="1" hangingPunct="1">
              <a:buNone/>
            </a:pPr>
            <a:r>
              <a:rPr lang="en-US" sz="2200" b="1" dirty="0">
                <a:latin typeface="Arial" charset="0"/>
              </a:rPr>
              <a:t>     - Corn yield (silage</a:t>
            </a:r>
            <a:r>
              <a:rPr lang="en-US" sz="2200" b="1" dirty="0" smtClean="0">
                <a:latin typeface="Arial" charset="0"/>
              </a:rPr>
              <a:t>): One meter long sections along two </a:t>
            </a:r>
            <a:r>
              <a:rPr lang="en-US" sz="2200" b="1" dirty="0" smtClean="0">
                <a:latin typeface="Arial" charset="0"/>
              </a:rPr>
              <a:t>center</a:t>
            </a:r>
          </a:p>
          <a:p>
            <a:pPr eaLnBrk="1" hangingPunct="1">
              <a:buNone/>
            </a:pPr>
            <a:r>
              <a:rPr lang="en-US" sz="2200" b="1" dirty="0" smtClean="0">
                <a:latin typeface="Arial" charset="0"/>
              </a:rPr>
              <a:t>			                 </a:t>
            </a:r>
            <a:r>
              <a:rPr lang="en-US" sz="2200" b="1" dirty="0" smtClean="0">
                <a:latin typeface="Arial" charset="0"/>
              </a:rPr>
              <a:t>rows.</a:t>
            </a:r>
            <a:endParaRPr lang="en-US" sz="2200" b="1" dirty="0">
              <a:latin typeface="Arial" charset="0"/>
            </a:endParaRPr>
          </a:p>
          <a:p>
            <a:pPr eaLnBrk="1" hangingPunct="1">
              <a:buNone/>
            </a:pPr>
            <a:r>
              <a:rPr lang="en-US" sz="2200" b="1" dirty="0">
                <a:latin typeface="Arial" charset="0"/>
              </a:rPr>
              <a:t>     - Weed </a:t>
            </a:r>
            <a:r>
              <a:rPr lang="en-US" sz="2200" b="1" dirty="0" smtClean="0">
                <a:latin typeface="Arial" charset="0"/>
              </a:rPr>
              <a:t>biomass:</a:t>
            </a:r>
          </a:p>
          <a:p>
            <a:pPr eaLnBrk="1" hangingPunct="1">
              <a:buNone/>
            </a:pPr>
            <a:r>
              <a:rPr lang="en-US" sz="2200" b="1" dirty="0">
                <a:latin typeface="Arial" charset="0"/>
              </a:rPr>
              <a:t>	</a:t>
            </a:r>
            <a:r>
              <a:rPr lang="en-US" sz="2200" b="1" dirty="0" smtClean="0">
                <a:latin typeface="Arial" charset="0"/>
              </a:rPr>
              <a:t>	Taken in quadrats (40 cm x 15 cm)  </a:t>
            </a:r>
          </a:p>
          <a:p>
            <a:pPr eaLnBrk="1" hangingPunct="1">
              <a:buNone/>
            </a:pPr>
            <a:r>
              <a:rPr lang="en-US" sz="2200" b="1" dirty="0">
                <a:latin typeface="Arial" charset="0"/>
              </a:rPr>
              <a:t>	</a:t>
            </a:r>
            <a:r>
              <a:rPr lang="en-US" sz="2200" b="1" dirty="0" smtClean="0">
                <a:latin typeface="Arial" charset="0"/>
              </a:rPr>
              <a:t>	In row (centered over the corn row) </a:t>
            </a:r>
          </a:p>
          <a:p>
            <a:pPr eaLnBrk="1" hangingPunct="1">
              <a:buNone/>
            </a:pPr>
            <a:r>
              <a:rPr lang="en-US" sz="2200" b="1" dirty="0">
                <a:latin typeface="Arial" charset="0"/>
              </a:rPr>
              <a:t>	</a:t>
            </a:r>
            <a:r>
              <a:rPr lang="en-US" sz="2200" b="1" dirty="0" smtClean="0">
                <a:latin typeface="Arial" charset="0"/>
              </a:rPr>
              <a:t>	</a:t>
            </a:r>
            <a:r>
              <a:rPr lang="en-US" sz="2200" b="1" dirty="0" smtClean="0">
                <a:latin typeface="Arial" charset="0"/>
              </a:rPr>
              <a:t>Between-row </a:t>
            </a:r>
            <a:r>
              <a:rPr lang="en-US" sz="2200" b="1" dirty="0" smtClean="0">
                <a:latin typeface="Arial" charset="0"/>
              </a:rPr>
              <a:t>(centered in inter-row area) </a:t>
            </a:r>
            <a:endParaRPr lang="en-US" sz="2200" b="1" dirty="0">
              <a:latin typeface="Arial" charset="0"/>
            </a:endParaRPr>
          </a:p>
          <a:p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771525" y="228600"/>
            <a:ext cx="8743950" cy="1143000"/>
          </a:xfrm>
          <a:noFill/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chemeClr val="folHlink"/>
                </a:solidFill>
                <a:effectLst/>
              </a:rPr>
              <a:t>Methods</a:t>
            </a:r>
          </a:p>
        </p:txBody>
      </p:sp>
    </p:spTree>
    <p:extLst>
      <p:ext uri="{BB962C8B-B14F-4D97-AF65-F5344CB8AC3E}">
        <p14:creationId xmlns:p14="http://schemas.microsoft.com/office/powerpoint/2010/main" val="211230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6700" y="9144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Grit applicator</a:t>
            </a:r>
            <a:endParaRPr lang="en-US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5181600"/>
            <a:ext cx="9867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Four-row grit applicator – 8 nozzles with one along each side of the row </a:t>
            </a:r>
          </a:p>
          <a:p>
            <a:r>
              <a:rPr lang="en-US" dirty="0" smtClean="0">
                <a:latin typeface="+mj-lt"/>
              </a:rPr>
              <a:t>Grit applied at 480kg/ha with 100 psi.</a:t>
            </a:r>
            <a:endParaRPr lang="en-US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421076"/>
            <a:ext cx="4876800" cy="37605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379" y="1421076"/>
            <a:ext cx="4876800" cy="3760524"/>
          </a:xfrm>
          <a:prstGeom prst="rect">
            <a:avLst/>
          </a:prstGeom>
        </p:spPr>
      </p:pic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>
          <a:xfrm>
            <a:off x="771525" y="-76200"/>
            <a:ext cx="8743950" cy="1143000"/>
          </a:xfrm>
          <a:noFill/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chemeClr val="folHlink"/>
                </a:solidFill>
                <a:effectLst/>
              </a:rPr>
              <a:t>Methods</a:t>
            </a:r>
          </a:p>
        </p:txBody>
      </p:sp>
    </p:spTree>
    <p:extLst>
      <p:ext uri="{BB962C8B-B14F-4D97-AF65-F5344CB8AC3E}">
        <p14:creationId xmlns:p14="http://schemas.microsoft.com/office/powerpoint/2010/main" val="428793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/>
          <p:cNvSpPr>
            <a:spLocks noChangeArrowheads="1"/>
          </p:cNvSpPr>
          <p:nvPr/>
        </p:nvSpPr>
        <p:spPr bwMode="auto">
          <a:xfrm>
            <a:off x="990600" y="152400"/>
            <a:ext cx="8534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chemeClr val="folHlink"/>
                </a:solidFill>
                <a:latin typeface="Arial" charset="0"/>
              </a:rPr>
              <a:t>Results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95900" y="5181600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Common </a:t>
            </a:r>
            <a:r>
              <a:rPr lang="en-US" dirty="0" err="1" smtClean="0">
                <a:latin typeface="+mj-lt"/>
              </a:rPr>
              <a:t>purslane</a:t>
            </a:r>
            <a:r>
              <a:rPr lang="en-US" dirty="0" smtClean="0">
                <a:latin typeface="+mj-lt"/>
              </a:rPr>
              <a:t> damaged by corn-cob grit</a:t>
            </a:r>
            <a:endParaRPr lang="en-US" dirty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369" y="1447800"/>
            <a:ext cx="4800600" cy="3765883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214561"/>
              </p:ext>
            </p:extLst>
          </p:nvPr>
        </p:nvGraphicFramePr>
        <p:xfrm>
          <a:off x="419100" y="1447801"/>
          <a:ext cx="4495800" cy="3197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0"/>
              </a:tblGrid>
              <a:tr h="399649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bg2"/>
                          </a:solidFill>
                          <a:latin typeface="+mj-lt"/>
                        </a:rPr>
                        <a:t>Weed species present</a:t>
                      </a:r>
                      <a:endParaRPr lang="en-US" sz="1400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99649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+mj-lt"/>
                        </a:rPr>
                        <a:t>Common </a:t>
                      </a:r>
                      <a:r>
                        <a:rPr lang="en-US" sz="1400" dirty="0" err="1" smtClean="0">
                          <a:latin typeface="+mj-lt"/>
                        </a:rPr>
                        <a:t>lambsquarters</a:t>
                      </a:r>
                      <a:r>
                        <a:rPr lang="en-US" sz="1400" dirty="0" smtClean="0">
                          <a:latin typeface="+mj-lt"/>
                        </a:rPr>
                        <a:t> (</a:t>
                      </a:r>
                      <a:r>
                        <a:rPr lang="en-US" sz="1400" i="1" dirty="0" err="1" smtClean="0">
                          <a:latin typeface="+mj-lt"/>
                        </a:rPr>
                        <a:t>Chenopodium</a:t>
                      </a:r>
                      <a:r>
                        <a:rPr lang="en-US" sz="1400" i="1" dirty="0" smtClean="0">
                          <a:latin typeface="+mj-lt"/>
                        </a:rPr>
                        <a:t> album</a:t>
                      </a:r>
                      <a:r>
                        <a:rPr lang="en-US" sz="1400" dirty="0" smtClean="0">
                          <a:latin typeface="+mj-lt"/>
                        </a:rPr>
                        <a:t>)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399649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+mj-lt"/>
                        </a:rPr>
                        <a:t>Common buckwheat</a:t>
                      </a:r>
                      <a:r>
                        <a:rPr lang="en-US" sz="1400" baseline="0" dirty="0" smtClean="0">
                          <a:latin typeface="+mj-lt"/>
                        </a:rPr>
                        <a:t> (</a:t>
                      </a:r>
                      <a:r>
                        <a:rPr lang="en-US" sz="1400" i="1" baseline="0" dirty="0" err="1" smtClean="0">
                          <a:latin typeface="+mj-lt"/>
                        </a:rPr>
                        <a:t>Fagopyrum</a:t>
                      </a:r>
                      <a:r>
                        <a:rPr lang="en-US" sz="1400" i="1" baseline="0" dirty="0" smtClean="0">
                          <a:latin typeface="+mj-lt"/>
                        </a:rPr>
                        <a:t> </a:t>
                      </a:r>
                      <a:r>
                        <a:rPr lang="en-US" sz="1400" i="1" baseline="0" dirty="0" err="1" smtClean="0">
                          <a:latin typeface="+mj-lt"/>
                        </a:rPr>
                        <a:t>esculentum</a:t>
                      </a:r>
                      <a:r>
                        <a:rPr lang="en-US" sz="1400" baseline="0" dirty="0" smtClean="0">
                          <a:latin typeface="+mj-lt"/>
                        </a:rPr>
                        <a:t>)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399649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+mj-lt"/>
                        </a:rPr>
                        <a:t>Common </a:t>
                      </a:r>
                      <a:r>
                        <a:rPr lang="en-US" sz="1400" dirty="0" err="1" smtClean="0">
                          <a:latin typeface="+mj-lt"/>
                        </a:rPr>
                        <a:t>purslane</a:t>
                      </a:r>
                      <a:r>
                        <a:rPr lang="en-US" sz="1400" dirty="0" smtClean="0">
                          <a:latin typeface="+mj-lt"/>
                        </a:rPr>
                        <a:t> (</a:t>
                      </a:r>
                      <a:r>
                        <a:rPr lang="en-US" sz="1400" i="1" dirty="0" err="1" smtClean="0">
                          <a:latin typeface="+mj-lt"/>
                        </a:rPr>
                        <a:t>Portulaca</a:t>
                      </a:r>
                      <a:r>
                        <a:rPr lang="en-US" sz="1400" i="1" dirty="0" smtClean="0">
                          <a:latin typeface="+mj-lt"/>
                        </a:rPr>
                        <a:t> </a:t>
                      </a:r>
                      <a:r>
                        <a:rPr lang="en-US" sz="1400" i="1" dirty="0" err="1" smtClean="0">
                          <a:latin typeface="+mj-lt"/>
                        </a:rPr>
                        <a:t>oleracea</a:t>
                      </a:r>
                      <a:r>
                        <a:rPr lang="en-US" sz="1400" dirty="0" smtClean="0">
                          <a:latin typeface="+mj-lt"/>
                        </a:rPr>
                        <a:t>)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3996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Pennsylvania smartweed (</a:t>
                      </a:r>
                      <a:r>
                        <a:rPr lang="en-US" sz="1400" i="1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Polygonum</a:t>
                      </a: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i="1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pensylvanicum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/>
                </a:tc>
              </a:tr>
              <a:tr h="3996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j-lt"/>
                        </a:rPr>
                        <a:t>Redroot pigweed (</a:t>
                      </a:r>
                      <a:r>
                        <a:rPr lang="en-US" sz="1400" i="1" dirty="0" err="1" smtClean="0">
                          <a:latin typeface="+mj-lt"/>
                        </a:rPr>
                        <a:t>Amaranthus</a:t>
                      </a:r>
                      <a:r>
                        <a:rPr lang="en-US" sz="1400" i="1" dirty="0" smtClean="0">
                          <a:latin typeface="+mj-lt"/>
                        </a:rPr>
                        <a:t> </a:t>
                      </a:r>
                      <a:r>
                        <a:rPr lang="en-US" sz="1400" i="1" dirty="0" err="1" smtClean="0">
                          <a:latin typeface="+mj-lt"/>
                        </a:rPr>
                        <a:t>retroflexus</a:t>
                      </a:r>
                      <a:r>
                        <a:rPr lang="en-US" sz="1400" dirty="0" smtClean="0">
                          <a:latin typeface="+mj-lt"/>
                        </a:rPr>
                        <a:t>)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3996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Grasses: Yellow foxtail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400" i="1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Setaria</a:t>
                      </a:r>
                      <a:r>
                        <a:rPr lang="en-US" sz="1400" i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i="1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pumila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)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3996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j-lt"/>
                        </a:rPr>
                        <a:t>               Green</a:t>
                      </a:r>
                      <a:r>
                        <a:rPr lang="en-US" sz="1400" baseline="0" dirty="0" smtClean="0">
                          <a:latin typeface="+mj-lt"/>
                        </a:rPr>
                        <a:t> foxtail (</a:t>
                      </a:r>
                      <a:r>
                        <a:rPr lang="en-US" sz="1400" i="1" baseline="0" dirty="0" err="1" smtClean="0">
                          <a:latin typeface="+mj-lt"/>
                        </a:rPr>
                        <a:t>Setaria</a:t>
                      </a:r>
                      <a:r>
                        <a:rPr lang="en-US" sz="1400" i="1" baseline="0" dirty="0" smtClean="0">
                          <a:latin typeface="+mj-lt"/>
                        </a:rPr>
                        <a:t> </a:t>
                      </a:r>
                      <a:r>
                        <a:rPr lang="en-US" sz="1400" i="1" baseline="0" dirty="0" err="1" smtClean="0">
                          <a:latin typeface="+mj-lt"/>
                        </a:rPr>
                        <a:t>viridis</a:t>
                      </a:r>
                      <a:r>
                        <a:rPr lang="en-US" sz="1400" baseline="0" dirty="0" smtClean="0">
                          <a:latin typeface="+mj-lt"/>
                        </a:rPr>
                        <a:t>)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882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/>
          <p:cNvSpPr>
            <a:spLocks noChangeArrowheads="1"/>
          </p:cNvSpPr>
          <p:nvPr/>
        </p:nvSpPr>
        <p:spPr bwMode="auto">
          <a:xfrm>
            <a:off x="990600" y="152400"/>
            <a:ext cx="8534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folHlink"/>
                </a:solidFill>
                <a:latin typeface="Arial" charset="0"/>
              </a:rPr>
              <a:t>Results</a:t>
            </a:r>
            <a:endParaRPr lang="en-US" sz="4000" b="1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71900" y="959411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Post-grit application</a:t>
            </a:r>
            <a:endParaRPr lang="en-US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" y="1538190"/>
            <a:ext cx="6248400" cy="48353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2400" y="5848290"/>
            <a:ext cx="285750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  <a:latin typeface="+mj-lt"/>
              </a:rPr>
              <a:t>Treated at V1 (June 15)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1558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Designs\Soaring.pot</Template>
  <TotalTime>21035</TotalTime>
  <Words>1058</Words>
  <Application>Microsoft Office PowerPoint</Application>
  <PresentationFormat>35mm Slides</PresentationFormat>
  <Paragraphs>305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SimSun</vt:lpstr>
      <vt:lpstr>Arial</vt:lpstr>
      <vt:lpstr>Calibri</vt:lpstr>
      <vt:lpstr>Times New Roman</vt:lpstr>
      <vt:lpstr>Wingdings</vt:lpstr>
      <vt:lpstr>Soaring</vt:lpstr>
      <vt:lpstr>PowerPoint Presentation</vt:lpstr>
      <vt:lpstr>PowerPoint Presentation</vt:lpstr>
      <vt:lpstr>Importance of grits in weed control</vt:lpstr>
      <vt:lpstr>Objective</vt:lpstr>
      <vt:lpstr>Methods</vt:lpstr>
      <vt:lpstr>Methods</vt:lpstr>
      <vt:lpstr>Methods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Iowa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merazo</dc:creator>
  <cp:lastModifiedBy>Erazo-Barradas, Mauricio</cp:lastModifiedBy>
  <cp:revision>582</cp:revision>
  <dcterms:created xsi:type="dcterms:W3CDTF">2002-11-06T17:53:10Z</dcterms:created>
  <dcterms:modified xsi:type="dcterms:W3CDTF">2014-01-31T16:40:17Z</dcterms:modified>
</cp:coreProperties>
</file>