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CF4B8A-C462-478B-B11D-7E19F649304A}"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278722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F4B8A-C462-478B-B11D-7E19F649304A}"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244991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F4B8A-C462-478B-B11D-7E19F649304A}"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116713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F4B8A-C462-478B-B11D-7E19F649304A}"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340447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F4B8A-C462-478B-B11D-7E19F649304A}" type="datetimeFigureOut">
              <a:rPr lang="en-US" smtClean="0"/>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88366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F4B8A-C462-478B-B11D-7E19F649304A}" type="datetimeFigureOut">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256929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F4B8A-C462-478B-B11D-7E19F649304A}" type="datetimeFigureOut">
              <a:rPr lang="en-US" smtClean="0"/>
              <a:t>8/21/2013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56526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F4B8A-C462-478B-B11D-7E19F649304A}" type="datetimeFigureOut">
              <a:rPr lang="en-US" smtClean="0"/>
              <a:t>8/21/2013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316576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F4B8A-C462-478B-B11D-7E19F649304A}" type="datetimeFigureOut">
              <a:rPr lang="en-US" smtClean="0"/>
              <a:t>8/21/2013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388031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F4B8A-C462-478B-B11D-7E19F649304A}" type="datetimeFigureOut">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252468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F4B8A-C462-478B-B11D-7E19F649304A}" type="datetimeFigureOut">
              <a:rPr lang="en-US" smtClean="0"/>
              <a:t>8/21/2013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20F8C-42B7-414D-8A43-6E9FBDAB1658}" type="slidenum">
              <a:rPr lang="en-US" smtClean="0"/>
              <a:t>‹#›</a:t>
            </a:fld>
            <a:endParaRPr lang="en-US"/>
          </a:p>
        </p:txBody>
      </p:sp>
    </p:spTree>
    <p:extLst>
      <p:ext uri="{BB962C8B-B14F-4D97-AF65-F5344CB8AC3E}">
        <p14:creationId xmlns:p14="http://schemas.microsoft.com/office/powerpoint/2010/main" val="330688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F4B8A-C462-478B-B11D-7E19F649304A}" type="datetimeFigureOut">
              <a:rPr lang="en-US" smtClean="0"/>
              <a:t>8/21/2013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20F8C-42B7-414D-8A43-6E9FBDAB1658}" type="slidenum">
              <a:rPr lang="en-US" smtClean="0"/>
              <a:t>‹#›</a:t>
            </a:fld>
            <a:endParaRPr lang="en-US"/>
          </a:p>
        </p:txBody>
      </p:sp>
    </p:spTree>
    <p:extLst>
      <p:ext uri="{BB962C8B-B14F-4D97-AF65-F5344CB8AC3E}">
        <p14:creationId xmlns:p14="http://schemas.microsoft.com/office/powerpoint/2010/main" val="372305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Alternative Honeybee Nutrition</a:t>
            </a:r>
            <a:endParaRPr lang="en-US" dirty="0"/>
          </a:p>
        </p:txBody>
      </p:sp>
      <p:sp>
        <p:nvSpPr>
          <p:cNvPr id="3" name="Subtitle 2"/>
          <p:cNvSpPr>
            <a:spLocks noGrp="1"/>
          </p:cNvSpPr>
          <p:nvPr>
            <p:ph type="subTitle" idx="1"/>
          </p:nvPr>
        </p:nvSpPr>
        <p:spPr/>
        <p:txBody>
          <a:bodyPr>
            <a:normAutofit/>
          </a:bodyPr>
          <a:lstStyle/>
          <a:p>
            <a:r>
              <a:rPr lang="en-US" sz="4000" dirty="0" smtClean="0"/>
              <a:t>Beyond Sugar Syrup</a:t>
            </a:r>
            <a:endParaRPr lang="en-US" sz="4000" dirty="0"/>
          </a:p>
        </p:txBody>
      </p:sp>
    </p:spTree>
    <p:extLst>
      <p:ext uri="{BB962C8B-B14F-4D97-AF65-F5344CB8AC3E}">
        <p14:creationId xmlns:p14="http://schemas.microsoft.com/office/powerpoint/2010/main" val="48283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INSTALLATION/TEST GROUPS</a:t>
            </a:r>
            <a:endParaRPr lang="en-US"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7" name="Text Placeholder 6"/>
          <p:cNvSpPr>
            <a:spLocks noGrp="1"/>
          </p:cNvSpPr>
          <p:nvPr>
            <p:ph type="body" sz="half" idx="2"/>
          </p:nvPr>
        </p:nvSpPr>
        <p:spPr>
          <a:xfrm>
            <a:off x="839788" y="2057400"/>
            <a:ext cx="3932237" cy="4370696"/>
          </a:xfrm>
        </p:spPr>
        <p:txBody>
          <a:bodyPr>
            <a:normAutofit lnSpcReduction="10000"/>
          </a:bodyPr>
          <a:lstStyle/>
          <a:p>
            <a:r>
              <a:rPr lang="en-US" dirty="0"/>
              <a:t> </a:t>
            </a:r>
            <a:r>
              <a:rPr lang="en-US" dirty="0" smtClean="0"/>
              <a:t/>
            </a:r>
            <a:br>
              <a:rPr lang="en-US" dirty="0" smtClean="0"/>
            </a:br>
            <a:r>
              <a:rPr lang="en-US" dirty="0"/>
              <a:t>12 packages were installed on April 11,2012. The queens were released after the third day. </a:t>
            </a:r>
            <a:r>
              <a:rPr lang="en-US" dirty="0" smtClean="0"/>
              <a:t/>
            </a:r>
            <a:br>
              <a:rPr lang="en-US" dirty="0" smtClean="0"/>
            </a:br>
            <a:r>
              <a:rPr lang="en-US" dirty="0" smtClean="0"/>
              <a:t/>
            </a:r>
            <a:br>
              <a:rPr lang="en-US" dirty="0" smtClean="0"/>
            </a:br>
            <a:r>
              <a:rPr lang="en-US" dirty="0"/>
              <a:t>TEST GROUP 1- Four colonies were fed with 2 gallon feeder pails placed directly onto frames. The proposed feed was be 1:1 sugar syrup made with sucrose (cane sugar) combined with prepared concentrated infusion of linden flowers and leaves (</a:t>
            </a:r>
            <a:r>
              <a:rPr lang="en-US" dirty="0" err="1"/>
              <a:t>Tilia</a:t>
            </a:r>
            <a:r>
              <a:rPr lang="en-US" dirty="0"/>
              <a:t> sp.) </a:t>
            </a:r>
            <a:r>
              <a:rPr lang="en-US" dirty="0" smtClean="0"/>
              <a:t/>
            </a:r>
            <a:br>
              <a:rPr lang="en-US" dirty="0" smtClean="0"/>
            </a:br>
            <a:r>
              <a:rPr lang="en-US" dirty="0" smtClean="0"/>
              <a:t/>
            </a:r>
            <a:br>
              <a:rPr lang="en-US" dirty="0" smtClean="0"/>
            </a:br>
            <a:r>
              <a:rPr lang="en-US" dirty="0"/>
              <a:t>TEST GROUP 2- Four colonies will be fed only 1:1 sugar syrup </a:t>
            </a:r>
            <a:r>
              <a:rPr lang="en-US" dirty="0" smtClean="0"/>
              <a:t/>
            </a:r>
            <a:br>
              <a:rPr lang="en-US" dirty="0" smtClean="0"/>
            </a:br>
            <a:r>
              <a:rPr lang="en-US" dirty="0" smtClean="0"/>
              <a:t/>
            </a:r>
            <a:br>
              <a:rPr lang="en-US" dirty="0" smtClean="0"/>
            </a:br>
            <a:r>
              <a:rPr lang="en-US" dirty="0"/>
              <a:t>TEST GROUP 3- Four colonies will not be fed. </a:t>
            </a:r>
            <a:r>
              <a:rPr lang="en-US" dirty="0" smtClean="0"/>
              <a:t/>
            </a:r>
            <a:br>
              <a:rPr lang="en-US" dirty="0" smtClean="0"/>
            </a:br>
            <a:r>
              <a:rPr lang="en-US" dirty="0" smtClean="0"/>
              <a:t/>
            </a:r>
            <a:br>
              <a:rPr lang="en-US" dirty="0" smtClean="0"/>
            </a:br>
            <a:r>
              <a:rPr lang="en-US" dirty="0"/>
              <a:t>The feed was increased to a 2:1 syrup beginning Sept. 2012 for winter preparation. </a:t>
            </a:r>
          </a:p>
        </p:txBody>
      </p:sp>
    </p:spTree>
    <p:extLst>
      <p:ext uri="{BB962C8B-B14F-4D97-AF65-F5344CB8AC3E}">
        <p14:creationId xmlns:p14="http://schemas.microsoft.com/office/powerpoint/2010/main" val="39728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COMPOSITION OF INFUSION </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smtClean="0"/>
              <a:t/>
            </a:r>
            <a:br>
              <a:rPr lang="en-US" dirty="0" smtClean="0"/>
            </a:br>
            <a:r>
              <a:rPr lang="en-US" dirty="0"/>
              <a:t>Linden flowers and leaves (</a:t>
            </a:r>
            <a:r>
              <a:rPr lang="en-US" dirty="0" err="1"/>
              <a:t>Tilia</a:t>
            </a:r>
            <a:r>
              <a:rPr lang="en-US" dirty="0"/>
              <a:t> </a:t>
            </a:r>
            <a:r>
              <a:rPr lang="en-US" dirty="0" err="1"/>
              <a:t>cordata</a:t>
            </a:r>
            <a:r>
              <a:rPr lang="en-US" dirty="0"/>
              <a:t> sp.) is the specific medicinal/nectar plant from which the infusion will be made. It contains </a:t>
            </a:r>
            <a:r>
              <a:rPr lang="en-US" b="1" dirty="0" err="1"/>
              <a:t>Farnesol</a:t>
            </a:r>
            <a:r>
              <a:rPr lang="en-US" dirty="0"/>
              <a:t>, a volatile oil which gives Linden flowers its characteristic smell. It is also an antibacterial and natural pesticide against mites. It contains flavonoid </a:t>
            </a:r>
            <a:r>
              <a:rPr lang="en-US" dirty="0" err="1"/>
              <a:t>glycocides</a:t>
            </a:r>
            <a:r>
              <a:rPr lang="en-US" dirty="0"/>
              <a:t> including hesperidin and </a:t>
            </a:r>
            <a:r>
              <a:rPr lang="en-US" dirty="0" err="1"/>
              <a:t>quercitin</a:t>
            </a:r>
            <a:r>
              <a:rPr lang="en-US" dirty="0"/>
              <a:t>, </a:t>
            </a:r>
            <a:r>
              <a:rPr lang="en-US" dirty="0" err="1"/>
              <a:t>saponins</a:t>
            </a:r>
            <a:r>
              <a:rPr lang="en-US" dirty="0"/>
              <a:t>, condensed tannins, mucilage, manganese salts. Abundant flavonoids such as </a:t>
            </a:r>
            <a:r>
              <a:rPr lang="en-US" dirty="0" err="1"/>
              <a:t>astragalin</a:t>
            </a:r>
            <a:r>
              <a:rPr lang="en-US" dirty="0"/>
              <a:t>, </a:t>
            </a:r>
            <a:r>
              <a:rPr lang="en-US" dirty="0" err="1"/>
              <a:t>isoquercitin</a:t>
            </a:r>
            <a:r>
              <a:rPr lang="en-US" dirty="0"/>
              <a:t>, </a:t>
            </a:r>
            <a:r>
              <a:rPr lang="en-US" dirty="0" err="1"/>
              <a:t>kempferitin</a:t>
            </a:r>
            <a:r>
              <a:rPr lang="en-US" dirty="0"/>
              <a:t>, </a:t>
            </a:r>
            <a:r>
              <a:rPr lang="en-US" dirty="0" err="1"/>
              <a:t>quercitin</a:t>
            </a:r>
            <a:r>
              <a:rPr lang="en-US" dirty="0"/>
              <a:t>, </a:t>
            </a:r>
            <a:r>
              <a:rPr lang="en-US" dirty="0" err="1"/>
              <a:t>tiliroside</a:t>
            </a:r>
            <a:r>
              <a:rPr lang="en-US" dirty="0"/>
              <a:t>, </a:t>
            </a:r>
            <a:r>
              <a:rPr lang="en-US" dirty="0" err="1"/>
              <a:t>hydroxycoumarins</a:t>
            </a:r>
            <a:r>
              <a:rPr lang="en-US" dirty="0"/>
              <a:t> also exist in linden. (PDR from Herbal Medicine, Fourth Edition). The concentrated infusion will be two teabags/pint or 16 teabags per gallon of sugar syrup. </a:t>
            </a:r>
          </a:p>
        </p:txBody>
      </p:sp>
    </p:spTree>
    <p:extLst>
      <p:ext uri="{BB962C8B-B14F-4D97-AF65-F5344CB8AC3E}">
        <p14:creationId xmlns:p14="http://schemas.microsoft.com/office/powerpoint/2010/main" val="98276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313899"/>
            <a:ext cx="11273051" cy="6863417"/>
          </a:xfrm>
          <a:prstGeom prst="rect">
            <a:avLst/>
          </a:prstGeom>
        </p:spPr>
        <p:txBody>
          <a:bodyPr wrap="square">
            <a:spAutoFit/>
          </a:bodyPr>
          <a:lstStyle/>
          <a:p>
            <a:r>
              <a:rPr lang="en-US" sz="4000" b="0" i="0" dirty="0" smtClean="0">
                <a:solidFill>
                  <a:srgbClr val="000000"/>
                </a:solidFill>
                <a:effectLst/>
                <a:latin typeface="Tahoma" panose="020B0604030504040204" pitchFamily="34" charset="0"/>
              </a:rPr>
              <a:t>DATA ANALYSIS: </a:t>
            </a:r>
            <a:r>
              <a:rPr lang="en-US" sz="4000" dirty="0" smtClean="0"/>
              <a:t/>
            </a:r>
            <a:br>
              <a:rPr lang="en-US" sz="4000" dirty="0" smtClean="0"/>
            </a:br>
            <a:r>
              <a:rPr lang="en-US" sz="4000" b="0" i="0" dirty="0" smtClean="0">
                <a:solidFill>
                  <a:srgbClr val="000000"/>
                </a:solidFill>
                <a:effectLst/>
                <a:latin typeface="Tahoma" panose="020B0604030504040204" pitchFamily="34" charset="0"/>
              </a:rPr>
              <a:t>At this time collected results and the </a:t>
            </a:r>
            <a:r>
              <a:rPr lang="en-US" sz="4000" b="0" i="0" dirty="0" err="1" smtClean="0">
                <a:solidFill>
                  <a:srgbClr val="000000"/>
                </a:solidFill>
                <a:effectLst/>
                <a:latin typeface="Tahoma" panose="020B0604030504040204" pitchFamily="34" charset="0"/>
              </a:rPr>
              <a:t>Varroa</a:t>
            </a:r>
            <a:r>
              <a:rPr lang="en-US" sz="4000" b="0" i="0" dirty="0" smtClean="0">
                <a:solidFill>
                  <a:srgbClr val="000000"/>
                </a:solidFill>
                <a:effectLst/>
                <a:latin typeface="Tahoma" panose="020B0604030504040204" pitchFamily="34" charset="0"/>
              </a:rPr>
              <a:t> mites counts have not been completely analyzed and interpreted by the technical advisor and will be available at the time of the Final Report. As a cooperator of this study, Dr. Nancy </a:t>
            </a:r>
            <a:r>
              <a:rPr lang="en-US" sz="4000" b="0" i="0" dirty="0" err="1" smtClean="0">
                <a:solidFill>
                  <a:srgbClr val="000000"/>
                </a:solidFill>
                <a:effectLst/>
                <a:latin typeface="Tahoma" panose="020B0604030504040204" pitchFamily="34" charset="0"/>
              </a:rPr>
              <a:t>Ostiguy</a:t>
            </a:r>
            <a:r>
              <a:rPr lang="en-US" sz="4000" b="0" i="0" dirty="0" smtClean="0">
                <a:solidFill>
                  <a:srgbClr val="000000"/>
                </a:solidFill>
                <a:effectLst/>
                <a:latin typeface="Tahoma" panose="020B0604030504040204" pitchFamily="34" charset="0"/>
              </a:rPr>
              <a:t>, entomologist, has been a helpful and contributing advisor regarding aspects of honey bee health and procedure. I have met with her twice at PSU campus and have had numerous exchanges with her via email.</a:t>
            </a:r>
            <a:endParaRPr lang="en-US" sz="4000" dirty="0"/>
          </a:p>
        </p:txBody>
      </p:sp>
    </p:spTree>
    <p:extLst>
      <p:ext uri="{BB962C8B-B14F-4D97-AF65-F5344CB8AC3E}">
        <p14:creationId xmlns:p14="http://schemas.microsoft.com/office/powerpoint/2010/main" val="170926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HONEY SAMPLES</a:t>
            </a:r>
            <a:endParaRPr lang="en-US" dirty="0"/>
          </a:p>
        </p:txBody>
      </p:sp>
      <p:sp>
        <p:nvSpPr>
          <p:cNvPr id="3" name="Content Placeholder 2"/>
          <p:cNvSpPr>
            <a:spLocks noGrp="1"/>
          </p:cNvSpPr>
          <p:nvPr>
            <p:ph idx="1"/>
          </p:nvPr>
        </p:nvSpPr>
        <p:spPr/>
        <p:txBody>
          <a:bodyPr/>
          <a:lstStyle/>
          <a:p>
            <a:pPr marL="0" indent="0">
              <a:buNone/>
            </a:pPr>
            <a:r>
              <a:rPr lang="en-US" dirty="0"/>
              <a:t> </a:t>
            </a:r>
            <a:r>
              <a:rPr lang="en-US" sz="4000" dirty="0" smtClean="0"/>
              <a:t/>
            </a:r>
            <a:br>
              <a:rPr lang="en-US" sz="4000" dirty="0" smtClean="0"/>
            </a:br>
            <a:r>
              <a:rPr lang="en-US" sz="4000" dirty="0"/>
              <a:t>On July 8-10,2012 the honey was extracted manually from 10 out of the twelve hives. Samples were submitted to an independent lab for sugar profile testing using Gas Chromatography/Mass Spectrometry(GC-MS)to check for relative sugar percentages. </a:t>
            </a:r>
          </a:p>
        </p:txBody>
      </p:sp>
    </p:spTree>
    <p:extLst>
      <p:ext uri="{BB962C8B-B14F-4D97-AF65-F5344CB8AC3E}">
        <p14:creationId xmlns:p14="http://schemas.microsoft.com/office/powerpoint/2010/main" val="310402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PROFILES</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 </a:t>
            </a:r>
            <a:r>
              <a:rPr lang="en-US" dirty="0"/>
              <a:t>Roman </a:t>
            </a:r>
            <a:r>
              <a:rPr lang="en-US" dirty="0" err="1"/>
              <a:t>Brukh</a:t>
            </a:r>
            <a:r>
              <a:rPr lang="en-US" dirty="0"/>
              <a:t>, PhD</a:t>
            </a:r>
          </a:p>
          <a:p>
            <a:r>
              <a:rPr lang="en-US" dirty="0"/>
              <a:t>Department of Chemistry</a:t>
            </a:r>
          </a:p>
          <a:p>
            <a:r>
              <a:rPr lang="en-US" dirty="0"/>
              <a:t>Rutgers, The State University of New Jersey</a:t>
            </a:r>
          </a:p>
          <a:p>
            <a:r>
              <a:rPr lang="en-US" dirty="0"/>
              <a:t>73 Warren St., Newark, NJ 07102</a:t>
            </a:r>
          </a:p>
          <a:p>
            <a:endParaRPr lang="en-US" dirty="0" smtClean="0"/>
          </a:p>
          <a:p>
            <a:endParaRPr lang="en-US" dirty="0"/>
          </a:p>
        </p:txBody>
      </p:sp>
    </p:spTree>
    <p:extLst>
      <p:ext uri="{BB962C8B-B14F-4D97-AF65-F5344CB8AC3E}">
        <p14:creationId xmlns:p14="http://schemas.microsoft.com/office/powerpoint/2010/main" val="3526930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PROFILES 2</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Warren Analytical Laboratory</a:t>
            </a:r>
          </a:p>
          <a:p>
            <a:r>
              <a:rPr lang="en-US" dirty="0" smtClean="0"/>
              <a:t>650 O St.</a:t>
            </a:r>
          </a:p>
          <a:p>
            <a:r>
              <a:rPr lang="en-US" dirty="0" smtClean="0"/>
              <a:t>Greeley, CO</a:t>
            </a:r>
            <a:endParaRPr lang="en-US" dirty="0"/>
          </a:p>
        </p:txBody>
      </p:sp>
    </p:spTree>
    <p:extLst>
      <p:ext uri="{BB962C8B-B14F-4D97-AF65-F5344CB8AC3E}">
        <p14:creationId xmlns:p14="http://schemas.microsoft.com/office/powerpoint/2010/main" val="58641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RESULTS</a:t>
            </a:r>
            <a:endParaRPr lang="en-US" dirty="0"/>
          </a:p>
        </p:txBody>
      </p:sp>
      <p:sp>
        <p:nvSpPr>
          <p:cNvPr id="6" name="Content Placeholder 5"/>
          <p:cNvSpPr>
            <a:spLocks noGrp="1"/>
          </p:cNvSpPr>
          <p:nvPr>
            <p:ph idx="1"/>
          </p:nvPr>
        </p:nvSpPr>
        <p:spPr/>
        <p:txBody>
          <a:bodyPr/>
          <a:lstStyle/>
          <a:p>
            <a:pPr marL="0" indent="0">
              <a:buNone/>
            </a:pPr>
            <a:r>
              <a:rPr lang="en-US" dirty="0"/>
              <a:t>The results from the project so far have given insight to this investigator regarding sugar profile testing for sucrose levels in the honey product. Sucrose is a disaccharide, it is broken down into its individual components, glucose and fructose, by the digestive processes of the honeybee. We will not find it in the honey sample unless pure cane sugar syrup was added to the honey. In honey produced by control bees the sucrose obtained entirely from nectar sources is a significantly lower percentage compared to those sugar fed. For the information of the reader 600 </a:t>
            </a:r>
            <a:r>
              <a:rPr lang="en-US" dirty="0" err="1"/>
              <a:t>lbs</a:t>
            </a:r>
            <a:r>
              <a:rPr lang="en-US" dirty="0"/>
              <a:t> of cane sugar were fed to and consumed by 8 hives between April and November,2012. These results will be further interpreted in the final report. </a:t>
            </a:r>
          </a:p>
        </p:txBody>
      </p:sp>
    </p:spTree>
    <p:extLst>
      <p:ext uri="{BB962C8B-B14F-4D97-AF65-F5344CB8AC3E}">
        <p14:creationId xmlns:p14="http://schemas.microsoft.com/office/powerpoint/2010/main" val="56976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dirty="0"/>
              <a:t>In spring of 2012, 8 hives were fed a 1:1 solution of syrup or infused/syrup from April-Aug offering 7 feedings of 16c cane sugar or 8lbs per feeding/hive (X7=56 </a:t>
            </a:r>
            <a:r>
              <a:rPr lang="en-US" dirty="0" err="1"/>
              <a:t>lbs</a:t>
            </a:r>
            <a:r>
              <a:rPr lang="en-US" dirty="0"/>
              <a:t> of sugar /hive).  Fall feeding was 2:1 solution from Sept – late Oct.  offering 3 feedings of 32c. of cane sugar or 16lbs. per feeding/hive (X3=48lbs of sugar/hive).   Total feed offered between April and Oct.  was 104lb./hive.   The consumed  amount ranged between 67.25 lbs. and 95.5lbs of feed.   Quantitative analysis of the honey  by GC-MS revealed sucrose levels ranging between  0.16-3.91 signifying that </a:t>
            </a:r>
            <a:r>
              <a:rPr lang="en-US" dirty="0" err="1"/>
              <a:t>invertase</a:t>
            </a:r>
            <a:r>
              <a:rPr lang="en-US" dirty="0"/>
              <a:t> converts it to glucose and fructose by the honeybee.  This test was therefore inconclusive regarding purity of honey</a:t>
            </a:r>
          </a:p>
        </p:txBody>
      </p:sp>
    </p:spTree>
    <p:extLst>
      <p:ext uri="{BB962C8B-B14F-4D97-AF65-F5344CB8AC3E}">
        <p14:creationId xmlns:p14="http://schemas.microsoft.com/office/powerpoint/2010/main" val="178373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DATA</a:t>
            </a:r>
            <a:endParaRPr lang="en-US" dirty="0"/>
          </a:p>
        </p:txBody>
      </p:sp>
      <p:sp>
        <p:nvSpPr>
          <p:cNvPr id="3" name="Content Placeholder 2"/>
          <p:cNvSpPr>
            <a:spLocks noGrp="1"/>
          </p:cNvSpPr>
          <p:nvPr>
            <p:ph idx="1"/>
          </p:nvPr>
        </p:nvSpPr>
        <p:spPr/>
        <p:txBody>
          <a:bodyPr/>
          <a:lstStyle/>
          <a:p>
            <a:r>
              <a:rPr lang="en-US" dirty="0" smtClean="0"/>
              <a:t>Population data revealed highest survival rate during period of April- Dec to be with the group fed both sugar syrup and linden flower extract (all 4 survived). 3 out of 4 hives of control group (not fed) were abandoned(2) or dead out (1).  ¾ survived in group fed sugar syrup but appeared to have low food stores.</a:t>
            </a:r>
            <a:endParaRPr lang="en-US" dirty="0"/>
          </a:p>
        </p:txBody>
      </p:sp>
    </p:spTree>
    <p:extLst>
      <p:ext uri="{BB962C8B-B14F-4D97-AF65-F5344CB8AC3E}">
        <p14:creationId xmlns:p14="http://schemas.microsoft.com/office/powerpoint/2010/main" val="326896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Varroa</a:t>
            </a:r>
            <a:r>
              <a:rPr lang="en-US" dirty="0"/>
              <a:t> mite counts</a:t>
            </a:r>
            <a:br>
              <a:rPr lang="en-US" dirty="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266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4316057"/>
          </a:xfrm>
        </p:spPr>
        <p:txBody>
          <a:bodyPr>
            <a:normAutofit fontScale="90000"/>
          </a:bodyPr>
          <a:lstStyle/>
          <a:p>
            <a:r>
              <a:rPr lang="en-US" dirty="0" smtClean="0"/>
              <a:t>Primary Investigator: Petrusia </a:t>
            </a:r>
            <a:r>
              <a:rPr lang="en-US" dirty="0" err="1" smtClean="0"/>
              <a:t>Kotlar</a:t>
            </a:r>
            <a:r>
              <a:rPr lang="en-US" dirty="0" smtClean="0"/>
              <a:t> DC</a:t>
            </a:r>
            <a:br>
              <a:rPr lang="en-US" dirty="0" smtClean="0"/>
            </a:br>
            <a:r>
              <a:rPr lang="en-US" dirty="0" smtClean="0"/>
              <a:t>Linden Hill Farm and Apiary, Towaco NJ USA</a:t>
            </a:r>
            <a:br>
              <a:rPr lang="en-US" dirty="0" smtClean="0"/>
            </a:br>
            <a:r>
              <a:rPr lang="en-US" dirty="0"/>
              <a:t/>
            </a:r>
            <a:br>
              <a:rPr lang="en-US" dirty="0"/>
            </a:br>
            <a:r>
              <a:rPr lang="en-US" dirty="0" smtClean="0"/>
              <a:t>Technical Advisor:  Nancy </a:t>
            </a:r>
            <a:r>
              <a:rPr lang="en-US" dirty="0" err="1" smtClean="0"/>
              <a:t>Ostiguy</a:t>
            </a:r>
            <a:r>
              <a:rPr lang="en-US" dirty="0" smtClean="0"/>
              <a:t> PhD.</a:t>
            </a:r>
            <a:br>
              <a:rPr lang="en-US" dirty="0" smtClean="0"/>
            </a:br>
            <a:r>
              <a:rPr lang="en-US" dirty="0" smtClean="0"/>
              <a:t>Professor of Entomology,</a:t>
            </a:r>
            <a:br>
              <a:rPr lang="en-US" dirty="0" smtClean="0"/>
            </a:br>
            <a:r>
              <a:rPr lang="en-US" dirty="0" smtClean="0"/>
              <a:t>Pennsylvania State University, University Park, PA</a:t>
            </a:r>
            <a:br>
              <a:rPr lang="en-US" dirty="0" smtClean="0"/>
            </a:br>
            <a:endParaRPr lang="en-US" dirty="0"/>
          </a:p>
        </p:txBody>
      </p:sp>
      <p:sp>
        <p:nvSpPr>
          <p:cNvPr id="3" name="Content Placeholder 2"/>
          <p:cNvSpPr>
            <a:spLocks noGrp="1"/>
          </p:cNvSpPr>
          <p:nvPr>
            <p:ph idx="1"/>
          </p:nvPr>
        </p:nvSpPr>
        <p:spPr>
          <a:xfrm>
            <a:off x="838200" y="4408227"/>
            <a:ext cx="10515600" cy="1768736"/>
          </a:xfrm>
        </p:spPr>
        <p:txBody>
          <a:bodyPr/>
          <a:lstStyle/>
          <a:p>
            <a:pPr marL="0" indent="0">
              <a:buNone/>
            </a:pPr>
            <a:r>
              <a:rPr lang="en-US" dirty="0" smtClean="0"/>
              <a:t>Sponsored by:       </a:t>
            </a:r>
            <a:r>
              <a:rPr lang="en-US" dirty="0" err="1" smtClean="0"/>
              <a:t>NorthEast</a:t>
            </a:r>
            <a:r>
              <a:rPr lang="en-US" dirty="0" smtClean="0"/>
              <a:t> Sustainable Agriculture </a:t>
            </a:r>
          </a:p>
          <a:p>
            <a:pPr marL="0" indent="0">
              <a:buNone/>
            </a:pPr>
            <a:r>
              <a:rPr lang="en-US" dirty="0"/>
              <a:t> </a:t>
            </a:r>
            <a:r>
              <a:rPr lang="en-US" dirty="0" smtClean="0"/>
              <a:t>                                Research and Education Program</a:t>
            </a:r>
          </a:p>
          <a:p>
            <a:pPr marL="0" indent="0">
              <a:buNone/>
            </a:pPr>
            <a:r>
              <a:rPr lang="en-US" dirty="0" smtClean="0"/>
              <a:t>                                       University of Vermont</a:t>
            </a:r>
          </a:p>
        </p:txBody>
      </p:sp>
    </p:spTree>
    <p:extLst>
      <p:ext uri="{BB962C8B-B14F-4D97-AF65-F5344CB8AC3E}">
        <p14:creationId xmlns:p14="http://schemas.microsoft.com/office/powerpoint/2010/main" val="1734937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044519"/>
            <a:ext cx="6096000" cy="2768963"/>
          </a:xfrm>
          <a:prstGeom prst="rect">
            <a:avLst/>
          </a:prstGeom>
        </p:spPr>
        <p:txBody>
          <a:bodyPr>
            <a:spAutoFit/>
          </a:bodyPr>
          <a:lstStyle/>
          <a:p>
            <a:pPr>
              <a:lnSpc>
                <a:spcPct val="115000"/>
              </a:lnSpc>
              <a:spcAft>
                <a:spcPts val="10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Statistical evidence proves that the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Tilia</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sp. infusion had a positive effect on the overall survival of the honey bee colonies.</a:t>
            </a:r>
          </a:p>
          <a:p>
            <a:pPr>
              <a:lnSpc>
                <a:spcPct val="115000"/>
              </a:lnSpc>
              <a:spcAft>
                <a:spcPts val="10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cannot exclude the role of poor nutrition as it relates to declining bee health.  These observations  indicate the importance of supplementing with specific medicinal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adaptogens</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such as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Tilia</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sp.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Adaptogen</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demonstrates an enhancement of the body's ability to resist a stressor.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29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PROGRAM GOALS</a:t>
            </a:r>
            <a:endParaRPr lang="en-US" dirty="0"/>
          </a:p>
        </p:txBody>
      </p:sp>
      <p:sp>
        <p:nvSpPr>
          <p:cNvPr id="3" name="Content Placeholder 2"/>
          <p:cNvSpPr>
            <a:spLocks noGrp="1"/>
          </p:cNvSpPr>
          <p:nvPr>
            <p:ph idx="1"/>
          </p:nvPr>
        </p:nvSpPr>
        <p:spPr/>
        <p:txBody>
          <a:bodyPr/>
          <a:lstStyle/>
          <a:p>
            <a:pPr fontAlgn="base"/>
            <a:endParaRPr lang="en-US" b="1" dirty="0"/>
          </a:p>
          <a:p>
            <a:pPr marL="0" indent="0">
              <a:buNone/>
            </a:pPr>
            <a:r>
              <a:rPr lang="en-US" dirty="0"/>
              <a:t>Twelve honeybee colonies were installed into a new environment, fed according to traditional and an alternative method and monitored since April 2012. Qualitative testing of the honey was performed to compare products. Upon completion of the </a:t>
            </a:r>
            <a:r>
              <a:rPr lang="en-US" dirty="0" err="1"/>
              <a:t>study,a</a:t>
            </a:r>
            <a:r>
              <a:rPr lang="en-US" dirty="0"/>
              <a:t> communication on honey bee feeding practices will be offered to educate beekeepers and promote an effective nutritional alternative to a common practice that might be detrimental to honeybee health. </a:t>
            </a:r>
          </a:p>
        </p:txBody>
      </p:sp>
    </p:spTree>
    <p:extLst>
      <p:ext uri="{BB962C8B-B14F-4D97-AF65-F5344CB8AC3E}">
        <p14:creationId xmlns:p14="http://schemas.microsoft.com/office/powerpoint/2010/main" val="346688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4" y="955344"/>
            <a:ext cx="10358651" cy="4401205"/>
          </a:xfrm>
          <a:prstGeom prst="rect">
            <a:avLst/>
          </a:prstGeom>
        </p:spPr>
        <p:txBody>
          <a:bodyPr wrap="square">
            <a:spAutoFit/>
          </a:bodyPr>
          <a:lstStyle/>
          <a:p>
            <a:r>
              <a:rPr lang="en-US" sz="2800" b="0" i="0" dirty="0" smtClean="0">
                <a:solidFill>
                  <a:srgbClr val="000000"/>
                </a:solidFill>
                <a:effectLst/>
                <a:latin typeface="Tahoma" panose="020B0604030504040204" pitchFamily="34" charset="0"/>
              </a:rPr>
              <a:t>THE PROBLEM AND WHY THIS IS SO IMPORTANT</a:t>
            </a:r>
          </a:p>
          <a:p>
            <a:endParaRPr lang="en-US" sz="2800" dirty="0">
              <a:solidFill>
                <a:srgbClr val="000000"/>
              </a:solidFill>
              <a:latin typeface="Tahoma" panose="020B0604030504040204" pitchFamily="34" charset="0"/>
            </a:endParaRPr>
          </a:p>
          <a:p>
            <a:r>
              <a:rPr lang="en-US" sz="2800" b="0" i="0" dirty="0" smtClean="0">
                <a:solidFill>
                  <a:srgbClr val="000000"/>
                </a:solidFill>
                <a:effectLst/>
                <a:latin typeface="Tahoma" panose="020B0604030504040204" pitchFamily="34" charset="0"/>
              </a:rPr>
              <a:t> </a:t>
            </a:r>
            <a:r>
              <a:rPr lang="en-US" sz="2800" dirty="0" smtClean="0"/>
              <a:t/>
            </a:r>
            <a:br>
              <a:rPr lang="en-US" sz="2800" dirty="0" smtClean="0"/>
            </a:br>
            <a:r>
              <a:rPr lang="en-US" sz="2800" b="0" i="0" dirty="0" smtClean="0">
                <a:solidFill>
                  <a:srgbClr val="000000"/>
                </a:solidFill>
                <a:effectLst/>
                <a:latin typeface="Tahoma" panose="020B0604030504040204" pitchFamily="34" charset="0"/>
              </a:rPr>
              <a:t>The general practice of feeding honeybees syrup made of refined sugar cane, beet sugar, HFCS or other artificial solutions, while highly economical in dearth periods of the year, fails to provide honeybees with the broad range of nutrients they might find in natural forage. This method of manipulating the honeybee diet is widely taught to novice beekeepers and practiced in the United States.</a:t>
            </a:r>
            <a:r>
              <a:rPr lang="en-US" b="0" i="0" dirty="0" smtClean="0">
                <a:solidFill>
                  <a:srgbClr val="000000"/>
                </a:solidFill>
                <a:effectLst/>
                <a:latin typeface="Tahoma" panose="020B0604030504040204" pitchFamily="34" charset="0"/>
              </a:rPr>
              <a:t> </a:t>
            </a:r>
            <a:endParaRPr lang="en-US" dirty="0"/>
          </a:p>
        </p:txBody>
      </p:sp>
    </p:spTree>
    <p:extLst>
      <p:ext uri="{BB962C8B-B14F-4D97-AF65-F5344CB8AC3E}">
        <p14:creationId xmlns:p14="http://schemas.microsoft.com/office/powerpoint/2010/main" val="364021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The sick honeybee appears to be an indicator species that depicts the interruption of the essential practice of sustainable agriculture: pollination. When honeybees feed on sugar syrup, the resulting substandard honey may measure greater than 8% sucrose permitted by the U.S. Pure Food Law</a:t>
            </a:r>
          </a:p>
        </p:txBody>
      </p:sp>
      <p:sp>
        <p:nvSpPr>
          <p:cNvPr id="4" name="Content Placeholder 3"/>
          <p:cNvSpPr>
            <a:spLocks noGrp="1"/>
          </p:cNvSpPr>
          <p:nvPr>
            <p:ph sz="half" idx="2"/>
          </p:nvPr>
        </p:nvSpPr>
        <p:spPr/>
        <p:txBody>
          <a:bodyPr/>
          <a:lstStyle/>
          <a:p>
            <a:r>
              <a:rPr lang="en-US" dirty="0"/>
              <a:t>The colony uses this honey to feed its queen, brood and entire population of workers. On the other hand, a hive processing nectar from natural honey plant sources produces a honey of presumed better quality and different sugar composition.</a:t>
            </a:r>
          </a:p>
        </p:txBody>
      </p:sp>
    </p:spTree>
    <p:extLst>
      <p:ext uri="{BB962C8B-B14F-4D97-AF65-F5344CB8AC3E}">
        <p14:creationId xmlns:p14="http://schemas.microsoft.com/office/powerpoint/2010/main" val="95543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0560" y="255943"/>
            <a:ext cx="8516203" cy="1325563"/>
          </a:xfrm>
        </p:spPr>
        <p:txBody>
          <a:bodyPr/>
          <a:lstStyle/>
          <a:p>
            <a:r>
              <a:rPr lang="en-US" dirty="0" smtClean="0"/>
              <a:t>OBJECTIVE/PERFORMANCE TARGET  </a:t>
            </a:r>
            <a:endParaRPr lang="en-US" dirty="0"/>
          </a:p>
        </p:txBody>
      </p:sp>
      <p:sp>
        <p:nvSpPr>
          <p:cNvPr id="6" name="Content Placeholder 5"/>
          <p:cNvSpPr>
            <a:spLocks noGrp="1"/>
          </p:cNvSpPr>
          <p:nvPr>
            <p:ph idx="1"/>
          </p:nvPr>
        </p:nvSpPr>
        <p:spPr/>
        <p:txBody>
          <a:bodyPr/>
          <a:lstStyle/>
          <a:p>
            <a:pPr marL="0" indent="0">
              <a:buNone/>
            </a:pPr>
            <a:r>
              <a:rPr lang="en-US" dirty="0"/>
              <a:t>The study included procedures of baseline sampling of 12 colonies of honeybees purchased as 3lb. packages from a reputable apiary. </a:t>
            </a:r>
            <a:r>
              <a:rPr lang="en-US" dirty="0" smtClean="0"/>
              <a:t/>
            </a:r>
            <a:br>
              <a:rPr lang="en-US" dirty="0" smtClean="0"/>
            </a:br>
            <a:r>
              <a:rPr lang="en-US" dirty="0"/>
              <a:t>A sample of 50 bees collected in alcohol from each of the 12 hives was sent to the USDA Agricultural Research Service in Bethesda, Maryland to provide a baseline of </a:t>
            </a:r>
            <a:r>
              <a:rPr lang="en-US" dirty="0" err="1"/>
              <a:t>Varroa</a:t>
            </a:r>
            <a:r>
              <a:rPr lang="en-US" dirty="0"/>
              <a:t>, </a:t>
            </a:r>
            <a:r>
              <a:rPr lang="en-US" dirty="0" err="1"/>
              <a:t>Nosema</a:t>
            </a:r>
            <a:r>
              <a:rPr lang="en-US" dirty="0"/>
              <a:t> and </a:t>
            </a:r>
            <a:r>
              <a:rPr lang="en-US" dirty="0" err="1"/>
              <a:t>trachial</a:t>
            </a:r>
            <a:r>
              <a:rPr lang="en-US" dirty="0"/>
              <a:t> mites. During the course of this two year study, samples will be provided periodically (to the USDA) to monitor infestations. Sticky boards, an Integrative Pest Management (IPM) method, were used for a five day period monthly on all hives to monitor </a:t>
            </a:r>
            <a:r>
              <a:rPr lang="en-US" dirty="0" err="1"/>
              <a:t>Varroa</a:t>
            </a:r>
            <a:r>
              <a:rPr lang="en-US" dirty="0"/>
              <a:t> mites. </a:t>
            </a:r>
            <a:r>
              <a:rPr lang="en-US" dirty="0" smtClean="0"/>
              <a:t/>
            </a:r>
            <a:br>
              <a:rPr lang="en-US" dirty="0" smtClean="0"/>
            </a:br>
            <a:endParaRPr lang="en-US" dirty="0"/>
          </a:p>
        </p:txBody>
      </p:sp>
    </p:spTree>
    <p:extLst>
      <p:ext uri="{BB962C8B-B14F-4D97-AF65-F5344CB8AC3E}">
        <p14:creationId xmlns:p14="http://schemas.microsoft.com/office/powerpoint/2010/main" val="311579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648" y="365125"/>
            <a:ext cx="6768152" cy="1325563"/>
          </a:xfrm>
        </p:spPr>
        <p:txBody>
          <a:bodyPr/>
          <a:lstStyle/>
          <a:p>
            <a:r>
              <a:rPr lang="en-US" dirty="0" smtClean="0"/>
              <a:t>METHODS</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dirty="0"/>
              <a:t>The </a:t>
            </a:r>
            <a:r>
              <a:rPr lang="en-US" dirty="0" smtClean="0"/>
              <a:t>12 </a:t>
            </a:r>
            <a:r>
              <a:rPr lang="en-US" dirty="0"/>
              <a:t>colonies are labeled </a:t>
            </a:r>
            <a:r>
              <a:rPr lang="en-US" dirty="0" smtClean="0"/>
              <a:t>A-L; </a:t>
            </a:r>
            <a:r>
              <a:rPr lang="en-US" dirty="0"/>
              <a:t>with the control hives randomly placed. The counting of mites by an unbiased individual (Technical Advisor, Dr. N. </a:t>
            </a:r>
            <a:r>
              <a:rPr lang="en-US" dirty="0" err="1"/>
              <a:t>Ostiguy</a:t>
            </a:r>
            <a:r>
              <a:rPr lang="en-US" dirty="0"/>
              <a:t> of Penn State University agreed to perform this) will present a double blind study</a:t>
            </a:r>
            <a:r>
              <a:rPr lang="en-US" dirty="0" smtClean="0"/>
              <a:t>.</a:t>
            </a:r>
          </a:p>
          <a:p>
            <a:pPr marL="0" indent="0">
              <a:buNone/>
            </a:pPr>
            <a:endParaRPr lang="en-US" dirty="0" smtClean="0"/>
          </a:p>
          <a:p>
            <a:pPr marL="0" indent="0">
              <a:buNone/>
            </a:pPr>
            <a:r>
              <a:rPr lang="en-US" dirty="0"/>
              <a:t> </a:t>
            </a:r>
            <a:r>
              <a:rPr lang="en-US" dirty="0" smtClean="0"/>
              <a:t/>
            </a:r>
            <a:br>
              <a:rPr lang="en-US" dirty="0" smtClean="0"/>
            </a:br>
            <a:endParaRPr lang="en-US" dirty="0"/>
          </a:p>
        </p:txBody>
      </p:sp>
    </p:spTree>
    <p:extLst>
      <p:ext uri="{BB962C8B-B14F-4D97-AF65-F5344CB8AC3E}">
        <p14:creationId xmlns:p14="http://schemas.microsoft.com/office/powerpoint/2010/main" val="12013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HIVES</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dirty="0" smtClean="0"/>
              <a:t/>
            </a:r>
            <a:br>
              <a:rPr lang="en-US" dirty="0" smtClean="0"/>
            </a:br>
            <a:r>
              <a:rPr lang="en-US" sz="2800" dirty="0" smtClean="0"/>
              <a:t>Each hive consists of (1) 9 frame deep for brood rearing and (1) 9 frame medium will be used for surplus. Foundation will be plastic coated with beeswax (</a:t>
            </a:r>
            <a:r>
              <a:rPr lang="en-US" sz="2800" dirty="0" err="1" smtClean="0"/>
              <a:t>Duragilt</a:t>
            </a:r>
            <a:r>
              <a:rPr lang="en-US" sz="2800" dirty="0" smtClean="0"/>
              <a:t>). Each hive contains 1 frame of drawn wax comb to allow the queen to begin laying right after installation.</a:t>
            </a:r>
          </a:p>
          <a:p>
            <a:endParaRPr lang="en-US" dirty="0"/>
          </a:p>
        </p:txBody>
      </p:sp>
    </p:spTree>
    <p:extLst>
      <p:ext uri="{BB962C8B-B14F-4D97-AF65-F5344CB8AC3E}">
        <p14:creationId xmlns:p14="http://schemas.microsoft.com/office/powerpoint/2010/main" val="282624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BEE HIVE LOCATION</a:t>
            </a:r>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6" name="Text Placeholder 5"/>
          <p:cNvSpPr>
            <a:spLocks noGrp="1"/>
          </p:cNvSpPr>
          <p:nvPr>
            <p:ph type="body" sz="half" idx="2"/>
          </p:nvPr>
        </p:nvSpPr>
        <p:spPr/>
        <p:txBody>
          <a:bodyPr>
            <a:normAutofit lnSpcReduction="10000"/>
          </a:bodyPr>
          <a:lstStyle/>
          <a:p>
            <a:r>
              <a:rPr lang="en-US" dirty="0" smtClean="0"/>
              <a:t> </a:t>
            </a:r>
            <a:br>
              <a:rPr lang="en-US" dirty="0" smtClean="0"/>
            </a:br>
            <a:r>
              <a:rPr lang="en-US" sz="2400" dirty="0" smtClean="0"/>
              <a:t>The hives were situated in an easterly facing barn/shed, an enclosed structure to protect them from winter freezing as an overwintering hazard and access to the inside of the hives will be available all year round. This design would protect the bees from predators such as bears without the need for electric fencing.</a:t>
            </a:r>
          </a:p>
          <a:p>
            <a:endParaRPr lang="en-US" dirty="0"/>
          </a:p>
        </p:txBody>
      </p:sp>
    </p:spTree>
    <p:extLst>
      <p:ext uri="{BB962C8B-B14F-4D97-AF65-F5344CB8AC3E}">
        <p14:creationId xmlns:p14="http://schemas.microsoft.com/office/powerpoint/2010/main" val="2627928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726</Words>
  <Application>Microsoft Office PowerPoint</Application>
  <PresentationFormat>Widescreen</PresentationFormat>
  <Paragraphs>49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Alternative Honeybee Nutrition</vt:lpstr>
      <vt:lpstr>Primary Investigator: Petrusia Kotlar DC Linden Hill Farm and Apiary, Towaco NJ USA  Technical Advisor:  Nancy Ostiguy PhD. Professor of Entomology, Pennsylvania State University, University Park, PA </vt:lpstr>
      <vt:lpstr>                      PROGRAM GOALS</vt:lpstr>
      <vt:lpstr>PowerPoint Presentation</vt:lpstr>
      <vt:lpstr>PowerPoint Presentation</vt:lpstr>
      <vt:lpstr>OBJECTIVE/PERFORMANCE TARGET  </vt:lpstr>
      <vt:lpstr>METHODS</vt:lpstr>
      <vt:lpstr>HIVES</vt:lpstr>
      <vt:lpstr>BEE HIVE LOCATION</vt:lpstr>
      <vt:lpstr>INSTALLATION/TEST GROUPS</vt:lpstr>
      <vt:lpstr>CHEMICAL COMPOSITION OF INFUSION </vt:lpstr>
      <vt:lpstr>PowerPoint Presentation</vt:lpstr>
      <vt:lpstr>TESTING OF HONEY SAMPLES</vt:lpstr>
      <vt:lpstr>SUGAR PROFILES</vt:lpstr>
      <vt:lpstr>SUGAR PROFILES 2</vt:lpstr>
      <vt:lpstr>RESULTS</vt:lpstr>
      <vt:lpstr>RESULTS</vt:lpstr>
      <vt:lpstr>POPULATION DATA</vt:lpstr>
      <vt:lpstr>Varroa mite counts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Honeybee Nutrition</dc:title>
  <dc:creator>Petrusia Paslawsky</dc:creator>
  <cp:lastModifiedBy>Petrusia Paslawsky</cp:lastModifiedBy>
  <cp:revision>10</cp:revision>
  <dcterms:created xsi:type="dcterms:W3CDTF">2013-08-21T20:13:03Z</dcterms:created>
  <dcterms:modified xsi:type="dcterms:W3CDTF">2013-08-21T22:14:34Z</dcterms:modified>
</cp:coreProperties>
</file>