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2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Documents%20and%20Settings\liglesias\Desktop\Survey%20Tables%20and%20Figs%20for%20Thesis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2012</c:v>
          </c:tx>
          <c:spPr>
            <a:solidFill>
              <a:sysClr val="windowText" lastClr="000000"/>
            </a:solidFill>
          </c:spPr>
          <c:invertIfNegative val="0"/>
          <c:errBars>
            <c:errBarType val="plus"/>
            <c:errValType val="cust"/>
            <c:noEndCap val="0"/>
            <c:plus>
              <c:numRef>
                <c:f>Sheet1!$D$6:$D$14</c:f>
                <c:numCache>
                  <c:formatCode>General</c:formatCode>
                  <c:ptCount val="9"/>
                  <c:pt idx="0">
                    <c:v>0.47266999999999998</c:v>
                  </c:pt>
                  <c:pt idx="1">
                    <c:v>0.25352000000000002</c:v>
                  </c:pt>
                  <c:pt idx="2">
                    <c:v>0.40573999999999999</c:v>
                  </c:pt>
                  <c:pt idx="3">
                    <c:v>0.44214999999999999</c:v>
                  </c:pt>
                  <c:pt idx="4">
                    <c:v>0.30632999999999999</c:v>
                  </c:pt>
                  <c:pt idx="5">
                    <c:v>0.46181</c:v>
                  </c:pt>
                  <c:pt idx="6">
                    <c:v>0.48435</c:v>
                  </c:pt>
                  <c:pt idx="7">
                    <c:v>0.31263999999999997</c:v>
                  </c:pt>
                  <c:pt idx="8">
                    <c:v>0.68496999999999997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Sheet1!$K$12:$K$20</c:f>
              <c:strCache>
                <c:ptCount val="9"/>
                <c:pt idx="0">
                  <c:v>Suwannee</c:v>
                </c:pt>
                <c:pt idx="1">
                  <c:v>Alachua</c:v>
                </c:pt>
                <c:pt idx="2">
                  <c:v>Putnam</c:v>
                </c:pt>
                <c:pt idx="3">
                  <c:v>Marion</c:v>
                </c:pt>
                <c:pt idx="4">
                  <c:v>Citrus</c:v>
                </c:pt>
                <c:pt idx="5">
                  <c:v>Lake</c:v>
                </c:pt>
                <c:pt idx="6">
                  <c:v>Orange</c:v>
                </c:pt>
                <c:pt idx="7">
                  <c:v>Polk</c:v>
                </c:pt>
                <c:pt idx="8">
                  <c:v>DeSoto</c:v>
                </c:pt>
              </c:strCache>
            </c:strRef>
          </c:cat>
          <c:val>
            <c:numRef>
              <c:f>Sheet1!$C$6:$C$14</c:f>
              <c:numCache>
                <c:formatCode>General</c:formatCode>
                <c:ptCount val="9"/>
                <c:pt idx="0">
                  <c:v>0.28571000000000002</c:v>
                </c:pt>
                <c:pt idx="1">
                  <c:v>1.6506799999999999</c:v>
                </c:pt>
                <c:pt idx="2">
                  <c:v>0.47367999999999999</c:v>
                </c:pt>
                <c:pt idx="3">
                  <c:v>0.20832999999999999</c:v>
                </c:pt>
                <c:pt idx="4">
                  <c:v>4.8099999999999996</c:v>
                </c:pt>
                <c:pt idx="5">
                  <c:v>0.20455000000000001</c:v>
                </c:pt>
                <c:pt idx="6">
                  <c:v>1.2250000000000001</c:v>
                </c:pt>
                <c:pt idx="7">
                  <c:v>0.15625</c:v>
                </c:pt>
                <c:pt idx="8">
                  <c:v>0</c:v>
                </c:pt>
              </c:numCache>
            </c:numRef>
          </c:val>
        </c:ser>
        <c:ser>
          <c:idx val="1"/>
          <c:order val="1"/>
          <c:tx>
            <c:v>2013</c:v>
          </c:tx>
          <c:spPr>
            <a:pattFill prst="dkDnDiag">
              <a:fgClr>
                <a:sysClr val="windowText" lastClr="000000"/>
              </a:fgClr>
              <a:bgClr>
                <a:sysClr val="window" lastClr="FFFFFF"/>
              </a:bgClr>
            </a:pattFill>
          </c:spPr>
          <c:invertIfNegative val="0"/>
          <c:errBars>
            <c:errBarType val="plus"/>
            <c:errValType val="cust"/>
            <c:noEndCap val="0"/>
            <c:plus>
              <c:numRef>
                <c:f>Sheet1!$D$26:$D$33</c:f>
                <c:numCache>
                  <c:formatCode>General</c:formatCode>
                  <c:ptCount val="8"/>
                  <c:pt idx="0">
                    <c:v>0.4859</c:v>
                  </c:pt>
                  <c:pt idx="1">
                    <c:v>0.20077</c:v>
                  </c:pt>
                  <c:pt idx="2">
                    <c:v>0.32829999999999998</c:v>
                  </c:pt>
                  <c:pt idx="3">
                    <c:v>0.37111</c:v>
                  </c:pt>
                  <c:pt idx="4">
                    <c:v>0.1862</c:v>
                  </c:pt>
                  <c:pt idx="5">
                    <c:v>0.26806000000000002</c:v>
                  </c:pt>
                  <c:pt idx="6">
                    <c:v>0.17441000000000001</c:v>
                  </c:pt>
                  <c:pt idx="7">
                    <c:v>0.30878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Sheet1!$K$12:$K$20</c:f>
              <c:strCache>
                <c:ptCount val="9"/>
                <c:pt idx="0">
                  <c:v>Suwannee</c:v>
                </c:pt>
                <c:pt idx="1">
                  <c:v>Alachua</c:v>
                </c:pt>
                <c:pt idx="2">
                  <c:v>Putnam</c:v>
                </c:pt>
                <c:pt idx="3">
                  <c:v>Marion</c:v>
                </c:pt>
                <c:pt idx="4">
                  <c:v>Citrus</c:v>
                </c:pt>
                <c:pt idx="5">
                  <c:v>Lake</c:v>
                </c:pt>
                <c:pt idx="6">
                  <c:v>Orange</c:v>
                </c:pt>
                <c:pt idx="7">
                  <c:v>Polk</c:v>
                </c:pt>
                <c:pt idx="8">
                  <c:v>DeSoto</c:v>
                </c:pt>
              </c:strCache>
            </c:strRef>
          </c:cat>
          <c:val>
            <c:numRef>
              <c:f>Sheet1!$C$26:$C$33</c:f>
              <c:numCache>
                <c:formatCode>General</c:formatCode>
                <c:ptCount val="8"/>
                <c:pt idx="0">
                  <c:v>4.7620000000000003E-2</c:v>
                </c:pt>
                <c:pt idx="1">
                  <c:v>1.3414600000000001</c:v>
                </c:pt>
                <c:pt idx="2">
                  <c:v>0.41304000000000002</c:v>
                </c:pt>
                <c:pt idx="3">
                  <c:v>1.4444399999999991</c:v>
                </c:pt>
                <c:pt idx="4">
                  <c:v>0.90210000000000001</c:v>
                </c:pt>
                <c:pt idx="5">
                  <c:v>0.40579999999999999</c:v>
                </c:pt>
                <c:pt idx="6">
                  <c:v>0.53373999999999999</c:v>
                </c:pt>
                <c:pt idx="7">
                  <c:v>0.32691999999999999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716864"/>
        <c:axId val="71720320"/>
      </c:barChart>
      <c:catAx>
        <c:axId val="717168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County (North to South)</a:t>
                </a:r>
              </a:p>
            </c:rich>
          </c:tx>
          <c:layout/>
          <c:overlay val="0"/>
        </c:title>
        <c:majorTickMark val="none"/>
        <c:minorTickMark val="none"/>
        <c:tickLblPos val="nextTo"/>
        <c:crossAx val="71720320"/>
        <c:crosses val="autoZero"/>
        <c:auto val="1"/>
        <c:lblAlgn val="ctr"/>
        <c:lblOffset val="100"/>
        <c:noMultiLvlLbl val="0"/>
      </c:catAx>
      <c:valAx>
        <c:axId val="7172032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Mean SWD per Trap per Week</a:t>
                </a:r>
              </a:p>
            </c:rich>
          </c:tx>
          <c:layout>
            <c:manualLayout>
              <c:xMode val="edge"/>
              <c:yMode val="edge"/>
              <c:x val="7.7882091661619218E-3"/>
              <c:y val="0.170589884670720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17168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787620297462801"/>
          <c:y val="0.28536174330285802"/>
          <c:w val="0.13282455077730701"/>
          <c:h val="0.18074715467074301"/>
        </c:manualLayout>
      </c:layout>
      <c:overlay val="1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2">
    <c:autoUpdate val="0"/>
  </c:externalData>
  <c:userShapes r:id="rId3"/>
</c:chartSpace>
</file>

<file path=ppt/drawing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</cdr:x>
      <cdr:y>0.05686</cdr:y>
    </cdr:from>
    <cdr:to>
      <cdr:x>0.55769</cdr:x>
      <cdr:y>0.12952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971800" y="228600"/>
          <a:ext cx="342886" cy="29210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0.40385</cdr:x>
      <cdr:y>0.49756</cdr:y>
    </cdr:from>
    <cdr:to>
      <cdr:x>0.4594</cdr:x>
      <cdr:y>0.57337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2400323" y="1623659"/>
          <a:ext cx="330167" cy="247388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0.69273</cdr:x>
      <cdr:y>0.51822</cdr:y>
    </cdr:from>
    <cdr:to>
      <cdr:x>0.74828</cdr:x>
      <cdr:y>0.59403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4117310" y="1691077"/>
          <a:ext cx="330167" cy="247388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0.7982</cdr:x>
      <cdr:y>0.65173</cdr:y>
    </cdr:from>
    <cdr:to>
      <cdr:x>0.85375</cdr:x>
      <cdr:y>0.72754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4744182" y="2126777"/>
          <a:ext cx="330167" cy="247388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7AE3C-F792-4745-B77D-CE6824E65A3C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366F2-8104-4166-85CC-CDDCFEFD9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064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7AE3C-F792-4745-B77D-CE6824E65A3C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366F2-8104-4166-85CC-CDDCFEFD9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43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7AE3C-F792-4745-B77D-CE6824E65A3C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366F2-8104-4166-85CC-CDDCFEFD9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834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7AE3C-F792-4745-B77D-CE6824E65A3C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366F2-8104-4166-85CC-CDDCFEFD9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039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7AE3C-F792-4745-B77D-CE6824E65A3C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366F2-8104-4166-85CC-CDDCFEFD9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592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7AE3C-F792-4745-B77D-CE6824E65A3C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366F2-8104-4166-85CC-CDDCFEFD9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765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7AE3C-F792-4745-B77D-CE6824E65A3C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366F2-8104-4166-85CC-CDDCFEFD9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806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7AE3C-F792-4745-B77D-CE6824E65A3C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366F2-8104-4166-85CC-CDDCFEFD9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768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7AE3C-F792-4745-B77D-CE6824E65A3C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366F2-8104-4166-85CC-CDDCFEFD9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176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7AE3C-F792-4745-B77D-CE6824E65A3C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366F2-8104-4166-85CC-CDDCFEFD9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0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7AE3C-F792-4745-B77D-CE6824E65A3C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366F2-8104-4166-85CC-CDDCFEFD9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838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7AE3C-F792-4745-B77D-CE6824E65A3C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366F2-8104-4166-85CC-CDDCFEFD9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912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1:  Mean SWD captured per trap in each county for 2012 and 2013 blueberry-growing seasons.  Asterisks (*) indicate significant differences at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 0.05.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936806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7008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Figure 1:  Mean SWD captured per trap in each county for 2012 and 2013 blueberry-growing seasons.  Asterisks (*) indicate significant differences at P ≤ 0.05.</vt:lpstr>
    </vt:vector>
  </TitlesOfParts>
  <Company>UF/IFAS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1:  Mean SWD captured per trap in each county for 2012 and 2013 blueberry-growing seasons.  Asterisks (*) indicate significant differences at P ≤ 0.05.</dc:title>
  <dc:creator>IFAS Entomology &amp; Nematology</dc:creator>
  <cp:lastModifiedBy>IFAS Entomology &amp; Nematology</cp:lastModifiedBy>
  <cp:revision>1</cp:revision>
  <dcterms:created xsi:type="dcterms:W3CDTF">2014-03-31T19:51:20Z</dcterms:created>
  <dcterms:modified xsi:type="dcterms:W3CDTF">2014-03-31T19:55:03Z</dcterms:modified>
</cp:coreProperties>
</file>