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iglesias\Dropbox\Grad%20School\Research\Survey%20Studies\Survey%202013\Survey%20Tables%20and%20Figs%20for%20Thesi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iglesias\Dropbox\Grad%20School\Research\Survey%20Studies\Survey%202013\Survey%20Tables%20and%20Figs%20for%20The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2012</a:t>
            </a:r>
          </a:p>
        </c:rich>
      </c:tx>
      <c:layout>
        <c:manualLayout>
          <c:xMode val="edge"/>
          <c:yMode val="edge"/>
          <c:x val="0.39860605476260902"/>
          <c:y val="0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Female</c:v>
          </c:tx>
          <c:spPr>
            <a:solidFill>
              <a:schemeClr val="tx1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(Sheet1!$E$308,Sheet1!$E$236,Sheet1!$E$299,Sheet1!$E$272,Sheet1!$E$245,Sheet1!$E$263,Sheet1!$E$281,Sheet1!$E$290,Sheet1!$E$254)</c:f>
                <c:numCache>
                  <c:formatCode>General</c:formatCode>
                  <c:ptCount val="9"/>
                  <c:pt idx="0">
                    <c:v>5.9959999999999999E-2</c:v>
                  </c:pt>
                  <c:pt idx="1">
                    <c:v>7.1569999999999995E-2</c:v>
                  </c:pt>
                  <c:pt idx="2">
                    <c:v>6.905E-2</c:v>
                  </c:pt>
                  <c:pt idx="3">
                    <c:v>4.8239999999999998E-2</c:v>
                  </c:pt>
                  <c:pt idx="4">
                    <c:v>0.11715</c:v>
                  </c:pt>
                  <c:pt idx="5">
                    <c:v>5.7369999999999997E-2</c:v>
                  </c:pt>
                  <c:pt idx="6">
                    <c:v>0.13425999999999999</c:v>
                  </c:pt>
                  <c:pt idx="7">
                    <c:v>3.1949999999999999E-2</c:v>
                  </c:pt>
                  <c:pt idx="8">
                    <c:v>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Sheet1!$K$161:$K$169</c:f>
              <c:strCache>
                <c:ptCount val="9"/>
                <c:pt idx="0">
                  <c:v>Suwannee</c:v>
                </c:pt>
                <c:pt idx="1">
                  <c:v>Alachua</c:v>
                </c:pt>
                <c:pt idx="2">
                  <c:v>Putnam</c:v>
                </c:pt>
                <c:pt idx="3">
                  <c:v>Marion</c:v>
                </c:pt>
                <c:pt idx="4">
                  <c:v>Citrus</c:v>
                </c:pt>
                <c:pt idx="5">
                  <c:v>Lake</c:v>
                </c:pt>
                <c:pt idx="6">
                  <c:v>Orange</c:v>
                </c:pt>
                <c:pt idx="7">
                  <c:v>Polk</c:v>
                </c:pt>
                <c:pt idx="8">
                  <c:v>DeSoto</c:v>
                </c:pt>
              </c:strCache>
            </c:strRef>
          </c:cat>
          <c:val>
            <c:numRef>
              <c:f>(Sheet1!$C$308,Sheet1!$C$236,Sheet1!$C$299,Sheet1!$C$272,Sheet1!$C$245,Sheet1!$C$263,Sheet1!$C$281,Sheet1!$C$290,Sheet1!$C$254)</c:f>
              <c:numCache>
                <c:formatCode>General</c:formatCode>
                <c:ptCount val="9"/>
                <c:pt idx="0">
                  <c:v>0.13877200000000001</c:v>
                </c:pt>
                <c:pt idx="1">
                  <c:v>0.65983199999999997</c:v>
                </c:pt>
                <c:pt idx="2">
                  <c:v>0.34485700000000002</c:v>
                </c:pt>
                <c:pt idx="3">
                  <c:v>0.125</c:v>
                </c:pt>
                <c:pt idx="4">
                  <c:v>1.3251900000000001</c:v>
                </c:pt>
                <c:pt idx="5">
                  <c:v>0.132464</c:v>
                </c:pt>
                <c:pt idx="6">
                  <c:v>0.471192</c:v>
                </c:pt>
                <c:pt idx="7">
                  <c:v>8.4857000000000002E-2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v>Male</c:v>
          </c:tx>
          <c:spPr>
            <a:pattFill prst="dkUpDiag">
              <a:fgClr>
                <a:schemeClr val="tx1"/>
              </a:fgClr>
              <a:bgClr>
                <a:schemeClr val="bg1"/>
              </a:bgClr>
            </a:pattFill>
          </c:spPr>
          <c:invertIfNegative val="0"/>
          <c:dPt>
            <c:idx val="4"/>
            <c:invertIfNegative val="0"/>
            <c:bubble3D val="0"/>
            <c:spPr>
              <a:pattFill prst="dkDnDiag">
                <a:fgClr>
                  <a:schemeClr val="tx1"/>
                </a:fgClr>
                <a:bgClr>
                  <a:schemeClr val="bg1"/>
                </a:bgClr>
              </a:pattFill>
            </c:spPr>
          </c:dPt>
          <c:errBars>
            <c:errBarType val="plus"/>
            <c:errValType val="cust"/>
            <c:noEndCap val="0"/>
            <c:plus>
              <c:numRef>
                <c:f>(Sheet1!$E$309,Sheet1!$E$237,Sheet1!$E$300,Sheet1!$E$273,Sheet1!$E$246,Sheet1!$E$264,Sheet1!$E$282,Sheet1!$E$291,Sheet1!$E$255)</c:f>
                <c:numCache>
                  <c:formatCode>General</c:formatCode>
                  <c:ptCount val="9"/>
                  <c:pt idx="0">
                    <c:v>5.2069999999999998E-2</c:v>
                  </c:pt>
                  <c:pt idx="1">
                    <c:v>5.0310000000000001E-2</c:v>
                  </c:pt>
                  <c:pt idx="2">
                    <c:v>3.78E-2</c:v>
                  </c:pt>
                  <c:pt idx="3">
                    <c:v>4.0309999999999999E-2</c:v>
                  </c:pt>
                  <c:pt idx="4">
                    <c:v>0.1072</c:v>
                  </c:pt>
                  <c:pt idx="5">
                    <c:v>3.2140000000000002E-2</c:v>
                  </c:pt>
                  <c:pt idx="6">
                    <c:v>8.0269999999999994E-2</c:v>
                  </c:pt>
                  <c:pt idx="7">
                    <c:v>2.2929999999999999E-2</c:v>
                  </c:pt>
                  <c:pt idx="8">
                    <c:v>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Sheet1!$K$161:$K$169</c:f>
              <c:strCache>
                <c:ptCount val="9"/>
                <c:pt idx="0">
                  <c:v>Suwannee</c:v>
                </c:pt>
                <c:pt idx="1">
                  <c:v>Alachua</c:v>
                </c:pt>
                <c:pt idx="2">
                  <c:v>Putnam</c:v>
                </c:pt>
                <c:pt idx="3">
                  <c:v>Marion</c:v>
                </c:pt>
                <c:pt idx="4">
                  <c:v>Citrus</c:v>
                </c:pt>
                <c:pt idx="5">
                  <c:v>Lake</c:v>
                </c:pt>
                <c:pt idx="6">
                  <c:v>Orange</c:v>
                </c:pt>
                <c:pt idx="7">
                  <c:v>Polk</c:v>
                </c:pt>
                <c:pt idx="8">
                  <c:v>DeSoto</c:v>
                </c:pt>
              </c:strCache>
            </c:strRef>
          </c:cat>
          <c:val>
            <c:numRef>
              <c:f>(Sheet1!$C$309,Sheet1!$C$237,Sheet1!$C$300,Sheet1!$C$273,Sheet1!$C$246,Sheet1!$C$264,Sheet1!$C$282,Sheet1!$C$291,Sheet1!$C$255)</c:f>
              <c:numCache>
                <c:formatCode>General</c:formatCode>
                <c:ptCount val="9"/>
                <c:pt idx="0">
                  <c:v>8.8858000000000006E-2</c:v>
                </c:pt>
                <c:pt idx="1">
                  <c:v>0.32485999999999998</c:v>
                </c:pt>
                <c:pt idx="2">
                  <c:v>8.7719000000000005E-2</c:v>
                </c:pt>
                <c:pt idx="3">
                  <c:v>8.3333000000000004E-2</c:v>
                </c:pt>
                <c:pt idx="4">
                  <c:v>0.79457999999999995</c:v>
                </c:pt>
                <c:pt idx="5">
                  <c:v>3.2141000000000003E-2</c:v>
                </c:pt>
                <c:pt idx="6">
                  <c:v>0.22071099999999999</c:v>
                </c:pt>
                <c:pt idx="7">
                  <c:v>4.5981000000000001E-2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889600"/>
        <c:axId val="170891520"/>
      </c:barChart>
      <c:catAx>
        <c:axId val="17088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891520"/>
        <c:crosses val="autoZero"/>
        <c:auto val="1"/>
        <c:lblAlgn val="ctr"/>
        <c:lblOffset val="100"/>
        <c:noMultiLvlLbl val="0"/>
      </c:catAx>
      <c:valAx>
        <c:axId val="17089152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Mean SWD Captured per Trap per Week</a:t>
                </a:r>
              </a:p>
            </c:rich>
          </c:tx>
          <c:layout>
            <c:manualLayout>
              <c:xMode val="edge"/>
              <c:yMode val="edge"/>
              <c:x val="1.4718857618897683E-2"/>
              <c:y val="4.1516342933452667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08896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2013</a:t>
            </a:r>
          </a:p>
        </c:rich>
      </c:tx>
      <c:layout>
        <c:manualLayout>
          <c:xMode val="edge"/>
          <c:yMode val="edge"/>
          <c:x val="0.44286256302636301"/>
          <c:y val="0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Female</c:v>
          </c:tx>
          <c:spPr>
            <a:solidFill>
              <a:schemeClr val="tx1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(Sheet1!$M$309,Sheet1!$M$237,Sheet1!$M$300,Sheet1!$M$273,Sheet1!$M$246,Sheet1!$M$264,Sheet1!$M$282,Sheet1!$M$291)</c:f>
                <c:numCache>
                  <c:formatCode>General</c:formatCode>
                  <c:ptCount val="8"/>
                  <c:pt idx="0">
                    <c:v>4.7620000000000003E-2</c:v>
                  </c:pt>
                  <c:pt idx="1">
                    <c:v>0.23449999999999999</c:v>
                  </c:pt>
                  <c:pt idx="2">
                    <c:v>9.5089999999999994E-2</c:v>
                  </c:pt>
                  <c:pt idx="3">
                    <c:v>0.34588999999999998</c:v>
                  </c:pt>
                  <c:pt idx="4">
                    <c:v>0.10584</c:v>
                  </c:pt>
                  <c:pt idx="5">
                    <c:v>7.1169999999999997E-2</c:v>
                  </c:pt>
                  <c:pt idx="6">
                    <c:v>8.0009999999999998E-2</c:v>
                  </c:pt>
                  <c:pt idx="7">
                    <c:v>6.5079999999999999E-2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Sheet1!$K$161:$K$168</c:f>
              <c:strCache>
                <c:ptCount val="8"/>
                <c:pt idx="0">
                  <c:v>Suwannee</c:v>
                </c:pt>
                <c:pt idx="1">
                  <c:v>Alachua</c:v>
                </c:pt>
                <c:pt idx="2">
                  <c:v>Putnam</c:v>
                </c:pt>
                <c:pt idx="3">
                  <c:v>Marion</c:v>
                </c:pt>
                <c:pt idx="4">
                  <c:v>Citrus</c:v>
                </c:pt>
                <c:pt idx="5">
                  <c:v>Lake</c:v>
                </c:pt>
                <c:pt idx="6">
                  <c:v>Orange</c:v>
                </c:pt>
                <c:pt idx="7">
                  <c:v>Polk</c:v>
                </c:pt>
              </c:strCache>
            </c:strRef>
          </c:cat>
          <c:val>
            <c:numRef>
              <c:f>(Sheet1!$K$309,Sheet1!$K$237,Sheet1!$K$300,Sheet1!$K$273,Sheet1!$K$246,Sheet1!$K$264,Sheet1!$K$282,Sheet1!$K$291)</c:f>
              <c:numCache>
                <c:formatCode>General</c:formatCode>
                <c:ptCount val="8"/>
                <c:pt idx="0">
                  <c:v>4.7619000000000002E-2</c:v>
                </c:pt>
                <c:pt idx="1">
                  <c:v>1.12195</c:v>
                </c:pt>
                <c:pt idx="2">
                  <c:v>0.36956499999999998</c:v>
                </c:pt>
                <c:pt idx="3">
                  <c:v>0.75</c:v>
                </c:pt>
                <c:pt idx="4">
                  <c:v>0.54545500000000002</c:v>
                </c:pt>
                <c:pt idx="5">
                  <c:v>0.275362</c:v>
                </c:pt>
                <c:pt idx="6">
                  <c:v>0.31288300000000002</c:v>
                </c:pt>
                <c:pt idx="7">
                  <c:v>0.230769</c:v>
                </c:pt>
              </c:numCache>
            </c:numRef>
          </c:val>
        </c:ser>
        <c:ser>
          <c:idx val="1"/>
          <c:order val="1"/>
          <c:tx>
            <c:v>Male</c:v>
          </c:tx>
          <c:spPr>
            <a:pattFill prst="dkDnDiag">
              <a:fgClr>
                <a:schemeClr val="tx1"/>
              </a:fgClr>
              <a:bgClr>
                <a:schemeClr val="bg1"/>
              </a:bgClr>
            </a:pattFill>
          </c:spPr>
          <c:invertIfNegative val="0"/>
          <c:errBars>
            <c:errBarType val="plus"/>
            <c:errValType val="cust"/>
            <c:noEndCap val="0"/>
            <c:plus>
              <c:numRef>
                <c:f>(Sheet1!$M$265,Sheet1!$M$310,Sheet1!$M$238,Sheet1!$M$301,Sheet1!$M$274,Sheet1!$M$247,Sheet1!$M$283,Sheet1!$M$292)</c:f>
                <c:numCache>
                  <c:formatCode>General</c:formatCode>
                  <c:ptCount val="8"/>
                  <c:pt idx="0">
                    <c:v>5.808E-2</c:v>
                  </c:pt>
                  <c:pt idx="1">
                    <c:v>0</c:v>
                  </c:pt>
                  <c:pt idx="2">
                    <c:v>6.0580000000000002E-2</c:v>
                  </c:pt>
                  <c:pt idx="3">
                    <c:v>4.3479999999999998E-2</c:v>
                  </c:pt>
                  <c:pt idx="4">
                    <c:v>0.3281</c:v>
                  </c:pt>
                  <c:pt idx="5">
                    <c:v>0.11333</c:v>
                  </c:pt>
                  <c:pt idx="6">
                    <c:v>8.0250000000000002E-2</c:v>
                  </c:pt>
                  <c:pt idx="7">
                    <c:v>5.6680000000000001E-2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Sheet1!$K$161:$K$168</c:f>
              <c:strCache>
                <c:ptCount val="8"/>
                <c:pt idx="0">
                  <c:v>Suwannee</c:v>
                </c:pt>
                <c:pt idx="1">
                  <c:v>Alachua</c:v>
                </c:pt>
                <c:pt idx="2">
                  <c:v>Putnam</c:v>
                </c:pt>
                <c:pt idx="3">
                  <c:v>Marion</c:v>
                </c:pt>
                <c:pt idx="4">
                  <c:v>Citrus</c:v>
                </c:pt>
                <c:pt idx="5">
                  <c:v>Lake</c:v>
                </c:pt>
                <c:pt idx="6">
                  <c:v>Orange</c:v>
                </c:pt>
                <c:pt idx="7">
                  <c:v>Polk</c:v>
                </c:pt>
              </c:strCache>
            </c:strRef>
          </c:cat>
          <c:val>
            <c:numRef>
              <c:f>(Sheet1!$K$310,Sheet1!$K$238,Sheet1!$K$301,Sheet1!$K$274,Sheet1!$K$247,Sheet1!$K$265,Sheet1!$K$283,Sheet1!$K$292)</c:f>
              <c:numCache>
                <c:formatCode>General</c:formatCode>
                <c:ptCount val="8"/>
                <c:pt idx="0">
                  <c:v>0</c:v>
                </c:pt>
                <c:pt idx="1">
                  <c:v>0.21951000000000001</c:v>
                </c:pt>
                <c:pt idx="2">
                  <c:v>4.3478000000000003E-2</c:v>
                </c:pt>
                <c:pt idx="3">
                  <c:v>0.69444399999999995</c:v>
                </c:pt>
                <c:pt idx="4">
                  <c:v>0.35664299999999999</c:v>
                </c:pt>
                <c:pt idx="5">
                  <c:v>0.130435</c:v>
                </c:pt>
                <c:pt idx="6">
                  <c:v>0.220859</c:v>
                </c:pt>
                <c:pt idx="7">
                  <c:v>9.6154000000000003E-2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914944"/>
        <c:axId val="170916480"/>
      </c:barChart>
      <c:catAx>
        <c:axId val="170914944"/>
        <c:scaling>
          <c:orientation val="minMax"/>
        </c:scaling>
        <c:delete val="0"/>
        <c:axPos val="b"/>
        <c:majorTickMark val="none"/>
        <c:minorTickMark val="none"/>
        <c:tickLblPos val="nextTo"/>
        <c:crossAx val="170916480"/>
        <c:crosses val="autoZero"/>
        <c:auto val="1"/>
        <c:lblAlgn val="ctr"/>
        <c:lblOffset val="100"/>
        <c:noMultiLvlLbl val="0"/>
      </c:catAx>
      <c:valAx>
        <c:axId val="170916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0914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250814581463604"/>
          <c:y val="6.5162510936132997E-2"/>
          <c:w val="0.23455064128176201"/>
          <c:h val="0.192046972046475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0.30189</cdr:x>
      <cdr:y>0.33672</cdr:y>
    </cdr:from>
    <cdr:to>
      <cdr:x>0.35274</cdr:x>
      <cdr:y>0.40382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9200" y="1524000"/>
          <a:ext cx="205363" cy="3036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>
              <a:latin typeface="Arial" pitchFamily="34" charset="0"/>
              <a:cs typeface="Arial" pitchFamily="34" charset="0"/>
            </a:rPr>
            <a:t>*</a:t>
          </a:r>
        </a:p>
      </cdr:txBody>
    </cdr:sp>
  </cdr:relSizeAnchor>
  <cdr:relSizeAnchor xmlns:cdr="http://schemas.openxmlformats.org/drawingml/2006/chartDrawing">
    <cdr:from>
      <cdr:x>0.37736</cdr:x>
      <cdr:y>0.47141</cdr:y>
    </cdr:from>
    <cdr:to>
      <cdr:x>0.42821</cdr:x>
      <cdr:y>0.53851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24000" y="2133600"/>
          <a:ext cx="205363" cy="303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latin typeface="Arial" pitchFamily="34" charset="0"/>
              <a:cs typeface="Arial" pitchFamily="34" charset="0"/>
            </a:rPr>
            <a:t>*</a:t>
          </a:r>
        </a:p>
      </cdr:txBody>
    </cdr:sp>
  </cdr:relSizeAnchor>
  <cdr:relSizeAnchor xmlns:cdr="http://schemas.openxmlformats.org/drawingml/2006/chartDrawing">
    <cdr:from>
      <cdr:x>0.56604</cdr:x>
      <cdr:y>0.01684</cdr:y>
    </cdr:from>
    <cdr:to>
      <cdr:x>0.61689</cdr:x>
      <cdr:y>0.08394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286000" y="76200"/>
          <a:ext cx="205362" cy="3036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latin typeface="Arial" pitchFamily="34" charset="0"/>
              <a:cs typeface="Arial" pitchFamily="34" charset="0"/>
            </a:rPr>
            <a:t>*</a:t>
          </a:r>
          <a:endParaRPr lang="en-US" sz="14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0.35849</cdr:x>
      <cdr:y>0.48825</cdr:y>
    </cdr:from>
    <cdr:to>
      <cdr:x>0.43484</cdr:x>
      <cdr:y>0.54884</cdr:y>
    </cdr:to>
    <cdr:sp macro="" textlink="">
      <cdr:nvSpPr>
        <cdr:cNvPr id="2" name="TextBox 1"/>
        <cdr:cNvSpPr txBox="1">
          <a:spLocks xmlns:a="http://schemas.openxmlformats.org/drawingml/2006/main"/>
        </cdr:cNvSpPr>
      </cdr:nvSpPr>
      <cdr:spPr>
        <a:xfrm xmlns:a="http://schemas.openxmlformats.org/drawingml/2006/main" flipH="1">
          <a:off x="1447800" y="2209800"/>
          <a:ext cx="308347" cy="27422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/>
        <a:p xmlns:a="http://schemas.openxmlformats.org/drawingml/2006/main">
          <a:pPr marL="0" marR="0">
            <a:spcBef>
              <a:spcPts val="0"/>
            </a:spcBef>
            <a:spcAft>
              <a:spcPts val="0"/>
            </a:spcAft>
          </a:pPr>
          <a:r>
            <a:rPr lang="en-US" sz="1200" dirty="0">
              <a:solidFill>
                <a:srgbClr val="000000"/>
              </a:solidFill>
              <a:effectLst/>
              <a:latin typeface="Arial"/>
              <a:ea typeface="ＭＳ 明朝"/>
              <a:cs typeface="Arial"/>
            </a:rPr>
            <a:t>*</a:t>
          </a:r>
          <a:endParaRPr lang="en-US" sz="1200" dirty="0">
            <a:effectLst/>
            <a:latin typeface="Times New Roman"/>
            <a:ea typeface="ＭＳ 明朝"/>
            <a:cs typeface="Times New Roman"/>
          </a:endParaRPr>
        </a:p>
      </cdr:txBody>
    </cdr:sp>
  </cdr:relSizeAnchor>
  <cdr:relSizeAnchor xmlns:cdr="http://schemas.openxmlformats.org/drawingml/2006/chartDrawing">
    <cdr:from>
      <cdr:x>0.23874</cdr:x>
      <cdr:y>0.07232</cdr:y>
    </cdr:from>
    <cdr:to>
      <cdr:x>0.31509</cdr:x>
      <cdr:y>0.13291</cdr:y>
    </cdr:to>
    <cdr:sp macro="" textlink="">
      <cdr:nvSpPr>
        <cdr:cNvPr id="3" name="TextBox 2"/>
        <cdr:cNvSpPr txBox="1">
          <a:spLocks xmlns:a="http://schemas.openxmlformats.org/drawingml/2006/main"/>
        </cdr:cNvSpPr>
      </cdr:nvSpPr>
      <cdr:spPr>
        <a:xfrm xmlns:a="http://schemas.openxmlformats.org/drawingml/2006/main" flipH="1">
          <a:off x="982939" y="330643"/>
          <a:ext cx="314345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/>
        <a:p xmlns:a="http://schemas.openxmlformats.org/drawingml/2006/main">
          <a:pPr marL="0" marR="0">
            <a:spcBef>
              <a:spcPts val="0"/>
            </a:spcBef>
            <a:spcAft>
              <a:spcPts val="0"/>
            </a:spcAft>
          </a:pPr>
          <a:r>
            <a:rPr lang="en-US" sz="1200" dirty="0">
              <a:solidFill>
                <a:srgbClr val="000000"/>
              </a:solidFill>
              <a:effectLst/>
              <a:latin typeface="Arial"/>
              <a:ea typeface="ＭＳ 明朝"/>
              <a:cs typeface="Arial"/>
            </a:rPr>
            <a:t>*</a:t>
          </a:r>
          <a:endParaRPr lang="en-US" sz="1200" dirty="0">
            <a:effectLst/>
            <a:latin typeface="Times New Roman"/>
            <a:ea typeface="ＭＳ 明朝"/>
            <a:cs typeface="Times New Roman"/>
          </a:endParaRPr>
        </a:p>
      </cdr:txBody>
    </cdr:sp>
  </cdr:relSizeAnchor>
  <cdr:relSizeAnchor xmlns:cdr="http://schemas.openxmlformats.org/drawingml/2006/chartDrawing">
    <cdr:from>
      <cdr:x>0.55127</cdr:x>
      <cdr:y>0.36353</cdr:y>
    </cdr:from>
    <cdr:to>
      <cdr:x>0.62762</cdr:x>
      <cdr:y>0.42411</cdr:y>
    </cdr:to>
    <cdr:sp macro="" textlink="">
      <cdr:nvSpPr>
        <cdr:cNvPr id="4" name="TextBox 3"/>
        <cdr:cNvSpPr txBox="1">
          <a:spLocks xmlns:a="http://schemas.openxmlformats.org/drawingml/2006/main"/>
        </cdr:cNvSpPr>
      </cdr:nvSpPr>
      <cdr:spPr>
        <a:xfrm xmlns:a="http://schemas.openxmlformats.org/drawingml/2006/main" flipH="1">
          <a:off x="2269674" y="1662046"/>
          <a:ext cx="314345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/>
        <a:p xmlns:a="http://schemas.openxmlformats.org/drawingml/2006/main">
          <a:pPr marL="0" marR="0">
            <a:spcBef>
              <a:spcPts val="0"/>
            </a:spcBef>
            <a:spcAft>
              <a:spcPts val="0"/>
            </a:spcAft>
          </a:pPr>
          <a:r>
            <a:rPr lang="en-US" sz="1200" dirty="0">
              <a:effectLst/>
              <a:latin typeface="Arial"/>
              <a:ea typeface="ＭＳ 明朝"/>
              <a:cs typeface="Arial"/>
            </a:rPr>
            <a:t>*</a:t>
          </a:r>
          <a:endParaRPr lang="en-US" sz="1200" dirty="0">
            <a:effectLst/>
            <a:latin typeface="Times New Roman"/>
            <a:ea typeface="ＭＳ 明朝"/>
            <a:cs typeface="Times New Roman"/>
          </a:endParaRPr>
        </a:p>
      </cdr:txBody>
    </cdr:sp>
  </cdr:relSizeAnchor>
  <cdr:relSizeAnchor xmlns:cdr="http://schemas.openxmlformats.org/drawingml/2006/chartDrawing">
    <cdr:from>
      <cdr:x>0.87527</cdr:x>
      <cdr:y>0.54066</cdr:y>
    </cdr:from>
    <cdr:to>
      <cdr:x>0.95162</cdr:x>
      <cdr:y>0.60125</cdr:y>
    </cdr:to>
    <cdr:sp macro="" textlink="">
      <cdr:nvSpPr>
        <cdr:cNvPr id="5" name="TextBox 4"/>
        <cdr:cNvSpPr txBox="1">
          <a:spLocks xmlns:a="http://schemas.openxmlformats.org/drawingml/2006/main"/>
        </cdr:cNvSpPr>
      </cdr:nvSpPr>
      <cdr:spPr>
        <a:xfrm xmlns:a="http://schemas.openxmlformats.org/drawingml/2006/main" flipH="1">
          <a:off x="3603606" y="2471915"/>
          <a:ext cx="314345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/>
        <a:p xmlns:a="http://schemas.openxmlformats.org/drawingml/2006/main">
          <a:pPr marL="0" marR="0">
            <a:spcBef>
              <a:spcPts val="0"/>
            </a:spcBef>
            <a:spcAft>
              <a:spcPts val="0"/>
            </a:spcAft>
          </a:pPr>
          <a:r>
            <a:rPr lang="en-US" sz="1200" dirty="0">
              <a:solidFill>
                <a:srgbClr val="000000"/>
              </a:solidFill>
              <a:effectLst/>
              <a:latin typeface="Arial"/>
              <a:ea typeface="ＭＳ 明朝"/>
              <a:cs typeface="Arial"/>
            </a:rPr>
            <a:t>*</a:t>
          </a:r>
          <a:endParaRPr lang="en-US" sz="1200" dirty="0">
            <a:effectLst/>
            <a:latin typeface="Times New Roman"/>
            <a:ea typeface="ＭＳ 明朝"/>
            <a:cs typeface="Times New Roman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3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6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4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1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2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2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2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2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1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7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6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3F24C-F261-4652-BE3C-D6F1FC787ABD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1CA81-8B74-4A82-8B2B-2F7A2D594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6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2:  Female and male SWD captured in 2012 (left) and 2013 (right) blueberry-growing seasons.  Asterisks (*) indicate significant differences 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0.05.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23007904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57844678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502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2:  Female and male SWD captured in 2012 (left) and 2013 (right) blueberry-growing seasons.  Asterisks (*) indicate significant differences at P ≤ 0.05.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2:  Female and male SWD captured in 2012 (left) and 2013 (right) blueberry-growing seasons.  Asterisks (*) indicate significant differences at P ≤ 0.05.</dc:title>
  <dc:creator>IFAS Entomology &amp; Nematology</dc:creator>
  <cp:lastModifiedBy>IFAS Entomology &amp; Nematology</cp:lastModifiedBy>
  <cp:revision>1</cp:revision>
  <dcterms:created xsi:type="dcterms:W3CDTF">2014-03-31T19:51:30Z</dcterms:created>
  <dcterms:modified xsi:type="dcterms:W3CDTF">2014-03-31T19:55:14Z</dcterms:modified>
</cp:coreProperties>
</file>