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notesMasterIdLst>
    <p:notesMasterId r:id="rId15"/>
  </p:notesMasterIdLst>
  <p:sldIdLst>
    <p:sldId id="256" r:id="rId2"/>
    <p:sldId id="257" r:id="rId3"/>
    <p:sldId id="266" r:id="rId4"/>
    <p:sldId id="263" r:id="rId5"/>
    <p:sldId id="267" r:id="rId6"/>
    <p:sldId id="258" r:id="rId7"/>
    <p:sldId id="264" r:id="rId8"/>
    <p:sldId id="259" r:id="rId9"/>
    <p:sldId id="260" r:id="rId10"/>
    <p:sldId id="268" r:id="rId11"/>
    <p:sldId id="265" r:id="rId12"/>
    <p:sldId id="261" r:id="rId13"/>
    <p:sldId id="262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3" d="100"/>
          <a:sy n="53" d="100"/>
        </p:scale>
        <p:origin x="-111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Kizzi\Documents\Research\Final%20Pigs%20MDS%20cluster%20plot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plotArea>
      <c:layout/>
      <c:scatterChart>
        <c:scatterStyle val="lineMarker"/>
        <c:ser>
          <c:idx val="0"/>
          <c:order val="0"/>
          <c:tx>
            <c:v>American Saddleback</c:v>
          </c:tx>
          <c:spPr>
            <a:ln w="28575">
              <a:noFill/>
            </a:ln>
          </c:spPr>
          <c:xVal>
            <c:numRef>
              <c:f>(Final_PigsMDS!$E$2,Final_PigsMDS!$E$3)</c:f>
              <c:numCache>
                <c:formatCode>General</c:formatCode>
                <c:ptCount val="2"/>
                <c:pt idx="0">
                  <c:v>-1.8300300000000002E-2</c:v>
                </c:pt>
                <c:pt idx="1">
                  <c:v>-2.0477300000000007E-2</c:v>
                </c:pt>
              </c:numCache>
            </c:numRef>
          </c:xVal>
          <c:yVal>
            <c:numRef>
              <c:f>(Final_PigsMDS!$F$2,Final_PigsMDS!$F$3)</c:f>
              <c:numCache>
                <c:formatCode>General</c:formatCode>
                <c:ptCount val="2"/>
                <c:pt idx="0">
                  <c:v>7.9371900000000024E-4</c:v>
                </c:pt>
                <c:pt idx="1">
                  <c:v>-3.184740000000001E-3</c:v>
                </c:pt>
              </c:numCache>
            </c:numRef>
          </c:yVal>
        </c:ser>
        <c:ser>
          <c:idx val="1"/>
          <c:order val="1"/>
          <c:tx>
            <c:v>Red Wattle</c:v>
          </c:tx>
          <c:spPr>
            <a:ln w="28575">
              <a:noFill/>
            </a:ln>
          </c:spPr>
          <c:xVal>
            <c:numRef>
              <c:f>Final_PigsMDS!$E$4:$E$8</c:f>
              <c:numCache>
                <c:formatCode>General</c:formatCode>
                <c:ptCount val="5"/>
                <c:pt idx="0">
                  <c:v>0.11176400000000003</c:v>
                </c:pt>
                <c:pt idx="1">
                  <c:v>0.11124100000000003</c:v>
                </c:pt>
                <c:pt idx="2">
                  <c:v>0.12002000000000002</c:v>
                </c:pt>
                <c:pt idx="3">
                  <c:v>0.10908600000000002</c:v>
                </c:pt>
                <c:pt idx="4">
                  <c:v>0.11220900000000002</c:v>
                </c:pt>
              </c:numCache>
            </c:numRef>
          </c:xVal>
          <c:yVal>
            <c:numRef>
              <c:f>Final_PigsMDS!$F$4:$F$8</c:f>
              <c:numCache>
                <c:formatCode>General</c:formatCode>
                <c:ptCount val="5"/>
                <c:pt idx="0">
                  <c:v>2.3487300000000003E-2</c:v>
                </c:pt>
                <c:pt idx="1">
                  <c:v>2.8841700000000008E-2</c:v>
                </c:pt>
                <c:pt idx="2">
                  <c:v>2.3950099999999995E-2</c:v>
                </c:pt>
                <c:pt idx="3">
                  <c:v>1.3278399999999999E-2</c:v>
                </c:pt>
                <c:pt idx="4">
                  <c:v>1.8521000000000003E-2</c:v>
                </c:pt>
              </c:numCache>
            </c:numRef>
          </c:yVal>
        </c:ser>
        <c:ser>
          <c:idx val="2"/>
          <c:order val="2"/>
          <c:tx>
            <c:v>Ossabaw Island</c:v>
          </c:tx>
          <c:spPr>
            <a:ln w="28575">
              <a:noFill/>
            </a:ln>
          </c:spPr>
          <c:xVal>
            <c:numRef>
              <c:f>Final_PigsMDS!$E$9:$E$18</c:f>
              <c:numCache>
                <c:formatCode>General</c:formatCode>
                <c:ptCount val="10"/>
                <c:pt idx="0">
                  <c:v>2.5290500000000004E-2</c:v>
                </c:pt>
                <c:pt idx="1">
                  <c:v>2.6306699999999999E-2</c:v>
                </c:pt>
                <c:pt idx="2">
                  <c:v>3.1629700000000004E-2</c:v>
                </c:pt>
                <c:pt idx="3">
                  <c:v>2.0473200000000007E-2</c:v>
                </c:pt>
                <c:pt idx="4">
                  <c:v>2.0183200000000002E-2</c:v>
                </c:pt>
                <c:pt idx="5">
                  <c:v>1.6805500000000004E-2</c:v>
                </c:pt>
                <c:pt idx="6">
                  <c:v>2.4356900000000001E-2</c:v>
                </c:pt>
                <c:pt idx="7">
                  <c:v>2.7084000000000007E-2</c:v>
                </c:pt>
                <c:pt idx="8">
                  <c:v>2.4581400000000003E-2</c:v>
                </c:pt>
                <c:pt idx="9">
                  <c:v>1.20932E-2</c:v>
                </c:pt>
              </c:numCache>
            </c:numRef>
          </c:xVal>
          <c:yVal>
            <c:numRef>
              <c:f>Final_PigsMDS!$F$9:$F$18</c:f>
              <c:numCache>
                <c:formatCode>General</c:formatCode>
                <c:ptCount val="10"/>
                <c:pt idx="0">
                  <c:v>-2.7279700000000011E-2</c:v>
                </c:pt>
                <c:pt idx="1">
                  <c:v>-2.9371200000000007E-2</c:v>
                </c:pt>
                <c:pt idx="2">
                  <c:v>-1.63196E-2</c:v>
                </c:pt>
                <c:pt idx="3">
                  <c:v>-2.1418300000000005E-2</c:v>
                </c:pt>
                <c:pt idx="4">
                  <c:v>-2.88285E-2</c:v>
                </c:pt>
                <c:pt idx="5">
                  <c:v>-1.97542E-2</c:v>
                </c:pt>
                <c:pt idx="6">
                  <c:v>-3.2402400000000005E-2</c:v>
                </c:pt>
                <c:pt idx="7">
                  <c:v>-3.733050000000001E-2</c:v>
                </c:pt>
                <c:pt idx="8">
                  <c:v>-3.3531300000000007E-2</c:v>
                </c:pt>
                <c:pt idx="9">
                  <c:v>-1.8697999999999999E-2</c:v>
                </c:pt>
              </c:numCache>
            </c:numRef>
          </c:yVal>
        </c:ser>
        <c:ser>
          <c:idx val="3"/>
          <c:order val="3"/>
          <c:tx>
            <c:v>Mulefoot</c:v>
          </c:tx>
          <c:spPr>
            <a:ln w="28575">
              <a:noFill/>
            </a:ln>
          </c:spPr>
          <c:xVal>
            <c:numRef>
              <c:f>Final_PigsMDS!$E$19:$E$22</c:f>
              <c:numCache>
                <c:formatCode>General</c:formatCode>
                <c:ptCount val="4"/>
                <c:pt idx="0">
                  <c:v>9.6428200000000051E-3</c:v>
                </c:pt>
                <c:pt idx="1">
                  <c:v>9.2428800000000019E-3</c:v>
                </c:pt>
                <c:pt idx="2">
                  <c:v>1.6109300000000003E-2</c:v>
                </c:pt>
                <c:pt idx="3">
                  <c:v>1.0246800000000002E-2</c:v>
                </c:pt>
              </c:numCache>
            </c:numRef>
          </c:xVal>
          <c:yVal>
            <c:numRef>
              <c:f>Final_PigsMDS!$F$19:$F$22</c:f>
              <c:numCache>
                <c:formatCode>General</c:formatCode>
                <c:ptCount val="4"/>
                <c:pt idx="0">
                  <c:v>-1.4910100000000003E-2</c:v>
                </c:pt>
                <c:pt idx="1">
                  <c:v>-2.1935500000000007E-2</c:v>
                </c:pt>
                <c:pt idx="2">
                  <c:v>-1.9428100000000004E-2</c:v>
                </c:pt>
                <c:pt idx="3">
                  <c:v>-1.8580400000000004E-2</c:v>
                </c:pt>
              </c:numCache>
            </c:numRef>
          </c:yVal>
        </c:ser>
        <c:ser>
          <c:idx val="4"/>
          <c:order val="4"/>
          <c:tx>
            <c:v>Unknown Guinea</c:v>
          </c:tx>
          <c:spPr>
            <a:ln w="28575">
              <a:noFill/>
            </a:ln>
          </c:spPr>
          <c:xVal>
            <c:numRef>
              <c:f>Final_PigsMDS!$E$23:$E$26</c:f>
              <c:numCache>
                <c:formatCode>General</c:formatCode>
                <c:ptCount val="4"/>
                <c:pt idx="0">
                  <c:v>1.0780700000000002E-2</c:v>
                </c:pt>
                <c:pt idx="1">
                  <c:v>1.9444100000000002E-2</c:v>
                </c:pt>
                <c:pt idx="2">
                  <c:v>1.8016000000000001E-2</c:v>
                </c:pt>
                <c:pt idx="3">
                  <c:v>1.7857600000000005E-2</c:v>
                </c:pt>
              </c:numCache>
            </c:numRef>
          </c:xVal>
          <c:yVal>
            <c:numRef>
              <c:f>Final_PigsMDS!$F$23:$F$26</c:f>
              <c:numCache>
                <c:formatCode>General</c:formatCode>
                <c:ptCount val="4"/>
                <c:pt idx="0">
                  <c:v>4.9638700000000013E-3</c:v>
                </c:pt>
                <c:pt idx="1">
                  <c:v>-1.5208600000000002E-3</c:v>
                </c:pt>
                <c:pt idx="2">
                  <c:v>6.4693600000000018E-2</c:v>
                </c:pt>
                <c:pt idx="3">
                  <c:v>6.4938100000000012E-2</c:v>
                </c:pt>
              </c:numCache>
            </c:numRef>
          </c:yVal>
        </c:ser>
        <c:ser>
          <c:idx val="5"/>
          <c:order val="5"/>
          <c:tx>
            <c:v>American Guinea</c:v>
          </c:tx>
          <c:spPr>
            <a:ln w="28575">
              <a:noFill/>
            </a:ln>
          </c:spPr>
          <c:xVal>
            <c:numRef>
              <c:f>Final_PigsMDS!$E$27:$E$37</c:f>
              <c:numCache>
                <c:formatCode>General</c:formatCode>
                <c:ptCount val="11"/>
                <c:pt idx="0">
                  <c:v>2.4656100000000004E-2</c:v>
                </c:pt>
                <c:pt idx="1">
                  <c:v>2.2125300000000004E-2</c:v>
                </c:pt>
                <c:pt idx="2">
                  <c:v>3.0754600000000003E-2</c:v>
                </c:pt>
                <c:pt idx="3">
                  <c:v>2.2598099999999999E-2</c:v>
                </c:pt>
                <c:pt idx="4">
                  <c:v>2.6603400000000006E-2</c:v>
                </c:pt>
                <c:pt idx="5">
                  <c:v>1.9511900000000002E-2</c:v>
                </c:pt>
                <c:pt idx="6">
                  <c:v>2.6249100000000008E-2</c:v>
                </c:pt>
                <c:pt idx="7">
                  <c:v>2.2605300000000005E-2</c:v>
                </c:pt>
                <c:pt idx="8">
                  <c:v>-3.4765700000000004E-3</c:v>
                </c:pt>
                <c:pt idx="9">
                  <c:v>2.3885900000000005E-2</c:v>
                </c:pt>
                <c:pt idx="10">
                  <c:v>2.2701400000000004E-2</c:v>
                </c:pt>
              </c:numCache>
            </c:numRef>
          </c:xVal>
          <c:yVal>
            <c:numRef>
              <c:f>Final_PigsMDS!$F$27:$F$37</c:f>
              <c:numCache>
                <c:formatCode>General</c:formatCode>
                <c:ptCount val="11"/>
                <c:pt idx="0">
                  <c:v>-1.3350900000000001E-2</c:v>
                </c:pt>
                <c:pt idx="1">
                  <c:v>-9.856480000000006E-3</c:v>
                </c:pt>
                <c:pt idx="2">
                  <c:v>-6.6568500000000015E-3</c:v>
                </c:pt>
                <c:pt idx="3">
                  <c:v>-9.2678900000000026E-3</c:v>
                </c:pt>
                <c:pt idx="4">
                  <c:v>-4.2711500000000016E-4</c:v>
                </c:pt>
                <c:pt idx="5">
                  <c:v>-1.10352E-2</c:v>
                </c:pt>
                <c:pt idx="6">
                  <c:v>-3.0842500000000006E-3</c:v>
                </c:pt>
                <c:pt idx="7">
                  <c:v>-8.9748200000000031E-3</c:v>
                </c:pt>
                <c:pt idx="8">
                  <c:v>5.4581300000000006E-2</c:v>
                </c:pt>
                <c:pt idx="9">
                  <c:v>-3.6740900000000009E-3</c:v>
                </c:pt>
                <c:pt idx="10">
                  <c:v>-5.5427600000000007E-3</c:v>
                </c:pt>
              </c:numCache>
            </c:numRef>
          </c:yVal>
        </c:ser>
        <c:ser>
          <c:idx val="6"/>
          <c:order val="6"/>
          <c:tx>
            <c:v>British Saddleback</c:v>
          </c:tx>
          <c:spPr>
            <a:ln w="28575">
              <a:noFill/>
            </a:ln>
          </c:spPr>
          <c:xVal>
            <c:numRef>
              <c:f>Final_PigsMDS!$D$38:$D$57</c:f>
              <c:numCache>
                <c:formatCode>General</c:formatCode>
                <c:ptCount val="20"/>
                <c:pt idx="0">
                  <c:v>-1.9510600000000003E-2</c:v>
                </c:pt>
                <c:pt idx="1">
                  <c:v>-2.8967799999999998E-2</c:v>
                </c:pt>
                <c:pt idx="2">
                  <c:v>-2.5868499999999996E-2</c:v>
                </c:pt>
                <c:pt idx="3">
                  <c:v>-2.1696099999999999E-2</c:v>
                </c:pt>
                <c:pt idx="4">
                  <c:v>-3.1292700000000007E-2</c:v>
                </c:pt>
                <c:pt idx="5">
                  <c:v>-2.8999500000000001E-2</c:v>
                </c:pt>
                <c:pt idx="6">
                  <c:v>-1.9356800000000004E-2</c:v>
                </c:pt>
                <c:pt idx="7">
                  <c:v>-1.8593900000000003E-2</c:v>
                </c:pt>
                <c:pt idx="8">
                  <c:v>-1.8439100000000003E-2</c:v>
                </c:pt>
                <c:pt idx="9">
                  <c:v>-1.1160300000000003E-2</c:v>
                </c:pt>
                <c:pt idx="10">
                  <c:v>-2.8203100000000002E-2</c:v>
                </c:pt>
                <c:pt idx="11">
                  <c:v>-2.3744499999999998E-2</c:v>
                </c:pt>
                <c:pt idx="12">
                  <c:v>-2.9431500000000003E-2</c:v>
                </c:pt>
                <c:pt idx="13">
                  <c:v>-2.5030800000000002E-2</c:v>
                </c:pt>
                <c:pt idx="14">
                  <c:v>-2.5860100000000004E-2</c:v>
                </c:pt>
                <c:pt idx="15">
                  <c:v>-2.1844499999999999E-2</c:v>
                </c:pt>
                <c:pt idx="16">
                  <c:v>-1.8597200000000001E-2</c:v>
                </c:pt>
                <c:pt idx="17">
                  <c:v>-2.05446E-2</c:v>
                </c:pt>
                <c:pt idx="18">
                  <c:v>-2.1369800000000001E-2</c:v>
                </c:pt>
                <c:pt idx="19">
                  <c:v>-2.3643200000000007E-2</c:v>
                </c:pt>
              </c:numCache>
            </c:numRef>
          </c:xVal>
          <c:yVal>
            <c:numRef>
              <c:f>Final_PigsMDS!$E$38:$E$57</c:f>
              <c:numCache>
                <c:formatCode>General</c:formatCode>
                <c:ptCount val="20"/>
                <c:pt idx="0">
                  <c:v>-5.327189999999999E-3</c:v>
                </c:pt>
                <c:pt idx="1">
                  <c:v>-7.315600000000002E-3</c:v>
                </c:pt>
                <c:pt idx="2">
                  <c:v>2.7085000000000008E-3</c:v>
                </c:pt>
                <c:pt idx="3">
                  <c:v>1.4069699999999999E-2</c:v>
                </c:pt>
                <c:pt idx="4" formatCode="0.00E+00">
                  <c:v>-6.7764200000000025E-5</c:v>
                </c:pt>
                <c:pt idx="5" formatCode="0.00E+00">
                  <c:v>2.5162800000000002E-5</c:v>
                </c:pt>
                <c:pt idx="6">
                  <c:v>-5.171450000000001E-3</c:v>
                </c:pt>
                <c:pt idx="7">
                  <c:v>5.3372100000000011E-3</c:v>
                </c:pt>
                <c:pt idx="8">
                  <c:v>-4.3557200000000004E-3</c:v>
                </c:pt>
                <c:pt idx="9">
                  <c:v>-3.8091200000000009E-3</c:v>
                </c:pt>
                <c:pt idx="10">
                  <c:v>6.1938700000000006E-3</c:v>
                </c:pt>
                <c:pt idx="11">
                  <c:v>5.2765300000000015E-3</c:v>
                </c:pt>
                <c:pt idx="12">
                  <c:v>1.9914300000000006E-3</c:v>
                </c:pt>
                <c:pt idx="13">
                  <c:v>8.7060900000000031E-3</c:v>
                </c:pt>
                <c:pt idx="14">
                  <c:v>7.0886200000000021E-3</c:v>
                </c:pt>
                <c:pt idx="15">
                  <c:v>-3.5199200000000006E-3</c:v>
                </c:pt>
                <c:pt idx="16">
                  <c:v>4.7684300000000006E-3</c:v>
                </c:pt>
                <c:pt idx="17">
                  <c:v>7.5305700000000021E-3</c:v>
                </c:pt>
                <c:pt idx="18">
                  <c:v>-8.1032400000000029E-3</c:v>
                </c:pt>
                <c:pt idx="19">
                  <c:v>-2.7037300000000014E-3</c:v>
                </c:pt>
              </c:numCache>
            </c:numRef>
          </c:yVal>
        </c:ser>
        <c:ser>
          <c:idx val="7"/>
          <c:order val="7"/>
          <c:tx>
            <c:v>Duroc</c:v>
          </c:tx>
          <c:spPr>
            <a:ln w="28575">
              <a:noFill/>
            </a:ln>
          </c:spPr>
          <c:xVal>
            <c:numRef>
              <c:f>Final_PigsMDS!$D$58:$D$77</c:f>
              <c:numCache>
                <c:formatCode>General</c:formatCode>
                <c:ptCount val="20"/>
                <c:pt idx="0">
                  <c:v>0.18032899999999999</c:v>
                </c:pt>
                <c:pt idx="1">
                  <c:v>0.18887000000000001</c:v>
                </c:pt>
                <c:pt idx="2">
                  <c:v>0.18578300000000003</c:v>
                </c:pt>
                <c:pt idx="3">
                  <c:v>0.18665000000000001</c:v>
                </c:pt>
                <c:pt idx="4">
                  <c:v>0.17360200000000001</c:v>
                </c:pt>
                <c:pt idx="5">
                  <c:v>0.18792400000000004</c:v>
                </c:pt>
                <c:pt idx="6">
                  <c:v>0.18202199999999999</c:v>
                </c:pt>
                <c:pt idx="7">
                  <c:v>0.16209000000000004</c:v>
                </c:pt>
                <c:pt idx="8">
                  <c:v>0.17183100000000001</c:v>
                </c:pt>
                <c:pt idx="9">
                  <c:v>0.15677000000000002</c:v>
                </c:pt>
                <c:pt idx="10">
                  <c:v>0.16656400000000002</c:v>
                </c:pt>
                <c:pt idx="11">
                  <c:v>0.16576500000000005</c:v>
                </c:pt>
                <c:pt idx="12">
                  <c:v>0.18127000000000001</c:v>
                </c:pt>
                <c:pt idx="13">
                  <c:v>0.17313200000000001</c:v>
                </c:pt>
                <c:pt idx="14">
                  <c:v>0.16628200000000004</c:v>
                </c:pt>
                <c:pt idx="15">
                  <c:v>0.17448400000000003</c:v>
                </c:pt>
                <c:pt idx="16">
                  <c:v>0.17485700000000001</c:v>
                </c:pt>
                <c:pt idx="17">
                  <c:v>0.16557300000000003</c:v>
                </c:pt>
                <c:pt idx="18">
                  <c:v>0.18583900000000003</c:v>
                </c:pt>
                <c:pt idx="19">
                  <c:v>0.15841200000000005</c:v>
                </c:pt>
              </c:numCache>
            </c:numRef>
          </c:xVal>
          <c:yVal>
            <c:numRef>
              <c:f>Final_PigsMDS!$E$58:$E$77</c:f>
              <c:numCache>
                <c:formatCode>General</c:formatCode>
                <c:ptCount val="20"/>
                <c:pt idx="0">
                  <c:v>5.5917600000000012E-2</c:v>
                </c:pt>
                <c:pt idx="1">
                  <c:v>6.428250000000002E-2</c:v>
                </c:pt>
                <c:pt idx="2">
                  <c:v>6.0007400000000016E-2</c:v>
                </c:pt>
                <c:pt idx="3">
                  <c:v>5.5741800000000001E-2</c:v>
                </c:pt>
                <c:pt idx="4">
                  <c:v>5.6298599999999997E-2</c:v>
                </c:pt>
                <c:pt idx="5">
                  <c:v>6.2552700000000017E-2</c:v>
                </c:pt>
                <c:pt idx="6">
                  <c:v>6.3428300000000021E-2</c:v>
                </c:pt>
                <c:pt idx="7">
                  <c:v>5.6713800000000009E-2</c:v>
                </c:pt>
                <c:pt idx="8">
                  <c:v>6.4046400000000017E-2</c:v>
                </c:pt>
                <c:pt idx="9">
                  <c:v>5.530740000000002E-2</c:v>
                </c:pt>
                <c:pt idx="10">
                  <c:v>5.5200600000000009E-2</c:v>
                </c:pt>
                <c:pt idx="11">
                  <c:v>5.8358500000000008E-2</c:v>
                </c:pt>
                <c:pt idx="12">
                  <c:v>6.0492000000000011E-2</c:v>
                </c:pt>
                <c:pt idx="13">
                  <c:v>6.361360000000002E-2</c:v>
                </c:pt>
                <c:pt idx="14">
                  <c:v>5.1632700000000011E-2</c:v>
                </c:pt>
                <c:pt idx="15">
                  <c:v>6.3681500000000002E-2</c:v>
                </c:pt>
                <c:pt idx="16">
                  <c:v>6.8979499999999999E-2</c:v>
                </c:pt>
                <c:pt idx="17">
                  <c:v>6.2050900000000006E-2</c:v>
                </c:pt>
                <c:pt idx="18">
                  <c:v>6.602760000000002E-2</c:v>
                </c:pt>
                <c:pt idx="19">
                  <c:v>5.5230700000000008E-2</c:v>
                </c:pt>
              </c:numCache>
            </c:numRef>
          </c:yVal>
        </c:ser>
        <c:ser>
          <c:idx val="8"/>
          <c:order val="8"/>
          <c:tx>
            <c:v>Landrace</c:v>
          </c:tx>
          <c:spPr>
            <a:ln w="28575">
              <a:noFill/>
            </a:ln>
          </c:spPr>
          <c:xVal>
            <c:numRef>
              <c:f>Final_PigsMDS!$D$78:$D$97</c:f>
              <c:numCache>
                <c:formatCode>General</c:formatCode>
                <c:ptCount val="20"/>
                <c:pt idx="0">
                  <c:v>-5.8550600000000008E-2</c:v>
                </c:pt>
                <c:pt idx="1">
                  <c:v>-5.8486600000000021E-2</c:v>
                </c:pt>
                <c:pt idx="2">
                  <c:v>-5.5846900000000005E-2</c:v>
                </c:pt>
                <c:pt idx="3">
                  <c:v>-5.0597200000000016E-2</c:v>
                </c:pt>
                <c:pt idx="4">
                  <c:v>-4.1586300000000007E-2</c:v>
                </c:pt>
                <c:pt idx="5">
                  <c:v>-4.3899500000000008E-2</c:v>
                </c:pt>
                <c:pt idx="6">
                  <c:v>-3.9953400000000007E-2</c:v>
                </c:pt>
                <c:pt idx="7">
                  <c:v>-4.0859199999999998E-2</c:v>
                </c:pt>
                <c:pt idx="8">
                  <c:v>-4.5388300000000006E-2</c:v>
                </c:pt>
                <c:pt idx="9">
                  <c:v>-6.5264400000000014E-2</c:v>
                </c:pt>
                <c:pt idx="10">
                  <c:v>-5.7436000000000015E-2</c:v>
                </c:pt>
                <c:pt idx="11">
                  <c:v>-6.2355500000000008E-2</c:v>
                </c:pt>
                <c:pt idx="12">
                  <c:v>-4.6716600000000011E-2</c:v>
                </c:pt>
                <c:pt idx="13">
                  <c:v>-5.2318500000000018E-2</c:v>
                </c:pt>
                <c:pt idx="14">
                  <c:v>-4.9689500000000004E-2</c:v>
                </c:pt>
                <c:pt idx="15">
                  <c:v>-4.6765700000000007E-2</c:v>
                </c:pt>
                <c:pt idx="16">
                  <c:v>-6.2560800000000014E-2</c:v>
                </c:pt>
                <c:pt idx="17">
                  <c:v>-4.8225099999999993E-2</c:v>
                </c:pt>
                <c:pt idx="18">
                  <c:v>-6.3007700000000014E-2</c:v>
                </c:pt>
                <c:pt idx="19">
                  <c:v>-5.8173300000000004E-2</c:v>
                </c:pt>
              </c:numCache>
            </c:numRef>
          </c:xVal>
          <c:yVal>
            <c:numRef>
              <c:f>Final_PigsMDS!$E$78:$E$97</c:f>
              <c:numCache>
                <c:formatCode>General</c:formatCode>
                <c:ptCount val="20"/>
                <c:pt idx="0">
                  <c:v>4.3099500000000006E-2</c:v>
                </c:pt>
                <c:pt idx="1">
                  <c:v>3.1386100000000007E-2</c:v>
                </c:pt>
                <c:pt idx="2">
                  <c:v>3.0206500000000004E-2</c:v>
                </c:pt>
                <c:pt idx="3">
                  <c:v>1.5301800000000004E-2</c:v>
                </c:pt>
                <c:pt idx="4">
                  <c:v>2.2048800000000007E-2</c:v>
                </c:pt>
                <c:pt idx="5">
                  <c:v>2.2391400000000002E-2</c:v>
                </c:pt>
                <c:pt idx="6">
                  <c:v>1.7212100000000004E-2</c:v>
                </c:pt>
                <c:pt idx="7">
                  <c:v>3.1379100000000007E-2</c:v>
                </c:pt>
                <c:pt idx="8">
                  <c:v>2.5579200000000007E-2</c:v>
                </c:pt>
                <c:pt idx="9">
                  <c:v>4.2893000000000014E-2</c:v>
                </c:pt>
                <c:pt idx="10">
                  <c:v>2.8260199999999999E-2</c:v>
                </c:pt>
                <c:pt idx="11">
                  <c:v>3.870210000000001E-2</c:v>
                </c:pt>
                <c:pt idx="12">
                  <c:v>2.5573200000000008E-2</c:v>
                </c:pt>
                <c:pt idx="13">
                  <c:v>3.5571500000000006E-2</c:v>
                </c:pt>
                <c:pt idx="14">
                  <c:v>3.4430800000000004E-2</c:v>
                </c:pt>
                <c:pt idx="15">
                  <c:v>2.7030100000000008E-2</c:v>
                </c:pt>
                <c:pt idx="16">
                  <c:v>4.5333000000000012E-2</c:v>
                </c:pt>
                <c:pt idx="17">
                  <c:v>4.203210000000001E-2</c:v>
                </c:pt>
                <c:pt idx="18">
                  <c:v>3.8929800000000007E-2</c:v>
                </c:pt>
                <c:pt idx="19">
                  <c:v>2.4630500000000003E-2</c:v>
                </c:pt>
              </c:numCache>
            </c:numRef>
          </c:yVal>
        </c:ser>
        <c:ser>
          <c:idx val="9"/>
          <c:order val="9"/>
          <c:tx>
            <c:v>Large White</c:v>
          </c:tx>
          <c:spPr>
            <a:ln w="28575">
              <a:noFill/>
            </a:ln>
          </c:spPr>
          <c:xVal>
            <c:numRef>
              <c:f>Final_PigsMDS!$D$98:$D$117</c:f>
              <c:numCache>
                <c:formatCode>General</c:formatCode>
                <c:ptCount val="20"/>
                <c:pt idx="0">
                  <c:v>-3.8144999999999998E-2</c:v>
                </c:pt>
                <c:pt idx="1">
                  <c:v>-6.4692800000000023E-2</c:v>
                </c:pt>
                <c:pt idx="2">
                  <c:v>-8.0676000000000039E-2</c:v>
                </c:pt>
                <c:pt idx="3">
                  <c:v>-8.2938200000000004E-2</c:v>
                </c:pt>
                <c:pt idx="4">
                  <c:v>-7.1281999999999998E-2</c:v>
                </c:pt>
                <c:pt idx="5">
                  <c:v>-7.3315200000000011E-2</c:v>
                </c:pt>
                <c:pt idx="6">
                  <c:v>-8.113830000000001E-2</c:v>
                </c:pt>
                <c:pt idx="7">
                  <c:v>-5.3545099999999998E-2</c:v>
                </c:pt>
                <c:pt idx="8">
                  <c:v>-7.2404800000000019E-2</c:v>
                </c:pt>
                <c:pt idx="9">
                  <c:v>-7.4061700000000008E-2</c:v>
                </c:pt>
                <c:pt idx="10">
                  <c:v>-7.7855700000000014E-2</c:v>
                </c:pt>
                <c:pt idx="11">
                  <c:v>-8.2426600000000003E-2</c:v>
                </c:pt>
                <c:pt idx="12">
                  <c:v>-7.6992900000000017E-2</c:v>
                </c:pt>
                <c:pt idx="13">
                  <c:v>-9.0250600000000014E-2</c:v>
                </c:pt>
                <c:pt idx="14">
                  <c:v>-9.1529100000000016E-2</c:v>
                </c:pt>
                <c:pt idx="15">
                  <c:v>-8.5237100000000024E-2</c:v>
                </c:pt>
                <c:pt idx="16">
                  <c:v>-8.8255900000000054E-2</c:v>
                </c:pt>
                <c:pt idx="17">
                  <c:v>-9.0353400000000014E-2</c:v>
                </c:pt>
                <c:pt idx="18">
                  <c:v>-8.0856500000000039E-2</c:v>
                </c:pt>
                <c:pt idx="19">
                  <c:v>-6.462950000000002E-2</c:v>
                </c:pt>
              </c:numCache>
            </c:numRef>
          </c:xVal>
          <c:yVal>
            <c:numRef>
              <c:f>Final_PigsMDS!$E$98:$E$117</c:f>
              <c:numCache>
                <c:formatCode>General</c:formatCode>
                <c:ptCount val="20"/>
                <c:pt idx="0">
                  <c:v>5.253830000000001E-2</c:v>
                </c:pt>
                <c:pt idx="1">
                  <c:v>2.1626099999999999E-2</c:v>
                </c:pt>
                <c:pt idx="2">
                  <c:v>4.18457E-2</c:v>
                </c:pt>
                <c:pt idx="3">
                  <c:v>3.9251300000000017E-2</c:v>
                </c:pt>
                <c:pt idx="4">
                  <c:v>4.8773300000000006E-2</c:v>
                </c:pt>
                <c:pt idx="5">
                  <c:v>4.7652200000000006E-2</c:v>
                </c:pt>
                <c:pt idx="6">
                  <c:v>3.4410200000000009E-2</c:v>
                </c:pt>
                <c:pt idx="7">
                  <c:v>3.8218799999999997E-2</c:v>
                </c:pt>
                <c:pt idx="8">
                  <c:v>5.229700000000001E-2</c:v>
                </c:pt>
                <c:pt idx="9">
                  <c:v>3.2968299999999999E-2</c:v>
                </c:pt>
                <c:pt idx="10">
                  <c:v>3.9060600000000001E-2</c:v>
                </c:pt>
                <c:pt idx="11">
                  <c:v>4.8232500000000005E-2</c:v>
                </c:pt>
                <c:pt idx="12">
                  <c:v>2.5469700000000005E-2</c:v>
                </c:pt>
                <c:pt idx="13">
                  <c:v>4.4966200000000012E-2</c:v>
                </c:pt>
                <c:pt idx="14">
                  <c:v>3.4544300000000007E-2</c:v>
                </c:pt>
                <c:pt idx="15">
                  <c:v>3.2729200000000007E-2</c:v>
                </c:pt>
                <c:pt idx="16">
                  <c:v>3.383980000000001E-2</c:v>
                </c:pt>
                <c:pt idx="17">
                  <c:v>4.5723600000000017E-2</c:v>
                </c:pt>
                <c:pt idx="18">
                  <c:v>4.109610000000001E-2</c:v>
                </c:pt>
                <c:pt idx="19">
                  <c:v>4.5759300000000003E-2</c:v>
                </c:pt>
              </c:numCache>
            </c:numRef>
          </c:yVal>
        </c:ser>
        <c:ser>
          <c:idx val="10"/>
          <c:order val="10"/>
          <c:tx>
            <c:v>Pietrain</c:v>
          </c:tx>
          <c:spPr>
            <a:ln w="28575">
              <a:noFill/>
            </a:ln>
          </c:spPr>
          <c:xVal>
            <c:numRef>
              <c:f>Final_PigsMDS!$D$118:$D$137</c:f>
              <c:numCache>
                <c:formatCode>General</c:formatCode>
                <c:ptCount val="20"/>
                <c:pt idx="0">
                  <c:v>-8.1905600000000037E-2</c:v>
                </c:pt>
                <c:pt idx="1">
                  <c:v>-8.082350000000002E-2</c:v>
                </c:pt>
                <c:pt idx="2">
                  <c:v>-8.5694100000000051E-2</c:v>
                </c:pt>
                <c:pt idx="3">
                  <c:v>-7.66545E-2</c:v>
                </c:pt>
                <c:pt idx="4">
                  <c:v>-9.1771400000000017E-2</c:v>
                </c:pt>
                <c:pt idx="5">
                  <c:v>-9.0082000000000023E-2</c:v>
                </c:pt>
                <c:pt idx="6">
                  <c:v>-9.0784200000000037E-2</c:v>
                </c:pt>
                <c:pt idx="7">
                  <c:v>-9.0893700000000022E-2</c:v>
                </c:pt>
                <c:pt idx="8">
                  <c:v>-0.10099100000000001</c:v>
                </c:pt>
                <c:pt idx="9">
                  <c:v>-9.9282300000000018E-2</c:v>
                </c:pt>
                <c:pt idx="10">
                  <c:v>-8.9618300000000026E-2</c:v>
                </c:pt>
                <c:pt idx="11">
                  <c:v>-9.984800000000002E-2</c:v>
                </c:pt>
                <c:pt idx="12">
                  <c:v>-8.4874600000000036E-2</c:v>
                </c:pt>
                <c:pt idx="13">
                  <c:v>-8.28879E-2</c:v>
                </c:pt>
                <c:pt idx="14">
                  <c:v>-8.2479500000000011E-2</c:v>
                </c:pt>
                <c:pt idx="15">
                  <c:v>-8.1924600000000028E-2</c:v>
                </c:pt>
                <c:pt idx="16">
                  <c:v>-8.7635000000000018E-2</c:v>
                </c:pt>
                <c:pt idx="17">
                  <c:v>-7.963640000000001E-2</c:v>
                </c:pt>
                <c:pt idx="18">
                  <c:v>-8.5402800000000015E-2</c:v>
                </c:pt>
                <c:pt idx="19">
                  <c:v>-8.0700800000000017E-2</c:v>
                </c:pt>
              </c:numCache>
            </c:numRef>
          </c:xVal>
          <c:yVal>
            <c:numRef>
              <c:f>Final_PigsMDS!$E$118:$E$137</c:f>
              <c:numCache>
                <c:formatCode>General</c:formatCode>
                <c:ptCount val="20"/>
                <c:pt idx="0">
                  <c:v>5.8428200000000007E-2</c:v>
                </c:pt>
                <c:pt idx="1">
                  <c:v>3.9903200000000007E-2</c:v>
                </c:pt>
                <c:pt idx="2">
                  <c:v>5.0049700000000003E-2</c:v>
                </c:pt>
                <c:pt idx="3">
                  <c:v>4.4506900000000016E-2</c:v>
                </c:pt>
                <c:pt idx="4">
                  <c:v>6.0758500000000014E-2</c:v>
                </c:pt>
                <c:pt idx="5">
                  <c:v>4.5792300000000015E-2</c:v>
                </c:pt>
                <c:pt idx="6">
                  <c:v>5.1903700000000004E-2</c:v>
                </c:pt>
                <c:pt idx="7">
                  <c:v>6.1523000000000008E-2</c:v>
                </c:pt>
                <c:pt idx="8">
                  <c:v>6.2462000000000011E-2</c:v>
                </c:pt>
                <c:pt idx="9">
                  <c:v>5.7872500000000014E-2</c:v>
                </c:pt>
                <c:pt idx="10">
                  <c:v>4.7414700000000011E-2</c:v>
                </c:pt>
                <c:pt idx="11">
                  <c:v>4.2362800000000013E-2</c:v>
                </c:pt>
                <c:pt idx="12">
                  <c:v>3.9897300000000004E-2</c:v>
                </c:pt>
                <c:pt idx="13">
                  <c:v>4.7276300000000007E-2</c:v>
                </c:pt>
                <c:pt idx="14">
                  <c:v>4.7817200000000011E-2</c:v>
                </c:pt>
                <c:pt idx="15">
                  <c:v>5.487800000000001E-2</c:v>
                </c:pt>
                <c:pt idx="16">
                  <c:v>5.582030000000001E-2</c:v>
                </c:pt>
                <c:pt idx="17">
                  <c:v>4.9165300000000009E-2</c:v>
                </c:pt>
                <c:pt idx="18">
                  <c:v>3.8295900000000008E-2</c:v>
                </c:pt>
                <c:pt idx="19">
                  <c:v>5.4740200000000017E-2</c:v>
                </c:pt>
              </c:numCache>
            </c:numRef>
          </c:yVal>
        </c:ser>
        <c:ser>
          <c:idx val="11"/>
          <c:order val="11"/>
          <c:tx>
            <c:v>Tamworth</c:v>
          </c:tx>
          <c:spPr>
            <a:ln w="28575">
              <a:noFill/>
            </a:ln>
          </c:spPr>
          <c:xVal>
            <c:numRef>
              <c:f>Final_PigsMDS!$D$138:$D$157</c:f>
              <c:numCache>
                <c:formatCode>General</c:formatCode>
                <c:ptCount val="20"/>
                <c:pt idx="0">
                  <c:v>9.2657000000000034E-3</c:v>
                </c:pt>
                <c:pt idx="1">
                  <c:v>8.5337500000000031E-3</c:v>
                </c:pt>
                <c:pt idx="2">
                  <c:v>8.9577200000000023E-3</c:v>
                </c:pt>
                <c:pt idx="3">
                  <c:v>9.1878500000000026E-3</c:v>
                </c:pt>
                <c:pt idx="4">
                  <c:v>9.8693700000000023E-3</c:v>
                </c:pt>
                <c:pt idx="5">
                  <c:v>7.5799800000000018E-3</c:v>
                </c:pt>
                <c:pt idx="6">
                  <c:v>1.2704900000000002E-2</c:v>
                </c:pt>
                <c:pt idx="7">
                  <c:v>1.1829600000000003E-2</c:v>
                </c:pt>
                <c:pt idx="8">
                  <c:v>1.1317000000000001E-2</c:v>
                </c:pt>
                <c:pt idx="9">
                  <c:v>6.6157800000000008E-3</c:v>
                </c:pt>
                <c:pt idx="10">
                  <c:v>1.0870400000000002E-2</c:v>
                </c:pt>
                <c:pt idx="11">
                  <c:v>7.0807300000000012E-3</c:v>
                </c:pt>
                <c:pt idx="12">
                  <c:v>1.3072400000000001E-2</c:v>
                </c:pt>
                <c:pt idx="13">
                  <c:v>1.3360200000000003E-2</c:v>
                </c:pt>
                <c:pt idx="14">
                  <c:v>3.9122000000000002E-3</c:v>
                </c:pt>
                <c:pt idx="15">
                  <c:v>6.5317200000000021E-3</c:v>
                </c:pt>
                <c:pt idx="16">
                  <c:v>7.2749500000000014E-3</c:v>
                </c:pt>
                <c:pt idx="17">
                  <c:v>8.8077400000000049E-3</c:v>
                </c:pt>
                <c:pt idx="18">
                  <c:v>1.0847900000000001E-2</c:v>
                </c:pt>
                <c:pt idx="19">
                  <c:v>4.744120000000001E-3</c:v>
                </c:pt>
              </c:numCache>
            </c:numRef>
          </c:xVal>
          <c:yVal>
            <c:numRef>
              <c:f>Final_PigsMDS!$E$138:$E$157</c:f>
              <c:numCache>
                <c:formatCode>General</c:formatCode>
                <c:ptCount val="20"/>
                <c:pt idx="0">
                  <c:v>-0.17016700000000001</c:v>
                </c:pt>
                <c:pt idx="1">
                  <c:v>-0.17025899999999999</c:v>
                </c:pt>
                <c:pt idx="2">
                  <c:v>-0.18830600000000003</c:v>
                </c:pt>
                <c:pt idx="3">
                  <c:v>-0.18440400000000004</c:v>
                </c:pt>
                <c:pt idx="4">
                  <c:v>-0.18335599999999999</c:v>
                </c:pt>
                <c:pt idx="5">
                  <c:v>-0.17154400000000003</c:v>
                </c:pt>
                <c:pt idx="6">
                  <c:v>-0.18234700000000004</c:v>
                </c:pt>
                <c:pt idx="7">
                  <c:v>-0.16719600000000004</c:v>
                </c:pt>
                <c:pt idx="8">
                  <c:v>-0.185673</c:v>
                </c:pt>
                <c:pt idx="9">
                  <c:v>-0.18461000000000002</c:v>
                </c:pt>
                <c:pt idx="10">
                  <c:v>-0.17490000000000003</c:v>
                </c:pt>
                <c:pt idx="11">
                  <c:v>-0.18436000000000002</c:v>
                </c:pt>
                <c:pt idx="12">
                  <c:v>-0.16739100000000004</c:v>
                </c:pt>
                <c:pt idx="13">
                  <c:v>-0.18585699999999999</c:v>
                </c:pt>
                <c:pt idx="14">
                  <c:v>-0.17405100000000001</c:v>
                </c:pt>
                <c:pt idx="15">
                  <c:v>-0.17557800000000001</c:v>
                </c:pt>
                <c:pt idx="16">
                  <c:v>-0.17131199999999999</c:v>
                </c:pt>
                <c:pt idx="17">
                  <c:v>-0.17693100000000003</c:v>
                </c:pt>
                <c:pt idx="18">
                  <c:v>-0.17169899999999999</c:v>
                </c:pt>
                <c:pt idx="19">
                  <c:v>-0.16849300000000006</c:v>
                </c:pt>
              </c:numCache>
            </c:numRef>
          </c:yVal>
        </c:ser>
        <c:dLbls/>
        <c:axId val="28902912"/>
        <c:axId val="28904448"/>
      </c:scatterChart>
      <c:valAx>
        <c:axId val="28902912"/>
        <c:scaling>
          <c:orientation val="minMax"/>
        </c:scaling>
        <c:axPos val="b"/>
        <c:numFmt formatCode="General" sourceLinked="1"/>
        <c:tickLblPos val="nextTo"/>
        <c:crossAx val="28904448"/>
        <c:crosses val="autoZero"/>
        <c:crossBetween val="midCat"/>
      </c:valAx>
      <c:valAx>
        <c:axId val="28904448"/>
        <c:scaling>
          <c:orientation val="minMax"/>
        </c:scaling>
        <c:axPos val="l"/>
        <c:majorGridlines/>
        <c:numFmt formatCode="General" sourceLinked="1"/>
        <c:tickLblPos val="nextTo"/>
        <c:crossAx val="28902912"/>
        <c:crosses val="autoZero"/>
        <c:crossBetween val="midCat"/>
      </c:valAx>
    </c:plotArea>
    <c:legend>
      <c:legendPos val="r"/>
    </c:legend>
    <c:plotVisOnly val="1"/>
    <c:dispBlanksAs val="gap"/>
  </c:chart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999338-ACED-4DC7-BEB4-B7DF3174B5A5}" type="datetimeFigureOut">
              <a:rPr lang="en-US" smtClean="0"/>
              <a:pPr/>
              <a:t>3/17/2014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B0687C2-FC9D-4180-B7D9-C4CA77B838F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282124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7 critical breeds: Red Wattle, </a:t>
            </a:r>
            <a:r>
              <a:rPr lang="en-US" dirty="0" err="1" smtClean="0"/>
              <a:t>Ossabaw</a:t>
            </a:r>
            <a:r>
              <a:rPr lang="en-US" dirty="0" smtClean="0"/>
              <a:t>, Guinea, </a:t>
            </a:r>
            <a:r>
              <a:rPr lang="en-US" dirty="0" err="1" smtClean="0"/>
              <a:t>Mulefoot</a:t>
            </a:r>
            <a:r>
              <a:rPr lang="en-US" smtClean="0"/>
              <a:t>,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0687C2-FC9D-4180-B7D9-C4CA77B838FB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098332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N is number</a:t>
            </a:r>
            <a:r>
              <a:rPr lang="en-US" baseline="0" dirty="0" smtClean="0"/>
              <a:t> of individuals, R is average relationship between individuals within a breed, and F is average inbreeding coefficient of individuals within a breed.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0687C2-FC9D-4180-B7D9-C4CA77B838FB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474395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C55FB1-146E-4DAF-A3E1-300355EDD858}" type="datetimeFigureOut">
              <a:rPr lang="en-US" smtClean="0"/>
              <a:pPr/>
              <a:t>3/17/2014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C4A9E-C596-47CD-A71E-66C1320DC2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C55FB1-146E-4DAF-A3E1-300355EDD858}" type="datetimeFigureOut">
              <a:rPr lang="en-US" smtClean="0"/>
              <a:pPr/>
              <a:t>3/17/2014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C4A9E-C596-47CD-A71E-66C1320DC2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C55FB1-146E-4DAF-A3E1-300355EDD858}" type="datetimeFigureOut">
              <a:rPr lang="en-US" smtClean="0"/>
              <a:pPr/>
              <a:t>3/17/2014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C4A9E-C596-47CD-A71E-66C1320DC2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C55FB1-146E-4DAF-A3E1-300355EDD858}" type="datetimeFigureOut">
              <a:rPr lang="en-US" smtClean="0"/>
              <a:pPr/>
              <a:t>3/17/2014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C4A9E-C596-47CD-A71E-66C1320DC2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C55FB1-146E-4DAF-A3E1-300355EDD858}" type="datetimeFigureOut">
              <a:rPr lang="en-US" smtClean="0"/>
              <a:pPr/>
              <a:t>3/17/2014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C4A9E-C596-47CD-A71E-66C1320DC2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C55FB1-146E-4DAF-A3E1-300355EDD858}" type="datetimeFigureOut">
              <a:rPr lang="en-US" smtClean="0"/>
              <a:pPr/>
              <a:t>3/17/2014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C4A9E-C596-47CD-A71E-66C1320DC2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C55FB1-146E-4DAF-A3E1-300355EDD858}" type="datetimeFigureOut">
              <a:rPr lang="en-US" smtClean="0"/>
              <a:pPr/>
              <a:t>3/17/2014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C4A9E-C596-47CD-A71E-66C1320DC2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C55FB1-146E-4DAF-A3E1-300355EDD858}" type="datetimeFigureOut">
              <a:rPr lang="en-US" smtClean="0"/>
              <a:pPr/>
              <a:t>3/17/2014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C4A9E-C596-47CD-A71E-66C1320DC2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C55FB1-146E-4DAF-A3E1-300355EDD858}" type="datetimeFigureOut">
              <a:rPr lang="en-US" smtClean="0"/>
              <a:pPr/>
              <a:t>3/17/2014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C4A9E-C596-47CD-A71E-66C1320DC2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C55FB1-146E-4DAF-A3E1-300355EDD858}" type="datetimeFigureOut">
              <a:rPr lang="en-US" smtClean="0"/>
              <a:pPr/>
              <a:t>3/17/2014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C4A9E-C596-47CD-A71E-66C1320DC2E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C55FB1-146E-4DAF-A3E1-300355EDD858}" type="datetimeFigureOut">
              <a:rPr lang="en-US" smtClean="0"/>
              <a:pPr/>
              <a:t>3/17/2014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F7C4A9E-C596-47CD-A71E-66C1320DC2E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EF7C4A9E-C596-47CD-A71E-66C1320DC2E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2AC55FB1-146E-4DAF-A3E1-300355EDD858}" type="datetimeFigureOut">
              <a:rPr lang="en-US" smtClean="0"/>
              <a:pPr/>
              <a:t>3/17/2014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599" y="2971800"/>
            <a:ext cx="8686800" cy="1317625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Genetic Relationships and Inbreeding Coefficients of Swine Breeds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Presented by Dr.  Bill </a:t>
            </a:r>
            <a:r>
              <a:rPr lang="en-US" dirty="0" err="1" smtClean="0"/>
              <a:t>Lamberson</a:t>
            </a:r>
            <a:endParaRPr lang="en-US" dirty="0" smtClean="0"/>
          </a:p>
          <a:p>
            <a:r>
              <a:rPr lang="en-US" dirty="0" smtClean="0"/>
              <a:t>University of Missouri </a:t>
            </a:r>
          </a:p>
        </p:txBody>
      </p:sp>
    </p:spTree>
    <p:extLst>
      <p:ext uri="{BB962C8B-B14F-4D97-AF65-F5344CB8AC3E}">
        <p14:creationId xmlns:p14="http://schemas.microsoft.com/office/powerpoint/2010/main" xmlns="" val="187135970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Relationship between breeds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Multidimensional scaling (MDS) cluster plot</a:t>
            </a:r>
            <a:endParaRPr lang="en-US" dirty="0"/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2242957690"/>
              </p:ext>
            </p:extLst>
          </p:nvPr>
        </p:nvGraphicFramePr>
        <p:xfrm>
          <a:off x="228600" y="2133600"/>
          <a:ext cx="7729537" cy="4038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28549875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Discussion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As expected, higher levels of relatedness and inbreeding were calculated for the endangered breeds</a:t>
            </a:r>
          </a:p>
          <a:p>
            <a:pPr lvl="1"/>
            <a:r>
              <a:rPr lang="en-US" dirty="0" smtClean="0"/>
              <a:t>Factors contributing to this include small populations and lack of pedigree data</a:t>
            </a:r>
          </a:p>
          <a:p>
            <a:pPr lvl="1"/>
            <a:endParaRPr lang="en-US" dirty="0"/>
          </a:p>
          <a:p>
            <a:r>
              <a:rPr lang="en-US" dirty="0" smtClean="0"/>
              <a:t>Outlying breeds such as Tamworth, Red Wattle and </a:t>
            </a:r>
            <a:r>
              <a:rPr lang="en-US" dirty="0" err="1" smtClean="0"/>
              <a:t>Duroc</a:t>
            </a:r>
            <a:r>
              <a:rPr lang="en-US" dirty="0"/>
              <a:t> </a:t>
            </a:r>
            <a:r>
              <a:rPr lang="en-US" dirty="0" smtClean="0"/>
              <a:t>may carry unique genes not seen in breeds sharing </a:t>
            </a:r>
            <a:r>
              <a:rPr lang="en-US" smtClean="0"/>
              <a:t>similar genetic makeup</a:t>
            </a:r>
            <a:endParaRPr lang="en-US" dirty="0"/>
          </a:p>
          <a:p>
            <a:pPr marL="11430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295758362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Heritage breeds have many qualities worth preserving that are not seen in industry breeds and conservation efforts should continue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30144336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Acknowledgements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SARE</a:t>
            </a:r>
          </a:p>
          <a:p>
            <a:r>
              <a:rPr lang="en-US" dirty="0" smtClean="0"/>
              <a:t>American Livestock Conservancy</a:t>
            </a:r>
          </a:p>
          <a:p>
            <a:r>
              <a:rPr lang="en-US" dirty="0" smtClean="0"/>
              <a:t>Producers</a:t>
            </a:r>
          </a:p>
          <a:p>
            <a:r>
              <a:rPr lang="en-US" dirty="0" smtClean="0"/>
              <a:t>American Guinea Hog Association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274594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Changes in the pork industry </a:t>
            </a:r>
          </a:p>
          <a:p>
            <a:pPr lvl="1"/>
            <a:r>
              <a:rPr lang="en-US" dirty="0" smtClean="0"/>
              <a:t>Vertical integration</a:t>
            </a:r>
          </a:p>
          <a:p>
            <a:pPr lvl="1"/>
            <a:r>
              <a:rPr lang="en-US" dirty="0" smtClean="0"/>
              <a:t>Use of limited number of breeds on a large scale</a:t>
            </a:r>
            <a:endParaRPr lang="en-US" dirty="0"/>
          </a:p>
          <a:p>
            <a:r>
              <a:rPr lang="en-US" dirty="0"/>
              <a:t>Consumer demand for lean, uniform product</a:t>
            </a:r>
          </a:p>
          <a:p>
            <a:pPr lvl="1"/>
            <a:r>
              <a:rPr lang="en-US" dirty="0"/>
              <a:t>Yorkshire/Large White, Landrace, Chester White, </a:t>
            </a:r>
            <a:r>
              <a:rPr lang="en-US" dirty="0" err="1"/>
              <a:t>Duroc</a:t>
            </a:r>
            <a:r>
              <a:rPr lang="en-US" dirty="0"/>
              <a:t>, Berkshire, Hampshire, </a:t>
            </a:r>
            <a:r>
              <a:rPr lang="en-US" dirty="0" smtClean="0"/>
              <a:t>Spot</a:t>
            </a:r>
          </a:p>
          <a:p>
            <a:r>
              <a:rPr lang="en-US" dirty="0" smtClean="0"/>
              <a:t>Over 70 breeds of pigs worldwide</a:t>
            </a:r>
          </a:p>
          <a:p>
            <a:pPr lvl="1"/>
            <a:r>
              <a:rPr lang="en-US" dirty="0" smtClean="0"/>
              <a:t>Many in danger of extinction</a:t>
            </a:r>
            <a:endParaRPr lang="en-US" dirty="0"/>
          </a:p>
          <a:p>
            <a:r>
              <a:rPr lang="en-US" dirty="0"/>
              <a:t>The American Livestock </a:t>
            </a:r>
            <a:r>
              <a:rPr lang="en-US" dirty="0" smtClean="0"/>
              <a:t>Conservancy </a:t>
            </a:r>
            <a:r>
              <a:rPr lang="en-US" dirty="0"/>
              <a:t>(</a:t>
            </a:r>
            <a:r>
              <a:rPr lang="en-US" dirty="0" smtClean="0"/>
              <a:t>ALC</a:t>
            </a:r>
            <a:r>
              <a:rPr lang="en-US" dirty="0"/>
              <a:t>) was founded to protect rare breeds of livestock and poultry</a:t>
            </a:r>
          </a:p>
          <a:p>
            <a:pPr lvl="1"/>
            <a:r>
              <a:rPr lang="en-US" dirty="0"/>
              <a:t>Approximately 180 livestock and poultry </a:t>
            </a:r>
            <a:r>
              <a:rPr lang="en-US" dirty="0" smtClean="0"/>
              <a:t>breeds</a:t>
            </a:r>
          </a:p>
          <a:p>
            <a:pPr lvl="1"/>
            <a:r>
              <a:rPr lang="en-US" dirty="0" smtClean="0"/>
              <a:t>7 breeds of pigs in US listed as critical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2661109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Importance of Genetic Relationships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Pedigrees essential for producers to plan </a:t>
            </a:r>
            <a:r>
              <a:rPr lang="en-US" dirty="0" err="1" smtClean="0"/>
              <a:t>matings</a:t>
            </a:r>
            <a:endParaRPr lang="en-US" dirty="0" smtClean="0"/>
          </a:p>
          <a:p>
            <a:r>
              <a:rPr lang="en-US" dirty="0" smtClean="0"/>
              <a:t>Many pedigrees are incomplete or missing for rare breeds of pigs</a:t>
            </a:r>
          </a:p>
          <a:p>
            <a:r>
              <a:rPr lang="en-US" dirty="0" smtClean="0"/>
              <a:t>Without pedigrees, producers have no way of knowing relationships between individuals</a:t>
            </a:r>
          </a:p>
          <a:p>
            <a:pPr lvl="1"/>
            <a:r>
              <a:rPr lang="en-US" dirty="0" smtClean="0"/>
              <a:t>Greater chance of mating related individuals</a:t>
            </a:r>
          </a:p>
          <a:p>
            <a:pPr lvl="1"/>
            <a:r>
              <a:rPr lang="en-US" dirty="0" smtClean="0"/>
              <a:t>Increased levels of inbreeding</a:t>
            </a:r>
          </a:p>
          <a:p>
            <a:pPr lvl="1"/>
            <a:r>
              <a:rPr lang="en-US" dirty="0" smtClean="0"/>
              <a:t>Increased </a:t>
            </a:r>
            <a:r>
              <a:rPr lang="en-US" dirty="0" err="1" smtClean="0"/>
              <a:t>homozygousity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Ultimately reduces breed viability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0706242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Importance of Breed Diversity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Industry breeds share similar genetic makeup</a:t>
            </a:r>
          </a:p>
          <a:p>
            <a:r>
              <a:rPr lang="en-US" dirty="0"/>
              <a:t>Bred to thrive in a specific environment</a:t>
            </a:r>
          </a:p>
          <a:p>
            <a:pPr lvl="1"/>
            <a:r>
              <a:rPr lang="en-US" dirty="0"/>
              <a:t>Confined feeding </a:t>
            </a:r>
            <a:r>
              <a:rPr lang="en-US" dirty="0" smtClean="0"/>
              <a:t>operations</a:t>
            </a:r>
          </a:p>
          <a:p>
            <a:r>
              <a:rPr lang="en-US" dirty="0" smtClean="0"/>
              <a:t>Consumer </a:t>
            </a:r>
            <a:r>
              <a:rPr lang="en-US" dirty="0"/>
              <a:t>demand for lean, uniform product</a:t>
            </a:r>
          </a:p>
          <a:p>
            <a:pPr lvl="1"/>
            <a:r>
              <a:rPr lang="en-US" dirty="0"/>
              <a:t>Yorkshire/Large White, Landrace, Chester White, </a:t>
            </a:r>
            <a:r>
              <a:rPr lang="en-US" dirty="0" err="1"/>
              <a:t>Duroc</a:t>
            </a:r>
            <a:r>
              <a:rPr lang="en-US" dirty="0"/>
              <a:t>, Berkshire, Hampshire, </a:t>
            </a:r>
            <a:r>
              <a:rPr lang="en-US" dirty="0" smtClean="0"/>
              <a:t>Spot</a:t>
            </a:r>
          </a:p>
          <a:p>
            <a:r>
              <a:rPr lang="en-US" dirty="0" smtClean="0"/>
              <a:t>Less </a:t>
            </a:r>
            <a:r>
              <a:rPr lang="en-US" dirty="0"/>
              <a:t>popular breeds of pigs are more genetically diverse</a:t>
            </a:r>
          </a:p>
          <a:p>
            <a:pPr lvl="1"/>
            <a:r>
              <a:rPr lang="en-US" dirty="0"/>
              <a:t>Able to tolerate harsh living conditions</a:t>
            </a:r>
          </a:p>
          <a:p>
            <a:pPr lvl="1"/>
            <a:r>
              <a:rPr lang="en-US" dirty="0"/>
              <a:t>Disease Resistance</a:t>
            </a:r>
          </a:p>
          <a:p>
            <a:pPr lvl="1"/>
            <a:r>
              <a:rPr lang="en-US" dirty="0"/>
              <a:t>More self sufficient</a:t>
            </a:r>
          </a:p>
        </p:txBody>
      </p:sp>
    </p:spTree>
    <p:extLst>
      <p:ext uri="{BB962C8B-B14F-4D97-AF65-F5344CB8AC3E}">
        <p14:creationId xmlns:p14="http://schemas.microsoft.com/office/powerpoint/2010/main" xmlns="" val="5689863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Determine relationships between individuals where pedigree data is missing or incomplete. </a:t>
            </a:r>
          </a:p>
          <a:p>
            <a:endParaRPr lang="en-US" dirty="0"/>
          </a:p>
          <a:p>
            <a:r>
              <a:rPr lang="en-US" dirty="0" smtClean="0"/>
              <a:t>Compare average relatedness of individuals within a breed to individuals in other breeds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5562552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Materials and Methods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772400" cy="5181600"/>
          </a:xfrm>
        </p:spPr>
        <p:txBody>
          <a:bodyPr>
            <a:normAutofit/>
          </a:bodyPr>
          <a:lstStyle/>
          <a:p>
            <a:r>
              <a:rPr lang="en-US" dirty="0" smtClean="0"/>
              <a:t>10 breeds of swine</a:t>
            </a:r>
          </a:p>
          <a:p>
            <a:pPr lvl="1"/>
            <a:r>
              <a:rPr lang="en-US" dirty="0"/>
              <a:t>Range </a:t>
            </a:r>
            <a:r>
              <a:rPr lang="en-US" dirty="0" smtClean="0"/>
              <a:t>4-20 individuals per breed</a:t>
            </a:r>
            <a:endParaRPr lang="en-US" dirty="0"/>
          </a:p>
          <a:p>
            <a:pPr lvl="1"/>
            <a:r>
              <a:rPr lang="en-US" dirty="0" smtClean="0"/>
              <a:t>Heritage Breeds: Guinea, </a:t>
            </a:r>
            <a:r>
              <a:rPr lang="en-US" dirty="0" err="1" smtClean="0"/>
              <a:t>Ossabaw</a:t>
            </a:r>
            <a:r>
              <a:rPr lang="en-US" dirty="0" smtClean="0"/>
              <a:t> Island, Red Wattle, Saddleback, </a:t>
            </a:r>
            <a:r>
              <a:rPr lang="en-US" dirty="0" err="1" smtClean="0"/>
              <a:t>Mulefoot</a:t>
            </a:r>
            <a:r>
              <a:rPr lang="en-US" dirty="0" smtClean="0"/>
              <a:t>, and Tamworth</a:t>
            </a:r>
          </a:p>
          <a:p>
            <a:pPr lvl="1"/>
            <a:r>
              <a:rPr lang="en-US" dirty="0" smtClean="0"/>
              <a:t>Commercial Breeds: </a:t>
            </a:r>
            <a:r>
              <a:rPr lang="en-US" dirty="0" err="1" smtClean="0"/>
              <a:t>Duroc</a:t>
            </a:r>
            <a:r>
              <a:rPr lang="en-US" dirty="0" smtClean="0"/>
              <a:t>, Landrace, Large White, and </a:t>
            </a:r>
            <a:r>
              <a:rPr lang="en-US" dirty="0" err="1" smtClean="0"/>
              <a:t>Pietrain</a:t>
            </a:r>
            <a:endParaRPr lang="en-US" dirty="0" smtClean="0"/>
          </a:p>
          <a:p>
            <a:r>
              <a:rPr lang="en-US" dirty="0" smtClean="0"/>
              <a:t>Hair samples submitted by producers and genotyped by </a:t>
            </a:r>
            <a:r>
              <a:rPr lang="en-US" dirty="0" err="1" smtClean="0"/>
              <a:t>GeneSeek</a:t>
            </a:r>
            <a:r>
              <a:rPr lang="en-US" dirty="0" smtClean="0"/>
              <a:t> using the Porcine 60k SNP chip</a:t>
            </a:r>
          </a:p>
          <a:p>
            <a:r>
              <a:rPr lang="en-US" dirty="0" smtClean="0"/>
              <a:t>Publicly available data accessed online</a:t>
            </a:r>
          </a:p>
          <a:p>
            <a:pPr lvl="1"/>
            <a:r>
              <a:rPr lang="en-US" dirty="0" smtClean="0"/>
              <a:t> http://datadryad.org/resource/doi:10.5061/dryad.v6f1g</a:t>
            </a:r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xmlns="" val="16001001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Materials and Methods (cont.)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SNP data converted to PED and MAP files for analysis in Plink</a:t>
            </a:r>
          </a:p>
          <a:p>
            <a:pPr lvl="1"/>
            <a:r>
              <a:rPr lang="en-US" dirty="0" smtClean="0"/>
              <a:t>Plink used to construct a genomic relationship matrix (GRM)</a:t>
            </a:r>
          </a:p>
          <a:p>
            <a:pPr lvl="2"/>
            <a:r>
              <a:rPr lang="en-US" dirty="0" smtClean="0"/>
              <a:t>Individuals or SNP’s not meeting the following criteria were removed: </a:t>
            </a:r>
          </a:p>
          <a:p>
            <a:pPr lvl="3"/>
            <a:r>
              <a:rPr lang="en-US" dirty="0" smtClean="0"/>
              <a:t>Minor allele frequency greater than 0.05</a:t>
            </a:r>
          </a:p>
          <a:p>
            <a:pPr lvl="3"/>
            <a:r>
              <a:rPr lang="en-US" dirty="0" smtClean="0"/>
              <a:t>Call rate for individual greater than 0.90</a:t>
            </a:r>
          </a:p>
          <a:p>
            <a:pPr lvl="1"/>
            <a:r>
              <a:rPr lang="en-US" dirty="0" smtClean="0"/>
              <a:t>Inbreeding coefficient </a:t>
            </a:r>
          </a:p>
          <a:p>
            <a:pPr lvl="2"/>
            <a:r>
              <a:rPr lang="en-US" dirty="0" smtClean="0"/>
              <a:t>Data set pruned first to include SNP’s in approximate linkage equilibrium</a:t>
            </a:r>
          </a:p>
          <a:p>
            <a:pPr lvl="2"/>
            <a:r>
              <a:rPr lang="en-US" dirty="0" smtClean="0"/>
              <a:t>F value is inbreeding coefficient estimate</a:t>
            </a:r>
          </a:p>
          <a:p>
            <a:r>
              <a:rPr lang="en-US" dirty="0" smtClean="0"/>
              <a:t>SAS used to analyze Plink output</a:t>
            </a:r>
          </a:p>
          <a:p>
            <a:pPr lvl="1"/>
            <a:r>
              <a:rPr lang="en-US" dirty="0" smtClean="0"/>
              <a:t>Differences between breeds significant at </a:t>
            </a:r>
            <a:r>
              <a:rPr lang="el-GR" dirty="0" smtClean="0"/>
              <a:t>α</a:t>
            </a:r>
            <a:r>
              <a:rPr lang="en-US" dirty="0" smtClean="0"/>
              <a:t> </a:t>
            </a:r>
            <a:r>
              <a:rPr lang="el-GR" dirty="0" smtClean="0"/>
              <a:t>≤</a:t>
            </a:r>
            <a:r>
              <a:rPr lang="en-US" dirty="0" smtClean="0"/>
              <a:t> 0.05</a:t>
            </a:r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9605135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538942001"/>
              </p:ext>
            </p:extLst>
          </p:nvPr>
        </p:nvGraphicFramePr>
        <p:xfrm>
          <a:off x="457200" y="1600200"/>
          <a:ext cx="7620000" cy="4079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5000"/>
                <a:gridCol w="1905000"/>
                <a:gridCol w="1905000"/>
                <a:gridCol w="19050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Breed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Guinea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0.16</a:t>
                      </a:r>
                      <a:r>
                        <a:rPr lang="en-US" baseline="30000" dirty="0" smtClean="0"/>
                        <a:t>a</a:t>
                      </a:r>
                      <a:endParaRPr lang="en-US" baseline="30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0.26</a:t>
                      </a:r>
                      <a:r>
                        <a:rPr lang="en-US" baseline="30000" dirty="0" smtClean="0"/>
                        <a:t>a</a:t>
                      </a:r>
                      <a:endParaRPr lang="en-US" baseline="30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Ossabaw</a:t>
                      </a:r>
                      <a:r>
                        <a:rPr lang="en-US" dirty="0" smtClean="0"/>
                        <a:t> Island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0.37</a:t>
                      </a:r>
                      <a:r>
                        <a:rPr lang="en-US" baseline="30000" dirty="0" smtClean="0"/>
                        <a:t>b</a:t>
                      </a:r>
                      <a:endParaRPr lang="en-US" baseline="30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0.47</a:t>
                      </a:r>
                      <a:r>
                        <a:rPr lang="en-US" baseline="30000" dirty="0" smtClean="0"/>
                        <a:t>b</a:t>
                      </a:r>
                      <a:endParaRPr lang="en-US" baseline="30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Red Wattle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0.49</a:t>
                      </a:r>
                      <a:r>
                        <a:rPr lang="en-US" baseline="30000" dirty="0" smtClean="0"/>
                        <a:t>bc</a:t>
                      </a:r>
                      <a:endParaRPr lang="en-US" baseline="30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0.28</a:t>
                      </a:r>
                      <a:r>
                        <a:rPr lang="en-US" baseline="30000" dirty="0" smtClean="0"/>
                        <a:t>a</a:t>
                      </a:r>
                      <a:endParaRPr lang="en-US" baseline="30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Saddleback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0.14</a:t>
                      </a:r>
                      <a:r>
                        <a:rPr lang="en-US" baseline="30000" dirty="0" smtClean="0"/>
                        <a:t>a</a:t>
                      </a:r>
                      <a:endParaRPr lang="en-US" baseline="30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0.15</a:t>
                      </a:r>
                      <a:r>
                        <a:rPr lang="en-US" baseline="30000" dirty="0" smtClean="0"/>
                        <a:t>c</a:t>
                      </a:r>
                      <a:endParaRPr lang="en-US" baseline="30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Mulefoot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0.69</a:t>
                      </a:r>
                      <a:r>
                        <a:rPr lang="en-US" baseline="30000" dirty="0" smtClean="0"/>
                        <a:t>d</a:t>
                      </a:r>
                      <a:endParaRPr lang="en-US" baseline="30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0.39</a:t>
                      </a:r>
                      <a:r>
                        <a:rPr lang="en-US" baseline="30000" dirty="0" smtClean="0"/>
                        <a:t>ab</a:t>
                      </a:r>
                      <a:endParaRPr lang="en-US" baseline="30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Duroc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0.21</a:t>
                      </a:r>
                      <a:r>
                        <a:rPr lang="en-US" baseline="30000" dirty="0" smtClean="0"/>
                        <a:t>a</a:t>
                      </a:r>
                      <a:endParaRPr lang="en-US" baseline="30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0.25</a:t>
                      </a:r>
                      <a:r>
                        <a:rPr lang="en-US" baseline="30000" dirty="0" smtClean="0"/>
                        <a:t>a</a:t>
                      </a:r>
                      <a:endParaRPr lang="en-US" baseline="30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Landrace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0.03</a:t>
                      </a:r>
                      <a:r>
                        <a:rPr lang="en-US" baseline="30000" dirty="0" smtClean="0"/>
                        <a:t>e</a:t>
                      </a:r>
                      <a:endParaRPr lang="en-US" baseline="30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0.15</a:t>
                      </a:r>
                      <a:r>
                        <a:rPr lang="en-US" baseline="30000" dirty="0" smtClean="0"/>
                        <a:t>c</a:t>
                      </a:r>
                      <a:endParaRPr lang="en-US" baseline="30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Large White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0.05</a:t>
                      </a:r>
                      <a:r>
                        <a:rPr lang="en-US" baseline="30000" dirty="0" smtClean="0"/>
                        <a:t>ef</a:t>
                      </a:r>
                      <a:endParaRPr lang="en-US" baseline="30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0.15</a:t>
                      </a:r>
                      <a:r>
                        <a:rPr lang="en-US" baseline="30000" dirty="0" smtClean="0"/>
                        <a:t>c</a:t>
                      </a:r>
                      <a:endParaRPr lang="en-US" baseline="30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Pietrain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0.07</a:t>
                      </a:r>
                      <a:r>
                        <a:rPr lang="en-US" baseline="30000" dirty="0" smtClean="0"/>
                        <a:t>f</a:t>
                      </a:r>
                      <a:endParaRPr lang="en-US" baseline="30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0.12</a:t>
                      </a:r>
                      <a:r>
                        <a:rPr lang="en-US" baseline="30000" dirty="0" smtClean="0"/>
                        <a:t>c</a:t>
                      </a:r>
                      <a:endParaRPr lang="en-US" baseline="30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Tamworth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0.46</a:t>
                      </a:r>
                      <a:r>
                        <a:rPr lang="en-US" baseline="30000" dirty="0" smtClean="0"/>
                        <a:t>c</a:t>
                      </a:r>
                      <a:endParaRPr lang="en-US" baseline="30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0.41</a:t>
                      </a:r>
                      <a:r>
                        <a:rPr lang="en-US" baseline="30000" dirty="0" smtClean="0"/>
                        <a:t>b</a:t>
                      </a:r>
                      <a:endParaRPr lang="en-US" baseline="300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33400" y="5867400"/>
            <a:ext cx="7543800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700" dirty="0" smtClean="0"/>
              <a:t>Values with differing superscripts in columns are significantly different at </a:t>
            </a:r>
            <a:r>
              <a:rPr lang="el-GR" sz="1700" dirty="0" smtClean="0"/>
              <a:t>α</a:t>
            </a:r>
            <a:r>
              <a:rPr lang="en-US" sz="1700" dirty="0" smtClean="0"/>
              <a:t> </a:t>
            </a:r>
            <a:r>
              <a:rPr lang="el-GR" sz="1700" dirty="0" smtClean="0"/>
              <a:t>≤</a:t>
            </a:r>
            <a:r>
              <a:rPr lang="en-US" sz="1700" dirty="0" smtClean="0"/>
              <a:t> 0.05</a:t>
            </a:r>
            <a:endParaRPr lang="en-US" sz="1700" dirty="0"/>
          </a:p>
        </p:txBody>
      </p:sp>
    </p:spTree>
    <p:extLst>
      <p:ext uri="{BB962C8B-B14F-4D97-AF65-F5344CB8AC3E}">
        <p14:creationId xmlns:p14="http://schemas.microsoft.com/office/powerpoint/2010/main" xmlns="" val="34964975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 (cont.)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Commercial breeds exhibit lower levels of relatedness and inbreeding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Endangered breeds show higher levels of relatedness and inbreeding </a:t>
            </a:r>
          </a:p>
          <a:p>
            <a:endParaRPr lang="en-US" dirty="0"/>
          </a:p>
          <a:p>
            <a:pPr marL="11430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237896672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Composite">
      <a:dk1>
        <a:sysClr val="windowText" lastClr="000000"/>
      </a:dk1>
      <a:lt1>
        <a:sysClr val="window" lastClr="FFFFFF"/>
      </a:lt1>
      <a:dk2>
        <a:srgbClr val="5B6973"/>
      </a:dk2>
      <a:lt2>
        <a:srgbClr val="E7ECED"/>
      </a:lt2>
      <a:accent1>
        <a:srgbClr val="98C723"/>
      </a:accent1>
      <a:accent2>
        <a:srgbClr val="59B0B9"/>
      </a:accent2>
      <a:accent3>
        <a:srgbClr val="DEAE00"/>
      </a:accent3>
      <a:accent4>
        <a:srgbClr val="B77BB4"/>
      </a:accent4>
      <a:accent5>
        <a:srgbClr val="E0773C"/>
      </a:accent5>
      <a:accent6>
        <a:srgbClr val="A98D63"/>
      </a:accent6>
      <a:hlink>
        <a:srgbClr val="26CBEC"/>
      </a:hlink>
      <a:folHlink>
        <a:srgbClr val="598C8C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16196</TotalTime>
  <Words>605</Words>
  <Application>Microsoft Office PowerPoint</Application>
  <PresentationFormat>On-screen Show (4:3)</PresentationFormat>
  <Paragraphs>124</Paragraphs>
  <Slides>13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Adjacency</vt:lpstr>
      <vt:lpstr>Genetic Relationships and Inbreeding Coefficients of Swine Breeds</vt:lpstr>
      <vt:lpstr>Background</vt:lpstr>
      <vt:lpstr>Importance of Genetic Relationships</vt:lpstr>
      <vt:lpstr>Importance of Breed Diversity</vt:lpstr>
      <vt:lpstr>Objective</vt:lpstr>
      <vt:lpstr>Materials and Methods</vt:lpstr>
      <vt:lpstr>Materials and Methods (cont.)</vt:lpstr>
      <vt:lpstr>Results</vt:lpstr>
      <vt:lpstr>Results (cont.)</vt:lpstr>
      <vt:lpstr>Relationship between breeds</vt:lpstr>
      <vt:lpstr>Discussion</vt:lpstr>
      <vt:lpstr>Conclusion</vt:lpstr>
      <vt:lpstr>Acknowledgements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Genetic Relationships and Inbreeding Coefficients of Swine Breeds</dc:title>
  <dc:creator>Kizzi</dc:creator>
  <cp:lastModifiedBy>jhyman</cp:lastModifiedBy>
  <cp:revision>22</cp:revision>
  <dcterms:created xsi:type="dcterms:W3CDTF">2014-03-03T18:06:44Z</dcterms:created>
  <dcterms:modified xsi:type="dcterms:W3CDTF">2014-03-18T00:08:35Z</dcterms:modified>
</cp:coreProperties>
</file>