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89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2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9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5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0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8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1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9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9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6E-2528-4614-B7EE-298951A80362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83549-AD11-4BC4-A916-63B161182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978495"/>
              </p:ext>
            </p:extLst>
          </p:nvPr>
        </p:nvGraphicFramePr>
        <p:xfrm>
          <a:off x="1828800" y="457200"/>
          <a:ext cx="5527675" cy="4746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SPW 12.0 Graph" r:id="rId3" imgW="7244922" imgH="6220840" progId="SigmaPlotGraphicObject.11">
                  <p:embed/>
                </p:oleObj>
              </mc:Choice>
              <mc:Fallback>
                <p:oleObj name="SPW 12.0 Graph" r:id="rId3" imgW="7244922" imgH="6220840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457200"/>
                        <a:ext cx="5527675" cy="4746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8156" y="5226206"/>
            <a:ext cx="709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</a:t>
            </a:r>
            <a:r>
              <a:rPr lang="en-US" b="1" dirty="0"/>
              <a:t>. 1</a:t>
            </a:r>
            <a:r>
              <a:rPr lang="en-US" dirty="0"/>
              <a:t>: Number of workshops, meeting, in-service and field days </a:t>
            </a:r>
            <a:r>
              <a:rPr lang="en-US" dirty="0" smtClean="0"/>
              <a:t>organized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0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206869"/>
              </p:ext>
            </p:extLst>
          </p:nvPr>
        </p:nvGraphicFramePr>
        <p:xfrm>
          <a:off x="1981200" y="533400"/>
          <a:ext cx="5011737" cy="426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SPW 12.0 Graph" r:id="rId3" imgW="6976937" imgH="5931322" progId="SigmaPlotGraphicObject.11">
                  <p:embed/>
                </p:oleObj>
              </mc:Choice>
              <mc:Fallback>
                <p:oleObj name="SPW 12.0 Graph" r:id="rId3" imgW="6976937" imgH="5931322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533400"/>
                        <a:ext cx="5011737" cy="4260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905000" y="50292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10: </a:t>
            </a:r>
            <a:r>
              <a:rPr lang="en-US" dirty="0" smtClean="0"/>
              <a:t>Knowledge gain by participants in different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5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905301"/>
              </p:ext>
            </p:extLst>
          </p:nvPr>
        </p:nvGraphicFramePr>
        <p:xfrm>
          <a:off x="1905000" y="609600"/>
          <a:ext cx="5226106" cy="402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SPW 12.0 Graph" r:id="rId3" imgW="7089735" imgH="5459009" progId="SigmaPlotGraphicObject.11">
                  <p:embed/>
                </p:oleObj>
              </mc:Choice>
              <mc:Fallback>
                <p:oleObj name="SPW 12.0 Graph" r:id="rId3" imgW="7089735" imgH="5459009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609600"/>
                        <a:ext cx="5226106" cy="4024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4953000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11: </a:t>
            </a:r>
            <a:r>
              <a:rPr lang="en-US" dirty="0" smtClean="0"/>
              <a:t>Learning of new things and tools of soil quality by participants.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0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087529"/>
              </p:ext>
            </p:extLst>
          </p:nvPr>
        </p:nvGraphicFramePr>
        <p:xfrm>
          <a:off x="1752600" y="609600"/>
          <a:ext cx="5602287" cy="4313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SPW 12.0 Graph" r:id="rId3" imgW="7089735" imgH="5459009" progId="SigmaPlotGraphicObject.11">
                  <p:embed/>
                </p:oleObj>
              </mc:Choice>
              <mc:Fallback>
                <p:oleObj name="SPW 12.0 Graph" r:id="rId3" imgW="7089735" imgH="5459009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609600"/>
                        <a:ext cx="5602287" cy="4313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828800" y="50292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12: </a:t>
            </a:r>
            <a:r>
              <a:rPr lang="en-US" dirty="0" smtClean="0"/>
              <a:t>Response of participants on the flexibility to use the instant soil quality test kit and SOM calculator.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73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2308"/>
              </p:ext>
            </p:extLst>
          </p:nvPr>
        </p:nvGraphicFramePr>
        <p:xfrm>
          <a:off x="1752600" y="381000"/>
          <a:ext cx="5238264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SPW 12.0 Graph" r:id="rId3" imgW="6976937" imgH="6077704" progId="SigmaPlotGraphicObject.11">
                  <p:embed/>
                </p:oleObj>
              </mc:Choice>
              <mc:Fallback>
                <p:oleObj name="SPW 12.0 Graph" r:id="rId3" imgW="6976937" imgH="6077704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381000"/>
                        <a:ext cx="5238264" cy="456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5105400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13</a:t>
            </a:r>
            <a:r>
              <a:rPr lang="en-US" dirty="0" smtClean="0"/>
              <a:t>: Participants’ response to rank the importance of the soil properties for evaluating soil quality/health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7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52578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14: </a:t>
            </a:r>
            <a:r>
              <a:rPr lang="en-US" dirty="0" smtClean="0"/>
              <a:t>Participants’ response to identify the single most important property of soil associated with soil quality.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434870"/>
              </p:ext>
            </p:extLst>
          </p:nvPr>
        </p:nvGraphicFramePr>
        <p:xfrm>
          <a:off x="1742162" y="304800"/>
          <a:ext cx="528013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SPW 12.0 Graph" r:id="rId3" imgW="6976937" imgH="6141881" progId="SigmaPlotGraphicObject.11">
                  <p:embed/>
                </p:oleObj>
              </mc:Choice>
              <mc:Fallback>
                <p:oleObj name="SPW 12.0 Graph" r:id="rId3" imgW="6976937" imgH="6141881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2162" y="304800"/>
                        <a:ext cx="5280133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747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510682"/>
              </p:ext>
            </p:extLst>
          </p:nvPr>
        </p:nvGraphicFramePr>
        <p:xfrm>
          <a:off x="1752600" y="381000"/>
          <a:ext cx="5234889" cy="475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SPW 12.0 Graph" r:id="rId3" imgW="6976937" imgH="6336935" progId="SigmaPlotGraphicObject.11">
                  <p:embed/>
                </p:oleObj>
              </mc:Choice>
              <mc:Fallback>
                <p:oleObj name="SPW 12.0 Graph" r:id="rId3" imgW="6976937" imgH="6336935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381000"/>
                        <a:ext cx="5234889" cy="4754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600200" y="525780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15: </a:t>
            </a:r>
            <a:r>
              <a:rPr lang="en-US" dirty="0" smtClean="0"/>
              <a:t>Participants’ response to perception of most important barriers to improve soil quality and agricultural sustainability.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5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729790"/>
              </p:ext>
            </p:extLst>
          </p:nvPr>
        </p:nvGraphicFramePr>
        <p:xfrm>
          <a:off x="1600200" y="228600"/>
          <a:ext cx="5715000" cy="4642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SPW 12.0 Graph" r:id="rId3" imgW="7046987" imgH="5724009" progId="SigmaPlotGraphicObject.11">
                  <p:embed/>
                </p:oleObj>
              </mc:Choice>
              <mc:Fallback>
                <p:oleObj name="SPW 12.0 Graph" r:id="rId3" imgW="7046987" imgH="5724009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28600"/>
                        <a:ext cx="5715000" cy="46425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4953000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16: </a:t>
            </a:r>
            <a:r>
              <a:rPr lang="en-US" dirty="0" smtClean="0"/>
              <a:t>Participants’ response identifying the most important management systems to improve soil quality and agricultural sustainability.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0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32475"/>
              </p:ext>
            </p:extLst>
          </p:nvPr>
        </p:nvGraphicFramePr>
        <p:xfrm>
          <a:off x="2057400" y="533400"/>
          <a:ext cx="4373562" cy="4713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SPW 12.0 Graph" r:id="rId3" imgW="5394895" imgH="5812703" progId="SigmaPlotGraphicObject.11">
                  <p:embed/>
                </p:oleObj>
              </mc:Choice>
              <mc:Fallback>
                <p:oleObj name="SPW 12.0 Graph" r:id="rId3" imgW="5394895" imgH="5812703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533400"/>
                        <a:ext cx="4373562" cy="4713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5334000"/>
            <a:ext cx="410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Fig. 17: </a:t>
            </a:r>
            <a:r>
              <a:rPr lang="en-US" dirty="0" smtClean="0"/>
              <a:t>Post-workshop survey respondent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73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947174"/>
              </p:ext>
            </p:extLst>
          </p:nvPr>
        </p:nvGraphicFramePr>
        <p:xfrm>
          <a:off x="1676400" y="304800"/>
          <a:ext cx="5586154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SPW 12.0 Graph" r:id="rId3" imgW="6976937" imgH="5901037" progId="SigmaPlotGraphicObject.11">
                  <p:embed/>
                </p:oleObj>
              </mc:Choice>
              <mc:Fallback>
                <p:oleObj name="SPW 12.0 Graph" r:id="rId3" imgW="6976937" imgH="5901037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04800"/>
                        <a:ext cx="5586154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905000" y="53340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18: </a:t>
            </a:r>
            <a:r>
              <a:rPr lang="en-US" dirty="0" smtClean="0"/>
              <a:t>Response from post-workshop attendees, all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57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512407"/>
              </p:ext>
            </p:extLst>
          </p:nvPr>
        </p:nvGraphicFramePr>
        <p:xfrm>
          <a:off x="1676400" y="381000"/>
          <a:ext cx="5602287" cy="4563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SPW 12.0 Graph" r:id="rId3" imgW="7089735" imgH="5775928" progId="SigmaPlotGraphicObject.11">
                  <p:embed/>
                </p:oleObj>
              </mc:Choice>
              <mc:Fallback>
                <p:oleObj name="SPW 12.0 Graph" r:id="rId3" imgW="7089735" imgH="5775928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81000"/>
                        <a:ext cx="5602287" cy="4563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447800" y="502920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19: </a:t>
            </a:r>
            <a:r>
              <a:rPr lang="en-US" dirty="0" smtClean="0"/>
              <a:t>Participants’ response to organize any local farmer meetings, field days or workshops after receiving information/ training from our soil quality workshop.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805396"/>
              </p:ext>
            </p:extLst>
          </p:nvPr>
        </p:nvGraphicFramePr>
        <p:xfrm>
          <a:off x="1371600" y="388938"/>
          <a:ext cx="6339755" cy="456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SPW 12.0 Graph" r:id="rId3" imgW="7174872" imgH="5166246" progId="SigmaPlotGraphicObject.11">
                  <p:embed/>
                </p:oleObj>
              </mc:Choice>
              <mc:Fallback>
                <p:oleObj name="SPW 12.0 Graph" r:id="rId3" imgW="7174872" imgH="5166246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88938"/>
                        <a:ext cx="6339755" cy="456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49530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2: </a:t>
            </a:r>
            <a:r>
              <a:rPr lang="en-US" dirty="0" smtClean="0"/>
              <a:t>Number of participants attended workshops, meeting, in-service and field days from different states in U.S. and in Canada.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3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727183"/>
              </p:ext>
            </p:extLst>
          </p:nvPr>
        </p:nvGraphicFramePr>
        <p:xfrm>
          <a:off x="1676400" y="152400"/>
          <a:ext cx="5621337" cy="467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SPW 12.0 Graph" r:id="rId3" imgW="6976937" imgH="5797200" progId="SigmaPlotGraphicObject.11">
                  <p:embed/>
                </p:oleObj>
              </mc:Choice>
              <mc:Fallback>
                <p:oleObj name="SPW 12.0 Graph" r:id="rId3" imgW="6976937" imgH="5797200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52400"/>
                        <a:ext cx="5621337" cy="4671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5029200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20: </a:t>
            </a:r>
            <a:r>
              <a:rPr lang="en-US" dirty="0" smtClean="0"/>
              <a:t>Response from post-workshop attendees about their performance to train or educate farmers in their local meetings and field days.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73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544840"/>
              </p:ext>
            </p:extLst>
          </p:nvPr>
        </p:nvGraphicFramePr>
        <p:xfrm>
          <a:off x="1752600" y="304800"/>
          <a:ext cx="5316537" cy="4526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SPW 12.0 Graph" r:id="rId3" imgW="6976937" imgH="5940697" progId="SigmaPlotGraphicObject.11">
                  <p:embed/>
                </p:oleObj>
              </mc:Choice>
              <mc:Fallback>
                <p:oleObj name="SPW 12.0 Graph" r:id="rId3" imgW="6976937" imgH="5940697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304800"/>
                        <a:ext cx="5316537" cy="4526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568885" y="50292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21: </a:t>
            </a:r>
            <a:r>
              <a:rPr lang="en-US" dirty="0" smtClean="0"/>
              <a:t>Response from post-workshop attendees about their satisfaction with the content of the workshop materials and tools to use for their meetings.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7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881931"/>
              </p:ext>
            </p:extLst>
          </p:nvPr>
        </p:nvGraphicFramePr>
        <p:xfrm>
          <a:off x="1600200" y="228600"/>
          <a:ext cx="5620038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SPW 12.0 Graph" r:id="rId3" imgW="6976937" imgH="5769798" progId="SigmaPlotGraphicObject.11">
                  <p:embed/>
                </p:oleObj>
              </mc:Choice>
              <mc:Fallback>
                <p:oleObj name="SPW 12.0 Graph" r:id="rId3" imgW="6976937" imgH="5769798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28600"/>
                        <a:ext cx="5620038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676400" y="502920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22: </a:t>
            </a:r>
            <a:r>
              <a:rPr lang="en-US" dirty="0" smtClean="0"/>
              <a:t>Response from post-workshop attendees about their desire to organize local meetings and field days in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5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747293"/>
              </p:ext>
            </p:extLst>
          </p:nvPr>
        </p:nvGraphicFramePr>
        <p:xfrm>
          <a:off x="1371600" y="457200"/>
          <a:ext cx="6096000" cy="4602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SPW 12.0 Graph" r:id="rId3" imgW="7336525" imgH="5538329" progId="SigmaPlotGraphicObject.11">
                  <p:embed/>
                </p:oleObj>
              </mc:Choice>
              <mc:Fallback>
                <p:oleObj name="SPW 12.0 Graph" r:id="rId3" imgW="7336525" imgH="5538329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457200"/>
                        <a:ext cx="6096000" cy="4602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51816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3: </a:t>
            </a:r>
            <a:r>
              <a:rPr lang="en-US" dirty="0" smtClean="0"/>
              <a:t>Number of participants attended workshops, meeting, in-service and field days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4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235880"/>
              </p:ext>
            </p:extLst>
          </p:nvPr>
        </p:nvGraphicFramePr>
        <p:xfrm>
          <a:off x="1524000" y="228600"/>
          <a:ext cx="5926137" cy="5011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SPW 12.0 Graph" r:id="rId3" imgW="6976937" imgH="5901037" progId="SigmaPlotGraphicObject.11">
                  <p:embed/>
                </p:oleObj>
              </mc:Choice>
              <mc:Fallback>
                <p:oleObj name="SPW 12.0 Graph" r:id="rId3" imgW="6976937" imgH="5901037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228600"/>
                        <a:ext cx="5926137" cy="5011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53340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4: </a:t>
            </a:r>
            <a:r>
              <a:rPr lang="en-US" dirty="0" smtClean="0"/>
              <a:t>Primary occupation of the participants attending the workshops, meeting, in-service and field days.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39324"/>
              </p:ext>
            </p:extLst>
          </p:nvPr>
        </p:nvGraphicFramePr>
        <p:xfrm>
          <a:off x="1752600" y="457200"/>
          <a:ext cx="527764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SPW 12.0 Graph" r:id="rId3" imgW="6976937" imgH="5742397" progId="SigmaPlotGraphicObject.11">
                  <p:embed/>
                </p:oleObj>
              </mc:Choice>
              <mc:Fallback>
                <p:oleObj name="SPW 12.0 Graph" r:id="rId3" imgW="6976937" imgH="5742397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57200"/>
                        <a:ext cx="5277644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5105400"/>
            <a:ext cx="5111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Fig. 5: </a:t>
            </a:r>
            <a:r>
              <a:rPr lang="en-US" dirty="0" smtClean="0"/>
              <a:t>Age distribution of the workshop participants.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3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047101"/>
              </p:ext>
            </p:extLst>
          </p:nvPr>
        </p:nvGraphicFramePr>
        <p:xfrm>
          <a:off x="1524000" y="457200"/>
          <a:ext cx="5715000" cy="46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SPW 12.0 Graph" r:id="rId3" imgW="6976937" imgH="5696608" progId="SigmaPlotGraphicObject.11">
                  <p:embed/>
                </p:oleObj>
              </mc:Choice>
              <mc:Fallback>
                <p:oleObj name="SPW 12.0 Graph" r:id="rId3" imgW="6976937" imgH="5696608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457200"/>
                        <a:ext cx="5715000" cy="466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5257800"/>
            <a:ext cx="6172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6: </a:t>
            </a:r>
            <a:r>
              <a:rPr lang="en-US" dirty="0" smtClean="0"/>
              <a:t>Suitability/quality of the workshop materials evaluated by the participants attended the workshops, meeting, in-service and field days.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502920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7: </a:t>
            </a:r>
            <a:r>
              <a:rPr lang="en-US" dirty="0" smtClean="0"/>
              <a:t>Free distribution of USB flash drive and soil quality test kits to the participants who attended the workshops, meeting, in-service and field days.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49138"/>
              </p:ext>
            </p:extLst>
          </p:nvPr>
        </p:nvGraphicFramePr>
        <p:xfrm>
          <a:off x="1638682" y="337159"/>
          <a:ext cx="560031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SPW 12.0 Graph" r:id="rId3" imgW="6976937" imgH="5696608" progId="SigmaPlotGraphicObject.11">
                  <p:embed/>
                </p:oleObj>
              </mc:Choice>
              <mc:Fallback>
                <p:oleObj name="SPW 12.0 Graph" r:id="rId3" imgW="6976937" imgH="5696608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8682" y="337159"/>
                        <a:ext cx="5600318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377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917467"/>
              </p:ext>
            </p:extLst>
          </p:nvPr>
        </p:nvGraphicFramePr>
        <p:xfrm>
          <a:off x="1676400" y="325699"/>
          <a:ext cx="5392396" cy="453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SPW 12.0 Graph" r:id="rId3" imgW="6976937" imgH="5864261" progId="SigmaPlotGraphicObject.11">
                  <p:embed/>
                </p:oleObj>
              </mc:Choice>
              <mc:Fallback>
                <p:oleObj name="SPW 12.0 Graph" r:id="rId3" imgW="6976937" imgH="5864261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25699"/>
                        <a:ext cx="5392396" cy="453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828800" y="5005389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8: </a:t>
            </a:r>
            <a:r>
              <a:rPr lang="en-US" dirty="0" smtClean="0"/>
              <a:t>Comparative evaluation of the workshop program compared to previous educational opportunities.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2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530055"/>
              </p:ext>
            </p:extLst>
          </p:nvPr>
        </p:nvGraphicFramePr>
        <p:xfrm>
          <a:off x="1905000" y="533400"/>
          <a:ext cx="5105400" cy="446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SPW 12.0 Graph" r:id="rId3" imgW="6976937" imgH="6096091" progId="SigmaPlotGraphicObject.11">
                  <p:embed/>
                </p:oleObj>
              </mc:Choice>
              <mc:Fallback>
                <p:oleObj name="SPW 12.0 Graph" r:id="rId3" imgW="6976937" imgH="6096091" progId="SigmaPlotGraphicObjec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533400"/>
                        <a:ext cx="5105400" cy="4460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905000" y="51054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9: </a:t>
            </a:r>
            <a:r>
              <a:rPr lang="en-US" dirty="0" smtClean="0"/>
              <a:t>Knowledge gain by participants on selected topics.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7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424</Words>
  <Application>Microsoft Office PowerPoint</Application>
  <PresentationFormat>On-screen Show (4:3)</PresentationFormat>
  <Paragraphs>22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SigmaPlot 12.0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islam.27</dc:creator>
  <cp:lastModifiedBy>islam.27</cp:lastModifiedBy>
  <cp:revision>7</cp:revision>
  <dcterms:created xsi:type="dcterms:W3CDTF">2014-05-20T17:52:16Z</dcterms:created>
  <dcterms:modified xsi:type="dcterms:W3CDTF">2014-05-20T19:43:29Z</dcterms:modified>
</cp:coreProperties>
</file>