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
  </p:notesMasterIdLst>
  <p:sldIdLst>
    <p:sldId id="258" r:id="rId3"/>
    <p:sldId id="257"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0" autoAdjust="0"/>
    <p:restoredTop sz="94660"/>
  </p:normalViewPr>
  <p:slideViewPr>
    <p:cSldViewPr snapToGrid="0">
      <p:cViewPr varScale="1">
        <p:scale>
          <a:sx n="70" d="100"/>
          <a:sy n="70" d="100"/>
        </p:scale>
        <p:origin x="424"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944DF7-DC5D-45E0-B241-16B654208281}" type="datetimeFigureOut">
              <a:rPr lang="en-US" smtClean="0"/>
              <a:t>6/13/2014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BE0948-3F0A-48C0-A8AD-C76006CE9F02}" type="slidenum">
              <a:rPr lang="en-US" smtClean="0"/>
              <a:t>‹#›</a:t>
            </a:fld>
            <a:endParaRPr lang="en-US"/>
          </a:p>
        </p:txBody>
      </p:sp>
    </p:spTree>
    <p:extLst>
      <p:ext uri="{BB962C8B-B14F-4D97-AF65-F5344CB8AC3E}">
        <p14:creationId xmlns:p14="http://schemas.microsoft.com/office/powerpoint/2010/main" val="3434681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a:t>
            </a:r>
            <a:r>
              <a:rPr lang="en-US" baseline="0" dirty="0" smtClean="0"/>
              <a:t> I have noted the farmers summary of expenses and income for the most profitable and least profitable crop. First we should note that the field size in the second operation (the field greens) is almost twice as large as the first operation. Which is equal to about the size of a 30X90 high tunnel. You’ll notice that the </a:t>
            </a:r>
            <a:r>
              <a:rPr lang="en-US" baseline="0" dirty="0" err="1" smtClean="0"/>
              <a:t>the</a:t>
            </a:r>
            <a:r>
              <a:rPr lang="en-US" baseline="0" dirty="0" smtClean="0"/>
              <a:t> winter lettuce turns a profit while the field green operation nets a loss. Why? Lets first compare the income, it looks like the field green operation makes nearly three times the income as the winter lettuce operation. So, why did they net a loss? Let’s compare their expenses. The field green operation expenses are more than twice as much than the winter lettuce operation. The most noticeable difference between the two operations, however is the labor cost. Why do you suppose the labor is so much more than in the winter lettuce operation? Labor costs included everything related to the operation from time spent preparing the seedbed through harvesting and marketing. The time spent growing and harvesting their crops were not terribly different. The most noticeable difference in their labor cost are associated with marketing.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winter lettuce operation traveled less often and spent less time at the market (only about 10 minutes per trip). The field green operation traveled to 70 markets spending up to two hours delivering per marketing and up to 5 hours marketing not including the set up and tear down of their stand. The total time spent marketing was over 1300 hours. Clearly this farmer did make enough to cover the cost of her machinery such as the use of their rototiller and delivery truck and products such as seed and mulch, however did not come close to covering their labor cost. </a:t>
            </a:r>
            <a:r>
              <a:rPr lang="en-US" dirty="0" smtClean="0"/>
              <a:t>In order to cover the cost of the labor and traveling, the farmer growing the field greens in this situation would have to sell her product at more than twice what she was asking for. That would be over $4/head for lettuce, $6/bunch for greens, and $10/bag of mixed greens.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1DB6F455-2675-42B1-B438-0B1FF8EAD521}"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476066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 compare the two</a:t>
            </a:r>
            <a:r>
              <a:rPr lang="en-US" baseline="0" dirty="0" smtClean="0"/>
              <a:t> farmer’s marketing outlets for the two operations. The most profitable being the winter lettuce and least profitable being the field greens. I should point out that both farms are located in Barbour County. </a:t>
            </a:r>
            <a:r>
              <a:rPr lang="en-US" dirty="0" smtClean="0"/>
              <a:t>The farm </a:t>
            </a:r>
            <a:r>
              <a:rPr lang="en-US" baseline="0" dirty="0" smtClean="0"/>
              <a:t>which produced the winter lettuce in the high tunnel used direct marketing once and the local garden market six times to sell their lettuce. I believe this product was later marketed wholesale to local schools. If you are not familiar with the garden market in Philippi. It is set up like a consignment shop. The farmer will drop off their crops and the garden market will sell them for you for a fee. In this case they charged a 10% fee. </a:t>
            </a:r>
          </a:p>
          <a:p>
            <a:endParaRPr lang="en-US" baseline="0" dirty="0" smtClean="0"/>
          </a:p>
          <a:p>
            <a:r>
              <a:rPr lang="en-US" baseline="0" dirty="0" smtClean="0"/>
              <a:t>I also noted the distances that these two farmers traveled to each of their marketing location.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farmer marketing</a:t>
            </a:r>
            <a:r>
              <a:rPr lang="en-US" baseline="0" dirty="0" smtClean="0"/>
              <a:t> the summer greens traveled to distant farmers markets a total of 70 times to sell their product. I have listed them in order of the most profitable for their operation. The Bridgeport Farmers Market and Morgantown Hospital Market were most profitable. The Buckhannon market was the least profitable for them. They actually did not continue marketing in Buckhannon past mid-August because they weren’t’ selling the volume that they needed to continue marketing there. The distance to their market was between 20 and 45 miles one way.</a:t>
            </a:r>
            <a:endParaRPr lang="en-US" dirty="0" smtClean="0"/>
          </a:p>
          <a:p>
            <a:endParaRPr lang="en-US" dirty="0"/>
          </a:p>
        </p:txBody>
      </p:sp>
      <p:sp>
        <p:nvSpPr>
          <p:cNvPr id="4" name="Slide Number Placeholder 3"/>
          <p:cNvSpPr>
            <a:spLocks noGrp="1"/>
          </p:cNvSpPr>
          <p:nvPr>
            <p:ph type="sldNum" sz="quarter" idx="10"/>
          </p:nvPr>
        </p:nvSpPr>
        <p:spPr/>
        <p:txBody>
          <a:bodyPr/>
          <a:lstStyle/>
          <a:p>
            <a:fld id="{1DB6F455-2675-42B1-B438-0B1FF8EAD521}"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40576748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016143-E03C-4CFD-AFDC-14E5BDEA754C}"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32792209"/>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15784448"/>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63148289"/>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E016143-E03C-4CFD-AFDC-14E5BDEA754C}"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7417105"/>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96597055"/>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575290"/>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smtClean="0"/>
              <a:pPr/>
              <a:t>6/13/2014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25516698"/>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smtClean="0"/>
              <a:pPr/>
              <a:t>6/13/2014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08074919"/>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smtClean="0"/>
              <a:pPr/>
              <a:t>6/13/2014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65880071"/>
      </p:ext>
    </p:extLst>
  </p:cSld>
  <p:clrMapOvr>
    <a:masterClrMapping/>
  </p:clrMapOvr>
  <p:transition spd="med">
    <p:pull/>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230651-31F4-45D2-98AE-A2108F41BC07}" type="datetimeFigureOut">
              <a:rPr lang="en-US" smtClean="0"/>
              <a:pPr/>
              <a:t>6/13/2014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90673970"/>
      </p:ext>
    </p:extLst>
  </p:cSld>
  <p:clrMapOvr>
    <a:masterClrMapping/>
  </p:clrMapOvr>
  <p:transition spd="med">
    <p:pull/>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F53789A-C914-4DB1-8815-80B5EC7335C5}" type="datetimeFigureOut">
              <a:rPr lang="en-US" smtClean="0"/>
              <a:pPr/>
              <a:t>6/13/2014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solidFill>
                <a:srgbClr val="455F51"/>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solidFill>
                  <a:srgbClr val="455F51"/>
                </a:solidFill>
              </a:rPr>
              <a:pPr/>
              <a:t>‹#›</a:t>
            </a:fld>
            <a:endParaRPr lang="en-US" dirty="0">
              <a:solidFill>
                <a:srgbClr val="455F51"/>
              </a:solidFill>
            </a:endParaRPr>
          </a:p>
        </p:txBody>
      </p:sp>
    </p:spTree>
    <p:extLst>
      <p:ext uri="{BB962C8B-B14F-4D97-AF65-F5344CB8AC3E}">
        <p14:creationId xmlns:p14="http://schemas.microsoft.com/office/powerpoint/2010/main" val="1675606959"/>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15093757"/>
      </p:ext>
    </p:extLst>
  </p:cSld>
  <p:clrMapOvr>
    <a:masterClrMapping/>
  </p:clrMapOvr>
  <p:transition spd="med">
    <p:pull/>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smtClean="0"/>
              <a:pPr/>
              <a:t>6/13/2014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14920988"/>
      </p:ext>
    </p:extLst>
  </p:cSld>
  <p:clrMapOvr>
    <a:masterClrMapping/>
  </p:clrMapOvr>
  <p:transition spd="med">
    <p:pull/>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21901783"/>
      </p:ext>
    </p:extLst>
  </p:cSld>
  <p:clrMapOvr>
    <a:masterClrMapping/>
  </p:clrMapOvr>
  <p:transition spd="med">
    <p:pull/>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6775324"/>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8A7C6C-0F39-4D70-8E8D-FE5B9C95FA73}" type="datetimeFigureOut">
              <a:rPr lang="en-US" smtClean="0"/>
              <a:pPr/>
              <a:t>6/13/2014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0349884"/>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smtClean="0"/>
              <a:pPr/>
              <a:t>6/13/2014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5769175"/>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smtClean="0"/>
              <a:pPr/>
              <a:t>6/13/2014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80782142"/>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smtClean="0"/>
              <a:pPr/>
              <a:t>6/13/2014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515530601"/>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2230651-31F4-45D2-98AE-A2108F41BC07}" type="datetimeFigureOut">
              <a:rPr lang="en-US" smtClean="0"/>
              <a:pPr/>
              <a:t>6/13/2014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9958397"/>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F53789A-C914-4DB1-8815-80B5EC7335C5}" type="datetimeFigureOut">
              <a:rPr lang="en-US" smtClean="0"/>
              <a:pPr/>
              <a:t>6/13/2014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solidFill>
                <a:srgbClr val="455F51"/>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solidFill>
                  <a:srgbClr val="455F51"/>
                </a:solidFill>
              </a:rPr>
              <a:pPr/>
              <a:t>‹#›</a:t>
            </a:fld>
            <a:endParaRPr lang="en-US" dirty="0">
              <a:solidFill>
                <a:srgbClr val="455F51"/>
              </a:solidFill>
            </a:endParaRPr>
          </a:p>
        </p:txBody>
      </p:sp>
    </p:spTree>
    <p:extLst>
      <p:ext uri="{BB962C8B-B14F-4D97-AF65-F5344CB8AC3E}">
        <p14:creationId xmlns:p14="http://schemas.microsoft.com/office/powerpoint/2010/main" val="835379365"/>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6440AA-91A0-436F-8FDB-C0F939DCAE21}" type="datetimeFigureOut">
              <a:rPr lang="en-US" smtClean="0"/>
              <a:pPr/>
              <a:t>6/13/2014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189323189"/>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457200"/>
            <a:fld id="{0E59FD0C-5451-4CA0-86AF-E70AE3279989}" type="datetimeFigureOut">
              <a:rPr lang="en-US" smtClean="0"/>
              <a:pPr defTabSz="457200"/>
              <a:t>6/13/2014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457200"/>
            <a:fld id="{4FAB73BC-B049-4115-A692-8D63A059BFB8}" type="slidenum">
              <a:rPr lang="en-US" smtClean="0"/>
              <a:pPr defTabSz="45720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28393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pull/>
  </p:transition>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pPr defTabSz="457200"/>
            <a:fld id="{0E59FD0C-5451-4CA0-86AF-E70AE3279989}" type="datetimeFigureOut">
              <a:rPr lang="en-US" smtClean="0"/>
              <a:pPr defTabSz="457200"/>
              <a:t>6/13/2014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defTabSz="457200"/>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pPr defTabSz="457200"/>
            <a:fld id="{4FAB73BC-B049-4115-A692-8D63A059BFB8}" type="slidenum">
              <a:rPr lang="en-US" smtClean="0"/>
              <a:pPr defTabSz="45720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1741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pull/>
  </p:transition>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Profit or Loss</a:t>
            </a:r>
            <a:endParaRPr lang="en-US" dirty="0"/>
          </a:p>
        </p:txBody>
      </p:sp>
      <p:sp>
        <p:nvSpPr>
          <p:cNvPr id="4" name="Text Placeholder 3"/>
          <p:cNvSpPr>
            <a:spLocks noGrp="1"/>
          </p:cNvSpPr>
          <p:nvPr>
            <p:ph type="body" idx="1"/>
          </p:nvPr>
        </p:nvSpPr>
        <p:spPr/>
        <p:txBody>
          <a:bodyPr/>
          <a:lstStyle/>
          <a:p>
            <a:r>
              <a:rPr lang="en-US" dirty="0" smtClean="0"/>
              <a:t>Winter lettuce</a:t>
            </a:r>
            <a:endParaRPr lang="en-US" dirty="0"/>
          </a:p>
        </p:txBody>
      </p:sp>
      <p:sp>
        <p:nvSpPr>
          <p:cNvPr id="3" name="Content Placeholder 2"/>
          <p:cNvSpPr>
            <a:spLocks noGrp="1"/>
          </p:cNvSpPr>
          <p:nvPr>
            <p:ph sz="half" idx="2"/>
          </p:nvPr>
        </p:nvSpPr>
        <p:spPr/>
        <p:txBody>
          <a:bodyPr>
            <a:normAutofit fontScale="70000" lnSpcReduction="20000"/>
          </a:bodyPr>
          <a:lstStyle/>
          <a:p>
            <a:r>
              <a:rPr lang="en-US" dirty="0" smtClean="0"/>
              <a:t>Labor cost: $551.25</a:t>
            </a:r>
          </a:p>
          <a:p>
            <a:r>
              <a:rPr lang="en-US" dirty="0" smtClean="0"/>
              <a:t>Machinery cost:</a:t>
            </a:r>
            <a:r>
              <a:rPr lang="en-US" dirty="0"/>
              <a:t> </a:t>
            </a:r>
            <a:r>
              <a:rPr lang="en-US" dirty="0" smtClean="0"/>
              <a:t>$62.00 </a:t>
            </a:r>
          </a:p>
          <a:p>
            <a:r>
              <a:rPr lang="en-US" dirty="0" smtClean="0"/>
              <a:t>Product cost: $76.00 </a:t>
            </a:r>
          </a:p>
          <a:p>
            <a:r>
              <a:rPr lang="en-US" dirty="0" smtClean="0"/>
              <a:t>Income: $1,500.00 </a:t>
            </a:r>
          </a:p>
          <a:p>
            <a:r>
              <a:rPr lang="en-US" dirty="0" smtClean="0"/>
              <a:t>Net:</a:t>
            </a:r>
            <a:r>
              <a:rPr lang="en-US" dirty="0"/>
              <a:t> </a:t>
            </a:r>
            <a:r>
              <a:rPr lang="en-US" dirty="0" smtClean="0"/>
              <a:t>$720.75 </a:t>
            </a:r>
          </a:p>
          <a:p>
            <a:r>
              <a:rPr lang="en-US" dirty="0" smtClean="0"/>
              <a:t>Field size: 1152 ft</a:t>
            </a:r>
            <a:r>
              <a:rPr lang="en-US" baseline="30000" dirty="0" smtClean="0"/>
              <a:t>2</a:t>
            </a:r>
            <a:r>
              <a:rPr lang="en-US" dirty="0" smtClean="0"/>
              <a:t> (half of their high tunnel)</a:t>
            </a:r>
            <a:endParaRPr lang="en-US" baseline="30000" dirty="0" smtClean="0"/>
          </a:p>
          <a:p>
            <a:r>
              <a:rPr lang="en-US" dirty="0" smtClean="0"/>
              <a:t>Per acre net: $2,724.44 </a:t>
            </a:r>
          </a:p>
          <a:p>
            <a:r>
              <a:rPr lang="en-US" dirty="0" smtClean="0"/>
              <a:t>Trips to the marketing outlet: 7</a:t>
            </a:r>
          </a:p>
          <a:p>
            <a:r>
              <a:rPr lang="en-US" dirty="0" smtClean="0"/>
              <a:t>Total mileage: 172</a:t>
            </a:r>
          </a:p>
          <a:p>
            <a:r>
              <a:rPr lang="en-US" dirty="0" smtClean="0"/>
              <a:t>Hours marketing: 4.5 (delivery and time at the market)</a:t>
            </a:r>
          </a:p>
        </p:txBody>
      </p:sp>
      <p:sp>
        <p:nvSpPr>
          <p:cNvPr id="5" name="Text Placeholder 4"/>
          <p:cNvSpPr>
            <a:spLocks noGrp="1"/>
          </p:cNvSpPr>
          <p:nvPr>
            <p:ph type="body" sz="quarter" idx="3"/>
          </p:nvPr>
        </p:nvSpPr>
        <p:spPr/>
        <p:txBody>
          <a:bodyPr/>
          <a:lstStyle/>
          <a:p>
            <a:r>
              <a:rPr lang="en-US" dirty="0" smtClean="0"/>
              <a:t>Field greens</a:t>
            </a:r>
            <a:endParaRPr lang="en-US" dirty="0"/>
          </a:p>
        </p:txBody>
      </p:sp>
      <p:sp>
        <p:nvSpPr>
          <p:cNvPr id="6" name="Content Placeholder 5"/>
          <p:cNvSpPr>
            <a:spLocks noGrp="1"/>
          </p:cNvSpPr>
          <p:nvPr>
            <p:ph sz="quarter" idx="4"/>
          </p:nvPr>
        </p:nvSpPr>
        <p:spPr/>
        <p:txBody>
          <a:bodyPr>
            <a:normAutofit fontScale="70000" lnSpcReduction="20000"/>
          </a:bodyPr>
          <a:lstStyle/>
          <a:p>
            <a:r>
              <a:rPr lang="en-US" dirty="0"/>
              <a:t>Labor cost:  $9,017.26 </a:t>
            </a:r>
          </a:p>
          <a:p>
            <a:r>
              <a:rPr lang="en-US" dirty="0"/>
              <a:t>Machinery cost:  $510.72 </a:t>
            </a:r>
          </a:p>
          <a:p>
            <a:r>
              <a:rPr lang="en-US" dirty="0"/>
              <a:t>Product cost: $237.62 </a:t>
            </a:r>
          </a:p>
          <a:p>
            <a:r>
              <a:rPr lang="en-US" dirty="0"/>
              <a:t>Income: $4,213.00</a:t>
            </a:r>
          </a:p>
          <a:p>
            <a:r>
              <a:rPr lang="en-US" dirty="0"/>
              <a:t>Net: $(5,552.60)   </a:t>
            </a:r>
          </a:p>
          <a:p>
            <a:r>
              <a:rPr lang="en-US" dirty="0"/>
              <a:t>Field size: 1940.4 ft</a:t>
            </a:r>
            <a:r>
              <a:rPr lang="en-US" baseline="30000" dirty="0"/>
              <a:t>2</a:t>
            </a:r>
          </a:p>
          <a:p>
            <a:r>
              <a:rPr lang="en-US" dirty="0"/>
              <a:t>Per acre net:  $(12,437.83) </a:t>
            </a:r>
          </a:p>
          <a:p>
            <a:r>
              <a:rPr lang="en-US" dirty="0"/>
              <a:t>Trips to the farmers market: 70</a:t>
            </a:r>
          </a:p>
          <a:p>
            <a:r>
              <a:rPr lang="en-US" dirty="0"/>
              <a:t>Total mileage: 4056 mi</a:t>
            </a:r>
          </a:p>
          <a:p>
            <a:r>
              <a:rPr lang="en-US" dirty="0"/>
              <a:t>Hours marketing: 1312.5 (included </a:t>
            </a:r>
            <a:r>
              <a:rPr lang="en-US" dirty="0" smtClean="0"/>
              <a:t>delivery, time spent at </a:t>
            </a:r>
            <a:r>
              <a:rPr lang="en-US" dirty="0"/>
              <a:t>the </a:t>
            </a:r>
            <a:r>
              <a:rPr lang="en-US" dirty="0" smtClean="0"/>
              <a:t>market)</a:t>
            </a:r>
            <a:endParaRPr lang="en-US" dirty="0"/>
          </a:p>
          <a:p>
            <a:endParaRPr lang="en-US" dirty="0"/>
          </a:p>
          <a:p>
            <a:endParaRPr lang="en-US" dirty="0"/>
          </a:p>
        </p:txBody>
      </p:sp>
    </p:spTree>
    <p:extLst>
      <p:ext uri="{BB962C8B-B14F-4D97-AF65-F5344CB8AC3E}">
        <p14:creationId xmlns:p14="http://schemas.microsoft.com/office/powerpoint/2010/main" val="4141320978"/>
      </p:ext>
    </p:extLst>
  </p:cSld>
  <p:clrMapOvr>
    <a:masterClrMapping/>
  </p:clrMapOvr>
  <p:transition spd="med">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Marketing Outlets</a:t>
            </a:r>
            <a:endParaRPr lang="en-US" dirty="0"/>
          </a:p>
        </p:txBody>
      </p:sp>
      <p:sp>
        <p:nvSpPr>
          <p:cNvPr id="4" name="Text Placeholder 3"/>
          <p:cNvSpPr>
            <a:spLocks noGrp="1"/>
          </p:cNvSpPr>
          <p:nvPr>
            <p:ph type="body" idx="1"/>
          </p:nvPr>
        </p:nvSpPr>
        <p:spPr/>
        <p:txBody>
          <a:bodyPr/>
          <a:lstStyle/>
          <a:p>
            <a:r>
              <a:rPr lang="en-US" dirty="0" smtClean="0"/>
              <a:t>Winter lettuce	</a:t>
            </a:r>
            <a:endParaRPr lang="en-US" dirty="0"/>
          </a:p>
        </p:txBody>
      </p:sp>
      <p:sp>
        <p:nvSpPr>
          <p:cNvPr id="3" name="Content Placeholder 2"/>
          <p:cNvSpPr>
            <a:spLocks noGrp="1"/>
          </p:cNvSpPr>
          <p:nvPr>
            <p:ph sz="half" idx="2"/>
          </p:nvPr>
        </p:nvSpPr>
        <p:spPr/>
        <p:txBody>
          <a:bodyPr/>
          <a:lstStyle/>
          <a:p>
            <a:endParaRPr lang="en-US" dirty="0"/>
          </a:p>
          <a:p>
            <a:r>
              <a:rPr lang="en-US" dirty="0" smtClean="0"/>
              <a:t>Direct Market: 15% of sales: 45 mi</a:t>
            </a:r>
          </a:p>
          <a:p>
            <a:r>
              <a:rPr lang="en-US" dirty="0" smtClean="0"/>
              <a:t>Garden Market: 85% of sales: 6 mi</a:t>
            </a:r>
            <a:endParaRPr lang="en-US" dirty="0"/>
          </a:p>
        </p:txBody>
      </p:sp>
      <p:sp>
        <p:nvSpPr>
          <p:cNvPr id="5" name="Text Placeholder 4"/>
          <p:cNvSpPr>
            <a:spLocks noGrp="1"/>
          </p:cNvSpPr>
          <p:nvPr>
            <p:ph type="body" sz="quarter" idx="3"/>
          </p:nvPr>
        </p:nvSpPr>
        <p:spPr/>
        <p:txBody>
          <a:bodyPr/>
          <a:lstStyle/>
          <a:p>
            <a:r>
              <a:rPr lang="en-US" dirty="0" smtClean="0"/>
              <a:t>Field greens</a:t>
            </a:r>
            <a:endParaRPr lang="en-US" dirty="0"/>
          </a:p>
        </p:txBody>
      </p:sp>
      <p:sp>
        <p:nvSpPr>
          <p:cNvPr id="6" name="Content Placeholder 5"/>
          <p:cNvSpPr>
            <a:spLocks noGrp="1"/>
          </p:cNvSpPr>
          <p:nvPr>
            <p:ph sz="quarter" idx="4"/>
          </p:nvPr>
        </p:nvSpPr>
        <p:spPr/>
        <p:txBody>
          <a:bodyPr/>
          <a:lstStyle/>
          <a:p>
            <a:endParaRPr lang="en-US" dirty="0" smtClean="0"/>
          </a:p>
          <a:p>
            <a:r>
              <a:rPr lang="en-US" dirty="0" smtClean="0"/>
              <a:t>Farmers Markets: </a:t>
            </a:r>
            <a:r>
              <a:rPr lang="en-US" dirty="0"/>
              <a:t>100%</a:t>
            </a:r>
          </a:p>
          <a:p>
            <a:pPr marL="0" indent="0">
              <a:buNone/>
            </a:pPr>
            <a:endParaRPr lang="en-US" dirty="0"/>
          </a:p>
          <a:p>
            <a:r>
              <a:rPr lang="en-US" dirty="0"/>
              <a:t>Bridgeport Farmers </a:t>
            </a:r>
            <a:r>
              <a:rPr lang="en-US" dirty="0" smtClean="0"/>
              <a:t>Market: 28 mi</a:t>
            </a:r>
            <a:endParaRPr lang="en-US" dirty="0"/>
          </a:p>
          <a:p>
            <a:r>
              <a:rPr lang="en-US" dirty="0"/>
              <a:t>Morgantown Hospital </a:t>
            </a:r>
            <a:r>
              <a:rPr lang="en-US" dirty="0" smtClean="0"/>
              <a:t>Market: 45 mi</a:t>
            </a:r>
            <a:endParaRPr lang="en-US" dirty="0"/>
          </a:p>
          <a:p>
            <a:r>
              <a:rPr lang="en-US" dirty="0"/>
              <a:t>Elkins Farmers </a:t>
            </a:r>
            <a:r>
              <a:rPr lang="en-US" dirty="0" smtClean="0"/>
              <a:t>Market: 25 mi</a:t>
            </a:r>
            <a:endParaRPr lang="en-US" dirty="0"/>
          </a:p>
          <a:p>
            <a:r>
              <a:rPr lang="en-US" dirty="0"/>
              <a:t>Buckhannon Farmers </a:t>
            </a:r>
            <a:r>
              <a:rPr lang="en-US" dirty="0" smtClean="0"/>
              <a:t>Market: 20 mi</a:t>
            </a:r>
            <a:endParaRPr lang="en-US" dirty="0"/>
          </a:p>
          <a:p>
            <a:endParaRPr lang="en-US" dirty="0"/>
          </a:p>
        </p:txBody>
      </p:sp>
    </p:spTree>
    <p:extLst>
      <p:ext uri="{BB962C8B-B14F-4D97-AF65-F5344CB8AC3E}">
        <p14:creationId xmlns:p14="http://schemas.microsoft.com/office/powerpoint/2010/main" val="2191632233"/>
      </p:ext>
    </p:extLst>
  </p:cSld>
  <p:clrMapOvr>
    <a:masterClrMapping/>
  </p:clrMapOvr>
  <p:transition spd="med">
    <p:pull/>
  </p:transition>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1_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818</Words>
  <Application>Microsoft Office PowerPoint</Application>
  <PresentationFormat>Widescreen</PresentationFormat>
  <Paragraphs>46</Paragraphs>
  <Slides>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2</vt:i4>
      </vt:variant>
    </vt:vector>
  </HeadingPairs>
  <TitlesOfParts>
    <vt:vector size="7" baseType="lpstr">
      <vt:lpstr>Arial</vt:lpstr>
      <vt:lpstr>Calibri</vt:lpstr>
      <vt:lpstr>Calibri Light</vt:lpstr>
      <vt:lpstr>Retrospect</vt:lpstr>
      <vt:lpstr>1_Retrospect</vt:lpstr>
      <vt:lpstr>Comparison of Profit or Loss</vt:lpstr>
      <vt:lpstr>Comparison of Marketing Outlets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of Profit or Loss</dc:title>
  <dc:creator>Sigrid Eva Teets</dc:creator>
  <cp:lastModifiedBy>Sigrid Eva Teets</cp:lastModifiedBy>
  <cp:revision>1</cp:revision>
  <dcterms:created xsi:type="dcterms:W3CDTF">2014-06-13T13:21:19Z</dcterms:created>
  <dcterms:modified xsi:type="dcterms:W3CDTF">2014-06-13T13:21:37Z</dcterms:modified>
</cp:coreProperties>
</file>