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6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CCFF"/>
    <a:srgbClr val="FF6600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125" autoAdjust="0"/>
  </p:normalViewPr>
  <p:slideViewPr>
    <p:cSldViewPr snapToGrid="0">
      <p:cViewPr varScale="1">
        <p:scale>
          <a:sx n="14" d="100"/>
          <a:sy n="14" d="100"/>
        </p:scale>
        <p:origin x="1284" y="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05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975360" y="2"/>
            <a:ext cx="18135600" cy="32918405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0433" y="4389125"/>
            <a:ext cx="33346210" cy="16743677"/>
          </a:xfrm>
        </p:spPr>
        <p:txBody>
          <a:bodyPr anchor="b">
            <a:normAutofit/>
          </a:bodyPr>
          <a:lstStyle>
            <a:lvl1pPr algn="r">
              <a:defRPr sz="2592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345" y="21132799"/>
            <a:ext cx="27660302" cy="6549749"/>
          </a:xfrm>
        </p:spPr>
        <p:txBody>
          <a:bodyPr anchor="t">
            <a:normAutofit/>
          </a:bodyPr>
          <a:lstStyle>
            <a:lvl1pPr marL="0" indent="0" algn="r">
              <a:buNone/>
              <a:defRPr sz="8640">
                <a:solidFill>
                  <a:schemeClr val="tx1"/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163713" y="29363215"/>
            <a:ext cx="4115870" cy="1752600"/>
          </a:xfrm>
        </p:spPr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93919" y="29363215"/>
            <a:ext cx="17325302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721536" y="29363215"/>
            <a:ext cx="1975104" cy="1752600"/>
          </a:xfrm>
        </p:spPr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975360" y="18105120"/>
            <a:ext cx="1737360" cy="434342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2689865" y="18562323"/>
            <a:ext cx="297182" cy="388622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917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913" y="22717752"/>
            <a:ext cx="36076757" cy="2720342"/>
          </a:xfrm>
        </p:spPr>
        <p:txBody>
          <a:bodyPr anchor="b">
            <a:normAutofit/>
          </a:bodyPr>
          <a:lstStyle>
            <a:lvl1pPr algn="ctr">
              <a:defRPr sz="115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91882" y="4474138"/>
            <a:ext cx="29621112" cy="15191885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913" y="25438094"/>
            <a:ext cx="36076757" cy="2369818"/>
          </a:xfrm>
        </p:spPr>
        <p:txBody>
          <a:bodyPr>
            <a:normAutofit/>
          </a:bodyPr>
          <a:lstStyle>
            <a:lvl1pPr marL="0" indent="0" algn="ctr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918" y="3291840"/>
            <a:ext cx="36076757" cy="14630400"/>
          </a:xfrm>
        </p:spPr>
        <p:txBody>
          <a:bodyPr anchor="ctr">
            <a:normAutofit/>
          </a:bodyPr>
          <a:lstStyle>
            <a:lvl1pPr algn="ctr">
              <a:defRPr sz="1536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915" y="20848320"/>
            <a:ext cx="36076762" cy="69494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9600">
                <a:solidFill>
                  <a:schemeClr val="tx1"/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75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653223" y="4142510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38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226548" y="13533115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8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8359" y="3291847"/>
            <a:ext cx="33475752" cy="13167355"/>
          </a:xfrm>
        </p:spPr>
        <p:txBody>
          <a:bodyPr anchor="ctr">
            <a:normAutofit/>
          </a:bodyPr>
          <a:lstStyle>
            <a:lvl1pPr algn="ctr">
              <a:defRPr sz="1536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71528" y="16459195"/>
            <a:ext cx="31829414" cy="18288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8640"/>
            </a:lvl1pPr>
            <a:lvl2pPr marL="2194560" indent="0">
              <a:buFontTx/>
              <a:buNone/>
              <a:defRPr/>
            </a:lvl2pPr>
            <a:lvl3pPr marL="4389120" indent="0">
              <a:buFontTx/>
              <a:buNone/>
              <a:defRPr/>
            </a:lvl3pPr>
            <a:lvl4pPr marL="6583680" indent="0">
              <a:buFontTx/>
              <a:buNone/>
              <a:defRPr/>
            </a:lvl4pPr>
            <a:lvl5pPr marL="877824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913" y="20848320"/>
            <a:ext cx="36076757" cy="69494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9600">
                <a:solidFill>
                  <a:schemeClr val="tx1"/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923" y="15881189"/>
            <a:ext cx="36076747" cy="7050240"/>
          </a:xfrm>
        </p:spPr>
        <p:txBody>
          <a:bodyPr anchor="b">
            <a:normAutofit/>
          </a:bodyPr>
          <a:lstStyle>
            <a:lvl1pPr algn="r">
              <a:defRPr sz="1536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915" y="22931429"/>
            <a:ext cx="36076752" cy="4129920"/>
          </a:xfrm>
        </p:spPr>
        <p:txBody>
          <a:bodyPr anchor="t">
            <a:normAutofit/>
          </a:bodyPr>
          <a:lstStyle>
            <a:lvl1pPr marL="0" indent="0" algn="r">
              <a:buNone/>
              <a:defRPr sz="9600">
                <a:solidFill>
                  <a:schemeClr val="tx1"/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63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653223" y="4142510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38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226548" y="13533115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8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8359" y="3291847"/>
            <a:ext cx="33475752" cy="13167355"/>
          </a:xfrm>
        </p:spPr>
        <p:txBody>
          <a:bodyPr anchor="ctr">
            <a:normAutofit/>
          </a:bodyPr>
          <a:lstStyle>
            <a:lvl1pPr algn="ctr">
              <a:defRPr sz="1536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44920" y="18653760"/>
            <a:ext cx="36076752" cy="42672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152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915" y="22920960"/>
            <a:ext cx="36076752" cy="4876800"/>
          </a:xfrm>
        </p:spPr>
        <p:txBody>
          <a:bodyPr anchor="t">
            <a:normAutofit/>
          </a:bodyPr>
          <a:lstStyle>
            <a:lvl1pPr marL="0" indent="0" algn="r">
              <a:buNone/>
              <a:defRPr sz="8640">
                <a:solidFill>
                  <a:schemeClr val="tx1"/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36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922" y="3291847"/>
            <a:ext cx="36076757" cy="1309116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44915" y="16824960"/>
            <a:ext cx="36076762" cy="40233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344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915" y="20848320"/>
            <a:ext cx="36076762" cy="6949440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tx1"/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5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31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046689" y="3291840"/>
            <a:ext cx="6374990" cy="24505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918" y="3291840"/>
            <a:ext cx="28878590" cy="2450592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1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85800" y="14798040"/>
            <a:ext cx="457200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85800" y="23301960"/>
            <a:ext cx="457200" cy="914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101"/>
          <p:cNvSpPr>
            <a:spLocks noChangeArrowheads="1"/>
          </p:cNvSpPr>
          <p:nvPr userDrawn="1"/>
        </p:nvSpPr>
        <p:spPr bwMode="auto">
          <a:xfrm>
            <a:off x="1" y="32004000"/>
            <a:ext cx="438912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n-US" dirty="0" smtClean="0"/>
              <a:t>`</a:t>
            </a:r>
            <a:endParaRPr lang="en-US" dirty="0"/>
          </a:p>
        </p:txBody>
      </p:sp>
      <p:sp>
        <p:nvSpPr>
          <p:cNvPr id="59" name="Line 112"/>
          <p:cNvSpPr>
            <a:spLocks noChangeShapeType="1"/>
          </p:cNvSpPr>
          <p:nvPr userDrawn="1"/>
        </p:nvSpPr>
        <p:spPr bwMode="white">
          <a:xfrm>
            <a:off x="0" y="32004000"/>
            <a:ext cx="43891200" cy="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42"/>
          <p:cNvSpPr/>
          <p:nvPr userDrawn="1"/>
        </p:nvSpPr>
        <p:spPr bwMode="white">
          <a:xfrm>
            <a:off x="29591222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 userDrawn="1"/>
        </p:nvSpPr>
        <p:spPr bwMode="white">
          <a:xfrm>
            <a:off x="15363158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 userDrawn="1"/>
        </p:nvSpPr>
        <p:spPr bwMode="white">
          <a:xfrm>
            <a:off x="1116805" y="6172200"/>
            <a:ext cx="13102114" cy="2532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85800" y="6172200"/>
            <a:ext cx="457200" cy="914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01"/>
          <p:cNvSpPr>
            <a:spLocks noChangeArrowheads="1"/>
          </p:cNvSpPr>
          <p:nvPr userDrawn="1"/>
        </p:nvSpPr>
        <p:spPr bwMode="auto">
          <a:xfrm>
            <a:off x="1143001" y="3886200"/>
            <a:ext cx="42748200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 userDrawn="1">
            <p:ph type="body" sz="quarter" idx="36"/>
          </p:nvPr>
        </p:nvSpPr>
        <p:spPr bwMode="auto">
          <a:xfrm>
            <a:off x="2209800" y="4083469"/>
            <a:ext cx="35661600" cy="12769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0431" y="6172200"/>
            <a:ext cx="13044367" cy="914400"/>
          </a:xfrm>
          <a:prstGeom prst="rect">
            <a:avLst/>
          </a:prstGeom>
          <a:solidFill>
            <a:schemeClr val="tx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9" name="Content Placeholder 17"/>
          <p:cNvSpPr>
            <a:spLocks noGrp="1"/>
          </p:cNvSpPr>
          <p:nvPr userDrawn="1">
            <p:ph sz="quarter" idx="24" hasCustomPrompt="1"/>
          </p:nvPr>
        </p:nvSpPr>
        <p:spPr>
          <a:xfrm>
            <a:off x="1174552" y="7086600"/>
            <a:ext cx="13048488" cy="684082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1170431" y="14798040"/>
            <a:ext cx="13048488" cy="914400"/>
          </a:xfrm>
          <a:prstGeom prst="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 userDrawn="1">
            <p:ph sz="quarter" idx="25" hasCustomPrompt="1"/>
          </p:nvPr>
        </p:nvSpPr>
        <p:spPr>
          <a:xfrm>
            <a:off x="1174552" y="15712439"/>
            <a:ext cx="13048488" cy="7440169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170431" y="23301960"/>
            <a:ext cx="13048488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 userDrawn="1">
            <p:ph sz="quarter" idx="26" hasCustomPrompt="1"/>
          </p:nvPr>
        </p:nvSpPr>
        <p:spPr>
          <a:xfrm>
            <a:off x="1174552" y="24216361"/>
            <a:ext cx="13048488" cy="7263385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15416784" y="6172200"/>
            <a:ext cx="13048488" cy="914400"/>
          </a:xfrm>
          <a:prstGeom prst="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 userDrawn="1">
            <p:ph sz="quarter" idx="27" hasCustomPrompt="1"/>
          </p:nvPr>
        </p:nvSpPr>
        <p:spPr>
          <a:xfrm>
            <a:off x="15416784" y="7086600"/>
            <a:ext cx="13048488" cy="492612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 userDrawn="1">
            <p:ph sz="quarter" idx="23" hasCustomPrompt="1"/>
          </p:nvPr>
        </p:nvSpPr>
        <p:spPr>
          <a:xfrm>
            <a:off x="15416784" y="12456478"/>
            <a:ext cx="13048488" cy="6172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57" name="Content Placeholder 17"/>
          <p:cNvSpPr>
            <a:spLocks noGrp="1"/>
          </p:cNvSpPr>
          <p:nvPr>
            <p:ph sz="quarter" idx="37" hasCustomPrompt="1"/>
          </p:nvPr>
        </p:nvSpPr>
        <p:spPr>
          <a:xfrm>
            <a:off x="15416784" y="19072430"/>
            <a:ext cx="13048488" cy="3918814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Text Placeholder 6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15416784" y="23301960"/>
            <a:ext cx="13048488" cy="914400"/>
          </a:xfrm>
          <a:prstGeom prst="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 userDrawn="1">
            <p:ph sz="quarter" idx="30" hasCustomPrompt="1"/>
          </p:nvPr>
        </p:nvSpPr>
        <p:spPr>
          <a:xfrm>
            <a:off x="15416784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29644848" y="6172200"/>
            <a:ext cx="13048488" cy="914400"/>
          </a:xfrm>
          <a:prstGeom prst="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 userDrawn="1">
            <p:ph sz="quarter" idx="32" hasCustomPrompt="1"/>
          </p:nvPr>
        </p:nvSpPr>
        <p:spPr>
          <a:xfrm>
            <a:off x="29644848" y="7086600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 userDrawn="1">
            <p:ph sz="quarter" idx="33" hasCustomPrompt="1"/>
          </p:nvPr>
        </p:nvSpPr>
        <p:spPr>
          <a:xfrm>
            <a:off x="29644848" y="15251886"/>
            <a:ext cx="13048488" cy="7315200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29644848" y="23301960"/>
            <a:ext cx="13048488" cy="914400"/>
          </a:xfrm>
          <a:prstGeom prst="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 userDrawn="1">
            <p:ph sz="quarter" idx="35" hasCustomPrompt="1"/>
          </p:nvPr>
        </p:nvSpPr>
        <p:spPr>
          <a:xfrm>
            <a:off x="29644848" y="24216361"/>
            <a:ext cx="13048488" cy="7260336"/>
          </a:xfrm>
        </p:spPr>
        <p:txBody>
          <a:bodyPr lIns="365760" tIns="182880"/>
          <a:lstStyle>
            <a:lvl1pPr>
              <a:buClr>
                <a:schemeClr val="accent1"/>
              </a:buClr>
              <a:defRPr baseline="0"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just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picture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Line 115"/>
          <p:cNvSpPr>
            <a:spLocks noChangeShapeType="1"/>
          </p:cNvSpPr>
          <p:nvPr/>
        </p:nvSpPr>
        <p:spPr bwMode="white">
          <a:xfrm>
            <a:off x="1143000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15"/>
          <p:cNvSpPr>
            <a:spLocks noChangeShapeType="1"/>
          </p:cNvSpPr>
          <p:nvPr/>
        </p:nvSpPr>
        <p:spPr bwMode="white">
          <a:xfrm>
            <a:off x="1143000" y="2330196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48"/>
          <p:cNvSpPr/>
          <p:nvPr userDrawn="1"/>
        </p:nvSpPr>
        <p:spPr>
          <a:xfrm>
            <a:off x="14927686" y="6172200"/>
            <a:ext cx="457200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ine 115"/>
          <p:cNvSpPr>
            <a:spLocks noChangeShapeType="1"/>
          </p:cNvSpPr>
          <p:nvPr userDrawn="1"/>
        </p:nvSpPr>
        <p:spPr bwMode="white">
          <a:xfrm>
            <a:off x="15387315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50"/>
          <p:cNvSpPr/>
          <p:nvPr userDrawn="1"/>
        </p:nvSpPr>
        <p:spPr>
          <a:xfrm>
            <a:off x="29138880" y="6172200"/>
            <a:ext cx="4572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ine 115"/>
          <p:cNvSpPr>
            <a:spLocks noChangeShapeType="1"/>
          </p:cNvSpPr>
          <p:nvPr userDrawn="1"/>
        </p:nvSpPr>
        <p:spPr bwMode="white">
          <a:xfrm>
            <a:off x="29596080" y="61722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52"/>
          <p:cNvSpPr/>
          <p:nvPr userDrawn="1"/>
        </p:nvSpPr>
        <p:spPr>
          <a:xfrm>
            <a:off x="29141928" y="23298912"/>
            <a:ext cx="4572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ine 115"/>
          <p:cNvSpPr>
            <a:spLocks noChangeShapeType="1"/>
          </p:cNvSpPr>
          <p:nvPr userDrawn="1"/>
        </p:nvSpPr>
        <p:spPr bwMode="white">
          <a:xfrm>
            <a:off x="29596080" y="23298912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54"/>
          <p:cNvSpPr/>
          <p:nvPr userDrawn="1"/>
        </p:nvSpPr>
        <p:spPr>
          <a:xfrm>
            <a:off x="14932152" y="23298912"/>
            <a:ext cx="4572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Line 115"/>
          <p:cNvSpPr>
            <a:spLocks noChangeShapeType="1"/>
          </p:cNvSpPr>
          <p:nvPr userDrawn="1"/>
        </p:nvSpPr>
        <p:spPr bwMode="white">
          <a:xfrm>
            <a:off x="15389352" y="23298912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46" name="Line 115"/>
          <p:cNvSpPr>
            <a:spLocks noChangeShapeType="1"/>
          </p:cNvSpPr>
          <p:nvPr/>
        </p:nvSpPr>
        <p:spPr bwMode="white">
          <a:xfrm>
            <a:off x="1143000" y="1479804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34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241" y="2194565"/>
            <a:ext cx="36982402" cy="95097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241" y="12801600"/>
            <a:ext cx="36982402" cy="15997517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252782" y="29319233"/>
            <a:ext cx="4115870" cy="1752600"/>
          </a:xfrm>
        </p:spPr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468708" y="29319233"/>
            <a:ext cx="25509682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43044" y="29319233"/>
            <a:ext cx="2053598" cy="1752600"/>
          </a:xfrm>
        </p:spPr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0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7578" y="12801593"/>
            <a:ext cx="32159064" cy="11328341"/>
          </a:xfrm>
        </p:spPr>
        <p:txBody>
          <a:bodyPr anchor="b"/>
          <a:lstStyle>
            <a:lvl1pPr algn="r">
              <a:defRPr sz="19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37590" y="24129936"/>
            <a:ext cx="32159050" cy="4129920"/>
          </a:xfrm>
        </p:spPr>
        <p:txBody>
          <a:bodyPr anchor="t">
            <a:normAutofit/>
          </a:bodyPr>
          <a:lstStyle>
            <a:lvl1pPr marL="0" indent="0" algn="r">
              <a:buNone/>
              <a:defRPr sz="9600">
                <a:solidFill>
                  <a:schemeClr val="tx1"/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711924" y="29357138"/>
            <a:ext cx="1984718" cy="1752600"/>
          </a:xfrm>
        </p:spPr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6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241" y="3291847"/>
            <a:ext cx="36982402" cy="8412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238" y="12801600"/>
            <a:ext cx="17951501" cy="16169635"/>
          </a:xfrm>
        </p:spPr>
        <p:txBody>
          <a:bodyPr>
            <a:normAutofit/>
          </a:bodyPr>
          <a:lstStyle>
            <a:lvl1pPr>
              <a:defRPr sz="8640"/>
            </a:lvl1pPr>
            <a:lvl2pPr>
              <a:defRPr sz="7680"/>
            </a:lvl2pPr>
            <a:lvl3pPr>
              <a:defRPr sz="672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745139" y="12801600"/>
            <a:ext cx="17951501" cy="16064755"/>
          </a:xfrm>
        </p:spPr>
        <p:txBody>
          <a:bodyPr>
            <a:normAutofit/>
          </a:bodyPr>
          <a:lstStyle>
            <a:lvl1pPr>
              <a:defRPr sz="8640"/>
            </a:lvl1pPr>
            <a:lvl2pPr>
              <a:defRPr sz="7680"/>
            </a:lvl2pPr>
            <a:lvl3pPr>
              <a:defRPr sz="672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9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1511" y="12760958"/>
            <a:ext cx="16590197" cy="2766058"/>
          </a:xfrm>
        </p:spPr>
        <p:txBody>
          <a:bodyPr anchor="b">
            <a:noAutofit/>
          </a:bodyPr>
          <a:lstStyle>
            <a:lvl1pPr marL="0" indent="0">
              <a:buNone/>
              <a:defRPr sz="13440" b="0">
                <a:solidFill>
                  <a:schemeClr val="accent1">
                    <a:lumMod val="75000"/>
                  </a:schemeClr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911" y="16009615"/>
            <a:ext cx="17626790" cy="12793243"/>
          </a:xfrm>
        </p:spPr>
        <p:txBody>
          <a:bodyPr anchor="t">
            <a:normAutofit/>
          </a:bodyPr>
          <a:lstStyle>
            <a:lvl1pPr>
              <a:defRPr sz="8640"/>
            </a:lvl1pPr>
            <a:lvl2pPr>
              <a:defRPr sz="7680"/>
            </a:lvl2pPr>
            <a:lvl3pPr>
              <a:defRPr sz="672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776208" y="12801600"/>
            <a:ext cx="16645469" cy="2766058"/>
          </a:xfrm>
        </p:spPr>
        <p:txBody>
          <a:bodyPr anchor="b">
            <a:noAutofit/>
          </a:bodyPr>
          <a:lstStyle>
            <a:lvl1pPr marL="0" indent="0">
              <a:buNone/>
              <a:defRPr sz="13440" b="0">
                <a:solidFill>
                  <a:schemeClr val="accent1">
                    <a:lumMod val="75000"/>
                  </a:schemeClr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794877" y="16009615"/>
            <a:ext cx="17626790" cy="12793243"/>
          </a:xfrm>
        </p:spPr>
        <p:txBody>
          <a:bodyPr anchor="t">
            <a:normAutofit/>
          </a:bodyPr>
          <a:lstStyle>
            <a:lvl1pPr>
              <a:defRPr sz="8640"/>
            </a:lvl1pPr>
            <a:lvl2pPr>
              <a:defRPr sz="7680"/>
            </a:lvl2pPr>
            <a:lvl3pPr>
              <a:defRPr sz="672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5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8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915" y="7680960"/>
            <a:ext cx="12780163" cy="6583680"/>
          </a:xfrm>
        </p:spPr>
        <p:txBody>
          <a:bodyPr anchor="b">
            <a:normAutofit/>
          </a:bodyPr>
          <a:lstStyle>
            <a:lvl1pPr algn="ctr">
              <a:defRPr sz="115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8254" y="3291842"/>
            <a:ext cx="22473418" cy="24505925"/>
          </a:xfrm>
        </p:spPr>
        <p:txBody>
          <a:bodyPr anchor="ctr">
            <a:normAutofit/>
          </a:bodyPr>
          <a:lstStyle>
            <a:lvl1pPr>
              <a:defRPr sz="9600"/>
            </a:lvl1pPr>
            <a:lvl2pPr>
              <a:defRPr sz="8640"/>
            </a:lvl2pPr>
            <a:lvl3pPr>
              <a:defRPr sz="7680"/>
            </a:lvl3pPr>
            <a:lvl4pPr>
              <a:defRPr sz="6720"/>
            </a:lvl4pPr>
            <a:lvl5pPr>
              <a:defRPr sz="6720"/>
            </a:lvl5pPr>
            <a:lvl6pPr>
              <a:defRPr sz="6720"/>
            </a:lvl6pPr>
            <a:lvl7pPr>
              <a:defRPr sz="6720"/>
            </a:lvl7pPr>
            <a:lvl8pPr>
              <a:defRPr sz="6720"/>
            </a:lvl8pPr>
            <a:lvl9pPr>
              <a:defRPr sz="67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915" y="14264640"/>
            <a:ext cx="12780163" cy="8778240"/>
          </a:xfrm>
        </p:spPr>
        <p:txBody>
          <a:bodyPr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0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9196" y="8412475"/>
            <a:ext cx="19539259" cy="6583680"/>
          </a:xfrm>
        </p:spPr>
        <p:txBody>
          <a:bodyPr anchor="b">
            <a:normAutofit/>
          </a:bodyPr>
          <a:lstStyle>
            <a:lvl1pPr algn="ctr">
              <a:defRPr sz="134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347978" y="4389120"/>
            <a:ext cx="11814581" cy="219456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9196" y="14996155"/>
            <a:ext cx="19539259" cy="8778240"/>
          </a:xfrm>
        </p:spPr>
        <p:txBody>
          <a:bodyPr>
            <a:normAutofit/>
          </a:bodyPr>
          <a:lstStyle>
            <a:lvl1pPr marL="0" indent="0" algn="ctr">
              <a:buNone/>
              <a:defRPr sz="864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6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chemeClr val="accent2">
              <a:lumMod val="40000"/>
              <a:lumOff val="60000"/>
            </a:schemeClr>
          </a:fgClr>
          <a:bgClr>
            <a:schemeClr val="accent2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" y="2"/>
            <a:ext cx="10233662" cy="32918405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241" y="2194565"/>
            <a:ext cx="36982402" cy="95097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243" y="12801602"/>
            <a:ext cx="36982397" cy="16113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21662" y="29357138"/>
            <a:ext cx="411587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CAA57DF-1C19-4726-AB84-014692BAD8F5}" type="datetimeFigureOut">
              <a:rPr lang="en-US" smtClean="0"/>
              <a:pPr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37588" y="29357138"/>
            <a:ext cx="2550968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711924" y="29357138"/>
            <a:ext cx="198471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104"/>
          <p:cNvSpPr>
            <a:spLocks noChangeArrowheads="1"/>
          </p:cNvSpPr>
          <p:nvPr userDrawn="1"/>
        </p:nvSpPr>
        <p:spPr bwMode="auto">
          <a:xfrm flipH="1">
            <a:off x="685800" y="0"/>
            <a:ext cx="457200" cy="3886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/>
          <p:nvPr userDrawn="1"/>
        </p:nvSpPr>
        <p:spPr bwMode="auto">
          <a:xfrm>
            <a:off x="1142999" y="0"/>
            <a:ext cx="42748200" cy="388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 userDrawn="1"/>
        </p:nvGrpSpPr>
        <p:grpSpPr bwMode="white">
          <a:xfrm>
            <a:off x="1143000" y="0"/>
            <a:ext cx="42748200" cy="5513832"/>
            <a:chOff x="1143000" y="0"/>
            <a:chExt cx="42748200" cy="5513832"/>
          </a:xfrm>
        </p:grpSpPr>
        <p:sp>
          <p:nvSpPr>
            <p:cNvPr id="24" name="Line 112"/>
            <p:cNvSpPr>
              <a:spLocks noChangeShapeType="1"/>
            </p:cNvSpPr>
            <p:nvPr userDrawn="1"/>
          </p:nvSpPr>
          <p:spPr bwMode="white">
            <a:xfrm>
              <a:off x="1143000" y="3899217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15"/>
            <p:cNvSpPr>
              <a:spLocks noChangeShapeType="1"/>
            </p:cNvSpPr>
            <p:nvPr userDrawn="1"/>
          </p:nvSpPr>
          <p:spPr bwMode="white">
            <a:xfrm>
              <a:off x="1143000" y="0"/>
              <a:ext cx="0" cy="551383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12"/>
            <p:cNvSpPr>
              <a:spLocks noChangeShapeType="1"/>
            </p:cNvSpPr>
            <p:nvPr userDrawn="1"/>
          </p:nvSpPr>
          <p:spPr bwMode="white">
            <a:xfrm>
              <a:off x="1143000" y="5486400"/>
              <a:ext cx="42748200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354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  <p:sldLayoutId id="2147483823" r:id="rId17"/>
    <p:sldLayoutId id="2147483824" r:id="rId18"/>
  </p:sldLayoutIdLst>
  <p:txStyles>
    <p:titleStyle>
      <a:lvl1pPr algn="ctr" defTabSz="2194560" rtl="0" eaLnBrk="1" latinLnBrk="0" hangingPunct="1">
        <a:spcBef>
          <a:spcPct val="0"/>
        </a:spcBef>
        <a:buNone/>
        <a:defRPr sz="192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371600" indent="-137160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1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9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5760720" indent="-137160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86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7406640" indent="-82296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7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9601200" indent="-82296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spcAft>
          <a:spcPts val="288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rgbClr val="00B050"/>
          </a:fgClr>
          <a:bgClr>
            <a:srgbClr val="00336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09461" y="8245487"/>
            <a:ext cx="2334899" cy="2910840"/>
          </a:xfrm>
          <a:prstGeom prst="rect">
            <a:avLst/>
          </a:prstGeom>
          <a:blipFill dpi="0" rotWithShape="1">
            <a:blip r:embed="rId4">
              <a:alphaModFix amt="25000"/>
            </a:blip>
            <a:srcRect/>
            <a:tile tx="0" ty="0" sx="100000" sy="100000" flip="none" algn="tl"/>
          </a:blipFill>
          <a:effectLst>
            <a:outerShdw blurRad="50800" dist="50800" dir="5400000" algn="ctr" rotWithShape="0">
              <a:srgbClr val="000000">
                <a:alpha val="20000"/>
              </a:srgbClr>
            </a:outerShdw>
          </a:effectLst>
        </p:spPr>
      </p:pic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1544780" y="3917215"/>
            <a:ext cx="35661600" cy="1276992"/>
          </a:xfrm>
          <a:noFill/>
        </p:spPr>
        <p:txBody>
          <a:bodyPr/>
          <a:lstStyle/>
          <a:p>
            <a:r>
              <a:rPr lang="en-US" sz="5400" dirty="0" smtClean="0"/>
              <a:t>S. Teets, C. Brown, R. M. Oldham, B. Nemeth, M. Albee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Project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12000" dirty="0" smtClean="0"/>
              <a:t>A partnership was created between Wes-Mon-Ty RC&amp;D, WVU Davis College of Agriculture and six specialty crop farmers to investigate the profitability of individual specialty crops grown on six north-central West Virginia farms. With guidance farmers kept operational expense and income records. This new skill enabled </a:t>
            </a:r>
            <a:r>
              <a:rPr lang="en-US" sz="12000" dirty="0"/>
              <a:t>them to make informed economic decisions regarding production and marketing based on their own recordkeeping</a:t>
            </a:r>
            <a:r>
              <a:rPr lang="en-US" dirty="0"/>
              <a:t>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Background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1166310" y="15712440"/>
            <a:ext cx="13048488" cy="744016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Farmers in West Virginia are presented with unique challenges in topography and environment that limit the scope and scale of production. Further, few resources </a:t>
            </a:r>
            <a:r>
              <a:rPr lang="en-US" dirty="0" smtClean="0"/>
              <a:t>are available to teach </a:t>
            </a:r>
            <a:r>
              <a:rPr lang="en-US" dirty="0"/>
              <a:t>producers how to effectively work within these </a:t>
            </a:r>
            <a:r>
              <a:rPr lang="en-US" dirty="0" smtClean="0"/>
              <a:t>limits. Using record-keeping </a:t>
            </a:r>
            <a:r>
              <a:rPr lang="en-US" dirty="0"/>
              <a:t>methods, farmers will learn to examine their operational inputs, costs and outputs to improve productivity and profitability.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ix </a:t>
            </a:r>
            <a:r>
              <a:rPr lang="en-US" dirty="0"/>
              <a:t>farmers will be trained </a:t>
            </a:r>
            <a:r>
              <a:rPr lang="en-US" dirty="0" smtClean="0"/>
              <a:t>to </a:t>
            </a:r>
            <a:r>
              <a:rPr lang="en-US" dirty="0"/>
              <a:t>track their operational </a:t>
            </a:r>
            <a:r>
              <a:rPr lang="en-US" dirty="0" smtClean="0"/>
              <a:t>expenses and income.</a:t>
            </a:r>
          </a:p>
          <a:p>
            <a:r>
              <a:rPr lang="en-US" dirty="0" smtClean="0"/>
              <a:t>Profitability of three different crops for each farm will be determined from farmer collected records.</a:t>
            </a:r>
          </a:p>
          <a:p>
            <a:r>
              <a:rPr lang="en-US" dirty="0" smtClean="0"/>
              <a:t>Profitability of different marketing outlets will be compared.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5401458" y="6172200"/>
            <a:ext cx="13048488" cy="9144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>
          <a:xfrm>
            <a:off x="19076926" y="8413376"/>
            <a:ext cx="8624018" cy="29108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800" dirty="0" smtClean="0"/>
              <a:t>The Organic Farmer’s Business Handbook written by Richard </a:t>
            </a:r>
            <a:r>
              <a:rPr lang="en-US" sz="4800" dirty="0" err="1" smtClean="0"/>
              <a:t>Wiswall</a:t>
            </a:r>
            <a:r>
              <a:rPr lang="en-US" sz="4800" dirty="0" smtClean="0"/>
              <a:t> provided the inspiration and guidance for farmers to follow while collecting their operational records.</a:t>
            </a:r>
            <a:endParaRPr lang="en-US" sz="48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29865172" y="25369129"/>
            <a:ext cx="13048488" cy="7630939"/>
          </a:xfrm>
        </p:spPr>
        <p:txBody>
          <a:bodyPr>
            <a:noAutofit/>
          </a:bodyPr>
          <a:lstStyle/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Wholesale = less time; less income; distance to markets were shorter; net gain</a:t>
            </a:r>
          </a:p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sz="3600" dirty="0" smtClean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  <a:p>
            <a:pPr marL="0" lv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Farmers </a:t>
            </a: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Markets = more time; more income; distance to markets were greater: net loss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Farmers who collect records and analyzed them make better decisions, more informed decisions in future years with respect to their operating expenses resulting in a better bottom line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.</a:t>
            </a:r>
          </a:p>
          <a:p>
            <a:pPr marL="0" indent="0">
              <a:buNone/>
            </a:pP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endParaRPr lang="en-US" sz="5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553" y="-90070"/>
            <a:ext cx="42716648" cy="4007284"/>
          </a:xfrm>
          <a:noFill/>
        </p:spPr>
        <p:txBody>
          <a:bodyPr lIns="0">
            <a:normAutofit fontScale="90000"/>
          </a:bodyPr>
          <a:lstStyle/>
          <a:p>
            <a:pPr algn="l"/>
            <a:r>
              <a:rPr lang="en-US" sz="8900" b="1" dirty="0" smtClean="0">
                <a:ln w="3175" cmpd="sng">
                  <a:solidFill>
                    <a:schemeClr val="accent1"/>
                  </a:solidFill>
                </a:ln>
              </a:rPr>
              <a:t/>
            </a:r>
            <a:br>
              <a:rPr lang="en-US" sz="8900" b="1" dirty="0" smtClean="0">
                <a:ln w="3175" cmpd="sng">
                  <a:solidFill>
                    <a:schemeClr val="accent1"/>
                  </a:solidFill>
                </a:ln>
              </a:rPr>
            </a:br>
            <a:r>
              <a:rPr lang="en-US" sz="9400" b="1" dirty="0" smtClean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>Empowering </a:t>
            </a:r>
            <a:r>
              <a:rPr lang="en-US" sz="9400" b="1" dirty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>Small Farms to Make Big Decisions: </a:t>
            </a:r>
            <a:r>
              <a:rPr lang="en-US" sz="9400" b="1" dirty="0" smtClean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/>
            </a:r>
            <a:br>
              <a:rPr lang="en-US" sz="9400" b="1" dirty="0" smtClean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</a:br>
            <a:r>
              <a:rPr lang="en-US" sz="9400" b="1" dirty="0" smtClean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>Examining </a:t>
            </a:r>
            <a:r>
              <a:rPr lang="en-US" sz="9400" b="1" dirty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>Profitability of Local Markets in </a:t>
            </a:r>
            <a:r>
              <a:rPr lang="en-US" sz="9400" b="1" i="1" dirty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>West Virginia</a:t>
            </a:r>
            <a:r>
              <a:rPr lang="en-US" sz="8900" dirty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  <a:t/>
            </a:r>
            <a:br>
              <a:rPr lang="en-US" sz="8900" dirty="0">
                <a:ln w="3175" cmpd="sng">
                  <a:solidFill>
                    <a:schemeClr val="accent1"/>
                  </a:solidFill>
                </a:ln>
                <a:solidFill>
                  <a:srgbClr val="002060"/>
                </a:solidFill>
              </a:rPr>
            </a:br>
            <a:endParaRPr lang="en-US" sz="8900" dirty="0">
              <a:ln w="3175" cmpd="sng">
                <a:solidFill>
                  <a:schemeClr val="accent1"/>
                </a:solidFill>
              </a:ln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8242" y="0"/>
            <a:ext cx="4213860" cy="382714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4327" y="2169624"/>
            <a:ext cx="11138444" cy="1633442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75283"/>
              </p:ext>
            </p:extLst>
          </p:nvPr>
        </p:nvGraphicFramePr>
        <p:xfrm>
          <a:off x="16094688" y="12371946"/>
          <a:ext cx="11366970" cy="14635050"/>
        </p:xfrm>
        <a:graphic>
          <a:graphicData uri="http://schemas.openxmlformats.org/drawingml/2006/table">
            <a:tbl>
              <a:tblPr/>
              <a:tblGrid>
                <a:gridCol w="2031379"/>
                <a:gridCol w="1122173"/>
                <a:gridCol w="106485"/>
                <a:gridCol w="1269614"/>
                <a:gridCol w="1498961"/>
                <a:gridCol w="876443"/>
                <a:gridCol w="2004602"/>
                <a:gridCol w="1245039"/>
                <a:gridCol w="1212274"/>
              </a:tblGrid>
              <a:tr h="49478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Worksheet 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 Cost Calculations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acre =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43,560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04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 Use in Calculating Crop Budgets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15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Area: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4,356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94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Crop: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Your Unit Area: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square feet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 crop enterprise budget (1/10 acre)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15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from crop journal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584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3.63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scaling factor to convert your unit area to 1/10 acre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15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 time/hour: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 costs/hour: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TASKS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from crop journal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from Worksheet 1 or total wage/hour paid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 costs/your unit area: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5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Prepare Soil: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 costs/unit area for crop budget: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Disk 1x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Chisel 1x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Rototill 1x, 2x    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Bedform 2x      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Fertilizer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Manure, compost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Plastic mulch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Seed/Transplant: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Seeding in field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Transplanting labor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Cultivation: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Reemay on/off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Hoeing 1x, 2x, 3x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 weeding 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 weeding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Hand weeding 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Straw mulch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Irrigating 1x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Tractor cultivating 6x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Side-dressing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Spraying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Flame weeding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Harvest: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Field to pack house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Pack house to cooler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215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crop to total load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trips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Delivery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$22.50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$81.68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6426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cooler to truck to delivery point and back again and unloaded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Post Harvest: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Remove stakes, plants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Mow crop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Remove mulch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Disk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Sow cover crop: xxxxxx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Sow cover crop: xxxxxx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 Costs: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Labor: sales calls for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1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season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(for this crop only)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Farmers’ market expense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crop sales to total FM sales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markets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truck(s)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$13.67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Travel to market, set up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$54.67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 vending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$109.34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Pack up, travel home,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unpack, tally sales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$41.00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4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FM labor costs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$60.24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$218.67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7" name="Content Placeholder 66"/>
          <p:cNvSpPr>
            <a:spLocks noGrp="1"/>
          </p:cNvSpPr>
          <p:nvPr>
            <p:ph sz="quarter" idx="32"/>
          </p:nvPr>
        </p:nvSpPr>
        <p:spPr>
          <a:xfrm>
            <a:off x="29644848" y="7327574"/>
            <a:ext cx="13048488" cy="6669318"/>
          </a:xfrm>
        </p:spPr>
        <p:txBody>
          <a:bodyPr>
            <a:normAutofit fontScale="32500" lnSpcReduction="20000"/>
          </a:bodyPr>
          <a:lstStyle/>
          <a:p>
            <a:r>
              <a:rPr lang="en-US" sz="12300" dirty="0"/>
              <a:t>Two growing seasons of </a:t>
            </a:r>
            <a:r>
              <a:rPr lang="en-US" sz="12300" dirty="0" smtClean="0"/>
              <a:t>operating </a:t>
            </a:r>
            <a:r>
              <a:rPr lang="en-US" sz="12300" dirty="0"/>
              <a:t>expenses and income were collected by </a:t>
            </a:r>
            <a:r>
              <a:rPr lang="en-US" sz="12300" dirty="0" smtClean="0"/>
              <a:t>farmers.</a:t>
            </a:r>
            <a:endParaRPr lang="en-US" sz="12300" dirty="0"/>
          </a:p>
          <a:p>
            <a:r>
              <a:rPr lang="en-US" sz="12300" dirty="0"/>
              <a:t>Data was entered into </a:t>
            </a:r>
            <a:r>
              <a:rPr lang="en-US" sz="12300" dirty="0" smtClean="0"/>
              <a:t>spreadsheets which included labor costs, machinery costs, and products purchased.</a:t>
            </a:r>
            <a:endParaRPr lang="en-US" sz="12300" dirty="0"/>
          </a:p>
          <a:p>
            <a:r>
              <a:rPr lang="en-US" sz="12300" dirty="0"/>
              <a:t>Data was analyzed for profitability</a:t>
            </a:r>
          </a:p>
          <a:p>
            <a:r>
              <a:rPr lang="en-US" sz="12300" dirty="0"/>
              <a:t>Two workshops were held to </a:t>
            </a:r>
            <a:r>
              <a:rPr lang="en-US" sz="12300" dirty="0" smtClean="0"/>
              <a:t>train </a:t>
            </a:r>
            <a:r>
              <a:rPr lang="en-US" sz="12300" dirty="0"/>
              <a:t>farmers about recordkeeping methods, making decisions based on their data, and </a:t>
            </a:r>
            <a:r>
              <a:rPr lang="en-US" sz="12300" dirty="0" smtClean="0"/>
              <a:t>setting prices.</a:t>
            </a:r>
            <a:endParaRPr lang="en-US" sz="12300" dirty="0"/>
          </a:p>
          <a:p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6279935" y="27344507"/>
            <a:ext cx="1036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spreadsheet was used by farmers to record the labor associated with their specialty crop production</a:t>
            </a:r>
            <a:endParaRPr lang="en-US" sz="2800" dirty="0"/>
          </a:p>
        </p:txBody>
      </p:sp>
      <p:sp>
        <p:nvSpPr>
          <p:cNvPr id="41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29565577" y="13365480"/>
            <a:ext cx="13048488" cy="9144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71" name="Content Placeholder 70"/>
          <p:cNvSpPr>
            <a:spLocks noGrp="1"/>
          </p:cNvSpPr>
          <p:nvPr>
            <p:ph sz="quarter" idx="33"/>
          </p:nvPr>
        </p:nvSpPr>
        <p:spPr>
          <a:xfrm>
            <a:off x="29644848" y="12825146"/>
            <a:ext cx="13048488" cy="1139121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Farmers kept operating expense records for carrots, tomatoes, greens, pumpkins, potted flowers, raspberries, </a:t>
            </a:r>
            <a:r>
              <a:rPr lang="en-US" dirty="0" smtClean="0"/>
              <a:t>cucumbers, and </a:t>
            </a:r>
            <a:r>
              <a:rPr lang="en-US" dirty="0" smtClean="0"/>
              <a:t>sweet corn.</a:t>
            </a:r>
          </a:p>
          <a:p>
            <a:r>
              <a:rPr lang="en-US" dirty="0" smtClean="0"/>
              <a:t>Farmer collected data indicated that wholesale winter lettuce production was most profitable. Also profitable was high tunnel raspberry </a:t>
            </a:r>
            <a:r>
              <a:rPr lang="en-US" dirty="0" smtClean="0"/>
              <a:t>production, pumpkins, cucumbers, </a:t>
            </a:r>
            <a:r>
              <a:rPr lang="en-US" dirty="0" smtClean="0"/>
              <a:t>and potted flowers. The rest of the produce resulted in a net loss</a:t>
            </a:r>
            <a:r>
              <a:rPr lang="en-US" dirty="0" smtClean="0"/>
              <a:t>. The operation resulting in the biggest loss was the field green operation marketing exclusively to farmers markets.</a:t>
            </a:r>
            <a:endParaRPr lang="en-US" dirty="0" smtClean="0"/>
          </a:p>
          <a:p>
            <a:r>
              <a:rPr lang="en-US" dirty="0" smtClean="0"/>
              <a:t>Farmers  identified areas of their operation that could be more efficient and marketing opportunities which were most profitable.</a:t>
            </a:r>
          </a:p>
          <a:p>
            <a:endParaRPr lang="en-US" dirty="0"/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1249" y="124075"/>
            <a:ext cx="5918199" cy="189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 Poster B">
      <a:dk1>
        <a:sysClr val="windowText" lastClr="000000"/>
      </a:dk1>
      <a:lt1>
        <a:sysClr val="window" lastClr="FFFFFF"/>
      </a:lt1>
      <a:dk2>
        <a:srgbClr val="256693"/>
      </a:dk2>
      <a:lt2>
        <a:srgbClr val="D2EAFA"/>
      </a:lt2>
      <a:accent1>
        <a:srgbClr val="2F82BB"/>
      </a:accent1>
      <a:accent2>
        <a:srgbClr val="C9C64E"/>
      </a:accent2>
      <a:accent3>
        <a:srgbClr val="A5AB81"/>
      </a:accent3>
      <a:accent4>
        <a:srgbClr val="D8B25C"/>
      </a:accent4>
      <a:accent5>
        <a:srgbClr val="689CC0"/>
      </a:accent5>
      <a:accent6>
        <a:srgbClr val="968C8C"/>
      </a:accent6>
      <a:hlink>
        <a:srgbClr val="2F82BB"/>
      </a:hlink>
      <a:folHlink>
        <a:srgbClr val="808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51A831-6165-46D3-80FA-B53FDB37F9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890</Words>
  <Application>Microsoft Office PowerPoint</Application>
  <PresentationFormat>Custom</PresentationFormat>
  <Paragraphs>267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Parallax</vt:lpstr>
      <vt:lpstr> Empowering Small Farms to Make Big Decisions:  Examining Profitability of Local Markets in West Virginia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2013-12-18T15:57:29Z</dcterms:created>
  <dcterms:modified xsi:type="dcterms:W3CDTF">2014-06-13T13:53:03Z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TC040010579991</vt:lpwstr>
  </property>
</Properties>
</file>